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8"/>
  </p:notesMasterIdLst>
  <p:handoutMasterIdLst>
    <p:handoutMasterId r:id="rId29"/>
  </p:handoutMasterIdLst>
  <p:sldIdLst>
    <p:sldId id="266" r:id="rId2"/>
    <p:sldId id="280" r:id="rId3"/>
    <p:sldId id="276" r:id="rId4"/>
    <p:sldId id="263" r:id="rId5"/>
    <p:sldId id="268" r:id="rId6"/>
    <p:sldId id="269" r:id="rId7"/>
    <p:sldId id="273" r:id="rId8"/>
    <p:sldId id="274" r:id="rId9"/>
    <p:sldId id="271" r:id="rId10"/>
    <p:sldId id="272" r:id="rId11"/>
    <p:sldId id="284" r:id="rId12"/>
    <p:sldId id="267" r:id="rId13"/>
    <p:sldId id="286" r:id="rId14"/>
    <p:sldId id="287" r:id="rId15"/>
    <p:sldId id="285" r:id="rId16"/>
    <p:sldId id="289" r:id="rId17"/>
    <p:sldId id="277" r:id="rId18"/>
    <p:sldId id="290" r:id="rId19"/>
    <p:sldId id="281" r:id="rId20"/>
    <p:sldId id="291" r:id="rId21"/>
    <p:sldId id="278" r:id="rId22"/>
    <p:sldId id="288" r:id="rId23"/>
    <p:sldId id="282" r:id="rId24"/>
    <p:sldId id="275" r:id="rId25"/>
    <p:sldId id="283" r:id="rId26"/>
    <p:sldId id="292"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56" autoAdjust="0"/>
  </p:normalViewPr>
  <p:slideViewPr>
    <p:cSldViewPr>
      <p:cViewPr>
        <p:scale>
          <a:sx n="50" d="100"/>
          <a:sy n="50" d="100"/>
        </p:scale>
        <p:origin x="-185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E0C06D-BF70-46C6-A22B-89EE935FDC97}" type="datetimeFigureOut">
              <a:rPr lang="zh-CN" altLang="en-US" smtClean="0"/>
              <a:t>2013-3-28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676F52-200D-4240-A152-E75F8197F089}" type="slidenum">
              <a:rPr lang="zh-CN" altLang="en-US" smtClean="0"/>
              <a:t>‹#›</a:t>
            </a:fld>
            <a:endParaRPr lang="zh-CN" altLang="en-US"/>
          </a:p>
        </p:txBody>
      </p:sp>
    </p:spTree>
    <p:extLst>
      <p:ext uri="{BB962C8B-B14F-4D97-AF65-F5344CB8AC3E}">
        <p14:creationId xmlns:p14="http://schemas.microsoft.com/office/powerpoint/2010/main" val="7060976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4F11A-F4A1-43FF-90EB-792AB2EA38CB}" type="datetimeFigureOut">
              <a:rPr lang="zh-CN" altLang="en-US" smtClean="0"/>
              <a:t>2013-3-28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17324-285E-419E-8713-3AA478008273}" type="slidenum">
              <a:rPr lang="zh-CN" altLang="en-US" smtClean="0"/>
              <a:t>‹#›</a:t>
            </a:fld>
            <a:endParaRPr lang="zh-CN" altLang="en-US"/>
          </a:p>
        </p:txBody>
      </p:sp>
    </p:spTree>
    <p:extLst>
      <p:ext uri="{BB962C8B-B14F-4D97-AF65-F5344CB8AC3E}">
        <p14:creationId xmlns:p14="http://schemas.microsoft.com/office/powerpoint/2010/main" val="17453858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you create a WSDL binding that maps a </a:t>
            </a:r>
            <a:r>
              <a:rPr lang="en-US" altLang="zh-CN" dirty="0" err="1" smtClean="0"/>
              <a:t>portType's</a:t>
            </a:r>
            <a:r>
              <a:rPr lang="en-US" altLang="zh-CN" dirty="0" smtClean="0"/>
              <a:t> operations to SOAP messages sent over HTTP, you have to specify whether the SOAP messages contain literal or encoded instances of the schema constructs the operations use. If you choose "literal," you are saying that the XML Schema constructs your WSDL definitions refer to are concrete specifications of what will appear in your SOAP message bodies. If you choose "encoded," you are saying that the XML Schema constructs your WSDL definitions refer to are abstract specifications of what will appear in your SOAP message bodies; these can be made concrete by applying the rules defined by SOAP encoding.</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you create a WSDL binding that maps a</a:t>
            </a:r>
            <a:r>
              <a:rPr lang="en-US" altLang="zh-CN" baseline="0" dirty="0" smtClean="0"/>
              <a:t> interface’s</a:t>
            </a:r>
            <a:r>
              <a:rPr lang="en-US" altLang="zh-CN" dirty="0" smtClean="0"/>
              <a:t> operations to SOAP messages sent over HTTP, you have to specify whether the SOAP messages contain literal or encoded instances of the schema constructs the operations use. If you choose "literal," you are saying that the XML Schema constructs your WSDL definitions refer to are concrete specifications of what will appear in your SOAP message bodies. If you choose "encoded," you are saying that the XML Schema constructs your WSDL definitions refer to are abstract specifications of what will appear in your SOAP message bodies; these can be made concrete by applying the rules defined by SOAP encoding.</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binding is now reusable. It doesn't need to be associated with a specific interface. The association can be made in the service declaration. </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200" kern="1200" dirty="0" smtClean="0">
                <a:solidFill>
                  <a:schemeClr val="tx1"/>
                </a:solidFill>
                <a:effectLst/>
                <a:latin typeface="+mn-lt"/>
                <a:ea typeface="+mn-ea"/>
                <a:cs typeface="+mn-cs"/>
              </a:rPr>
              <a:t>WADL is equivalent WSDL where binding occurs only with the </a:t>
            </a:r>
            <a:r>
              <a:rPr lang="en-GB" altLang="zh-CN" sz="1200" kern="1200" dirty="0" err="1" smtClean="0">
                <a:solidFill>
                  <a:schemeClr val="tx1"/>
                </a:solidFill>
                <a:effectLst/>
                <a:latin typeface="+mn-lt"/>
                <a:ea typeface="+mn-ea"/>
                <a:cs typeface="+mn-cs"/>
              </a:rPr>
              <a:t>the</a:t>
            </a:r>
            <a:r>
              <a:rPr lang="en-GB" altLang="zh-CN" sz="1200" kern="1200" dirty="0" smtClean="0">
                <a:solidFill>
                  <a:schemeClr val="tx1"/>
                </a:solidFill>
                <a:effectLst/>
                <a:latin typeface="+mn-lt"/>
                <a:ea typeface="+mn-ea"/>
                <a:cs typeface="+mn-cs"/>
              </a:rPr>
              <a:t> HTTP protocol (WSDL may accept several protocols – SOAP, HTTP, etc. ). The description language favours an implementation of a resource oriented architecture, but does not condition it, any HTTP based service may be defined through this language.</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Describing the abstract functionality of a service as well as a framework for describing the concrete details of a service description. It also defines the conformance criteria for documents in this language.</a:t>
            </a:r>
            <a:endParaRPr lang="zh-CN" altLang="en-US" dirty="0" smtClean="0"/>
          </a:p>
          <a:p>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SOAP defines</a:t>
            </a:r>
            <a:r>
              <a:rPr lang="en-US" altLang="zh-CN" baseline="0" dirty="0" smtClean="0"/>
              <a:t> how the messages is transported, while WSDL is used for define web services.</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Simple: </a:t>
            </a:r>
            <a:r>
              <a:rPr lang="en-US" altLang="zh-CN" dirty="0" err="1" smtClean="0"/>
              <a:t>json</a:t>
            </a:r>
            <a:endParaRPr lang="en-US" altLang="zh-CN" dirty="0" smtClean="0"/>
          </a:p>
          <a:p>
            <a:r>
              <a:rPr lang="en-US" altLang="zh-CN" sz="1200" b="0" i="0" u="none" strike="noStrike" kern="1200" baseline="0" dirty="0" smtClean="0">
                <a:solidFill>
                  <a:schemeClr val="tx1"/>
                </a:solidFill>
                <a:latin typeface="+mn-lt"/>
                <a:ea typeface="+mn-ea"/>
                <a:cs typeface="+mn-cs"/>
              </a:rPr>
              <a:t> yellow pages for WSDL </a:t>
            </a:r>
          </a:p>
          <a:p>
            <a:r>
              <a:rPr lang="en-US" altLang="zh-CN" sz="1200" b="0" i="0" u="none" strike="noStrike" kern="1200" baseline="0" dirty="0" smtClean="0">
                <a:solidFill>
                  <a:schemeClr val="tx1"/>
                </a:solidFill>
                <a:latin typeface="+mn-lt"/>
                <a:ea typeface="+mn-ea"/>
                <a:cs typeface="+mn-cs"/>
              </a:rPr>
              <a:t> "global" registry describing available business services </a:t>
            </a:r>
          </a:p>
          <a:p>
            <a:r>
              <a:rPr lang="en-US" altLang="zh-CN" sz="1200" b="0" i="0" u="none" strike="noStrike" kern="1200" baseline="0" dirty="0" smtClean="0">
                <a:solidFill>
                  <a:schemeClr val="tx1"/>
                </a:solidFill>
                <a:latin typeface="+mn-lt"/>
                <a:ea typeface="+mn-ea"/>
                <a:cs typeface="+mn-cs"/>
              </a:rPr>
              <a:t> very complex </a:t>
            </a:r>
          </a:p>
          <a:p>
            <a:r>
              <a:rPr lang="en-US" altLang="zh-CN" sz="1200" b="0" i="0" u="none" strike="noStrike" kern="1200" baseline="0" dirty="0" smtClean="0">
                <a:solidFill>
                  <a:schemeClr val="tx1"/>
                </a:solidFill>
                <a:latin typeface="+mn-lt"/>
                <a:ea typeface="+mn-ea"/>
                <a:cs typeface="+mn-cs"/>
              </a:rPr>
              <a:t> Microsoft and IBM shut down their public UDDI registries in 2006 </a:t>
            </a:r>
          </a:p>
          <a:p>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SOAP defines</a:t>
            </a:r>
            <a:r>
              <a:rPr lang="en-US" altLang="zh-CN" baseline="0" dirty="0" smtClean="0"/>
              <a:t> how the messages is transported, while WSDL is used for define web services.</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Interface, binding</a:t>
            </a:r>
          </a:p>
          <a:p>
            <a:r>
              <a:rPr lang="en-US" altLang="zh-CN" sz="1200" b="0" i="0" u="none" strike="noStrike" kern="1200" baseline="0" dirty="0" smtClean="0">
                <a:solidFill>
                  <a:schemeClr val="tx1"/>
                </a:solidFill>
                <a:latin typeface="+mn-lt"/>
                <a:ea typeface="+mn-ea"/>
                <a:cs typeface="+mn-cs"/>
              </a:rPr>
              <a:t>and service names that we define in our WSDL 2.0 document will be associated with the WSDL 2.0 target</a:t>
            </a:r>
          </a:p>
          <a:p>
            <a:r>
              <a:rPr lang="en-US" altLang="zh-CN" sz="1200" b="0" i="0" u="none" strike="noStrike" kern="1200" baseline="0" dirty="0" smtClean="0">
                <a:solidFill>
                  <a:schemeClr val="tx1"/>
                </a:solidFill>
                <a:latin typeface="+mn-lt"/>
                <a:ea typeface="+mn-ea"/>
                <a:cs typeface="+mn-cs"/>
              </a:rPr>
              <a:t>namespace</a:t>
            </a:r>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637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still didn’t define how those messages can be exchanged.</a:t>
            </a:r>
            <a:endParaRPr lang="zh-CN"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But binding is not </a:t>
            </a:r>
            <a:r>
              <a:rPr lang="en-US" altLang="zh-CN" sz="1200" dirty="0" err="1" smtClean="0"/>
              <a:t>binded</a:t>
            </a:r>
            <a:r>
              <a:rPr lang="en-US" altLang="zh-CN" sz="1200" dirty="0" smtClean="0"/>
              <a:t> to only one interface</a:t>
            </a:r>
            <a:endParaRPr lang="zh-CN" altLang="en-US" sz="1200" dirty="0" smtClean="0"/>
          </a:p>
          <a:p>
            <a:endParaRPr lang="zh-CN" altLang="en-US" dirty="0"/>
          </a:p>
        </p:txBody>
      </p:sp>
    </p:spTree>
    <p:extLst>
      <p:ext uri="{BB962C8B-B14F-4D97-AF65-F5344CB8AC3E}">
        <p14:creationId xmlns:p14="http://schemas.microsoft.com/office/powerpoint/2010/main" val="107637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C8B25F-7E4C-4382-8DE1-03758407BBA0}" type="datetime1">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9882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3884A3-4F6E-4ABA-81F6-24B60C2FEBAB}" type="datetime1">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734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111B86-52FC-4D03-9EB6-A9C90340ECD3}" type="datetime1">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305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7D692A-C64C-4699-B5C7-0F9AD87DDFBF}" type="datetime1">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0253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EA53C04-4DA9-4504-8DE5-1D3CB35F36E1}" type="datetime1">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9685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2EA32D9-F087-4EC3-B228-861D1BBD8B1E}" type="datetime1">
              <a:rPr lang="zh-CN" altLang="en-US" smtClean="0"/>
              <a:t>2013-3-28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4610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6868610-2F8F-42C0-A491-2FDC508CAFC6}" type="datetime1">
              <a:rPr lang="zh-CN" altLang="en-US" smtClean="0"/>
              <a:t>2013-3-28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6030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8D271A-9DF9-400C-8646-AB77E3F0F831}" type="datetime1">
              <a:rPr lang="zh-CN" altLang="en-US" smtClean="0"/>
              <a:t>2013-3-28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0233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6A290C-5ABC-4FCD-821E-B5CE1E33608D}" type="datetime1">
              <a:rPr lang="zh-CN" altLang="en-US" smtClean="0"/>
              <a:t>2013-3-28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7489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6C47902-F699-458C-A9FC-0AF1748D872F}" type="datetime1">
              <a:rPr lang="zh-CN" altLang="en-US" smtClean="0"/>
              <a:t>2013-3-28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3849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7A56995-1002-4FBD-9461-E30D7761BAE2}" type="datetime1">
              <a:rPr lang="zh-CN" altLang="en-US" smtClean="0"/>
              <a:t>2013-3-28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05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lumMod val="44000"/>
                <a:lumOff val="56000"/>
              </a:srgbClr>
            </a:gs>
            <a:gs pos="8000">
              <a:srgbClr val="E6E6E6"/>
            </a:gs>
            <a:gs pos="6000">
              <a:srgbClr val="7D8496">
                <a:lumMod val="43000"/>
                <a:lumOff val="57000"/>
              </a:srgbClr>
            </a:gs>
            <a:gs pos="56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1137B-5A85-4B12-8C6C-66D456FF0C1F}" type="datetime1">
              <a:rPr lang="zh-CN" altLang="en-US" smtClean="0"/>
              <a:t>2013-3-28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53764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emf"/><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685800" y="1484784"/>
            <a:ext cx="7772400" cy="1470025"/>
          </a:xfrm>
        </p:spPr>
        <p:txBody>
          <a:bodyPr>
            <a:noAutofit/>
          </a:bodyPr>
          <a:lstStyle/>
          <a:p>
            <a:r>
              <a:rPr lang="en-US" altLang="zh-CN" sz="3600" b="1" dirty="0" smtClean="0">
                <a:solidFill>
                  <a:schemeClr val="tx2"/>
                </a:solidFill>
              </a:rPr>
              <a:t>Web Services Seminar:</a:t>
            </a:r>
            <a:br>
              <a:rPr lang="en-US" altLang="zh-CN" sz="3600" b="1" dirty="0" smtClean="0">
                <a:solidFill>
                  <a:schemeClr val="tx2"/>
                </a:solidFill>
              </a:rPr>
            </a:br>
            <a:r>
              <a:rPr lang="en-US" altLang="zh-CN" sz="3600" b="1" dirty="0" smtClean="0">
                <a:solidFill>
                  <a:schemeClr val="tx2"/>
                </a:solidFill>
              </a:rPr>
              <a:t/>
            </a:r>
            <a:br>
              <a:rPr lang="en-US" altLang="zh-CN" sz="3600" b="1" dirty="0" smtClean="0">
                <a:solidFill>
                  <a:schemeClr val="tx2"/>
                </a:solidFill>
              </a:rPr>
            </a:br>
            <a:r>
              <a:rPr lang="en-US" altLang="zh-CN" sz="6000" b="1" dirty="0" smtClean="0">
                <a:solidFill>
                  <a:schemeClr val="tx2"/>
                </a:solidFill>
              </a:rPr>
              <a:t>Service Description Languages</a:t>
            </a:r>
            <a:endParaRPr lang="zh-CN" altLang="en-US" sz="5400" dirty="0"/>
          </a:p>
        </p:txBody>
      </p:sp>
      <p:sp>
        <p:nvSpPr>
          <p:cNvPr id="6" name="副标题 5"/>
          <p:cNvSpPr>
            <a:spLocks noGrp="1"/>
          </p:cNvSpPr>
          <p:nvPr>
            <p:ph type="subTitle" idx="1"/>
          </p:nvPr>
        </p:nvSpPr>
        <p:spPr>
          <a:xfrm>
            <a:off x="2771800" y="4772744"/>
            <a:ext cx="6400800" cy="1752600"/>
          </a:xfrm>
        </p:spPr>
        <p:txBody>
          <a:bodyPr/>
          <a:lstStyle/>
          <a:p>
            <a:pPr algn="l"/>
            <a:r>
              <a:rPr lang="en-US" altLang="zh-CN" b="1" dirty="0" smtClean="0"/>
              <a:t>			Andrei Manuel Dub</a:t>
            </a:r>
          </a:p>
          <a:p>
            <a:pPr algn="l"/>
            <a:r>
              <a:rPr lang="en-US" altLang="zh-CN" b="1" dirty="0" smtClean="0"/>
              <a:t> 			Yuan Liu</a:t>
            </a:r>
            <a:endParaRPr lang="en-US" altLang="zh-CN" dirty="0" smtClean="0"/>
          </a:p>
          <a:p>
            <a:endParaRPr lang="zh-CN" altLang="en-US" dirty="0"/>
          </a:p>
        </p:txBody>
      </p:sp>
    </p:spTree>
    <p:extLst>
      <p:ext uri="{BB962C8B-B14F-4D97-AF65-F5344CB8AC3E}">
        <p14:creationId xmlns:p14="http://schemas.microsoft.com/office/powerpoint/2010/main" val="1462142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service</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10</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789152" y="1338017"/>
            <a:ext cx="7247344" cy="4806401"/>
          </a:xfrm>
        </p:spPr>
        <p:txBody>
          <a:bodyPr>
            <a:normAutofit/>
          </a:bodyPr>
          <a:lstStyle/>
          <a:p>
            <a:pPr marL="0" indent="0">
              <a:buNone/>
            </a:pPr>
            <a:r>
              <a:rPr lang="en-US" altLang="zh-CN" sz="2800" b="1" dirty="0" smtClean="0"/>
              <a:t>Where </a:t>
            </a:r>
            <a:r>
              <a:rPr lang="en-US" altLang="zh-CN" sz="2800" b="1" dirty="0"/>
              <a:t>the service can be accessed</a:t>
            </a:r>
            <a:r>
              <a:rPr lang="en-US" altLang="zh-CN" sz="2800" b="1" dirty="0" smtClean="0"/>
              <a:t>.</a:t>
            </a:r>
          </a:p>
          <a:p>
            <a:pPr marL="0" indent="0">
              <a:buNone/>
            </a:pPr>
            <a:endParaRPr lang="en-US" altLang="zh-CN" dirty="0" smtClean="0"/>
          </a:p>
          <a:p>
            <a:pPr marL="0" indent="0">
              <a:buNone/>
            </a:pPr>
            <a:r>
              <a:rPr lang="en-US" altLang="zh-CN" sz="1800" dirty="0">
                <a:solidFill>
                  <a:schemeClr val="tx2"/>
                </a:solidFill>
              </a:rPr>
              <a:t>&lt;</a:t>
            </a:r>
            <a:r>
              <a:rPr lang="en-US" altLang="zh-CN" sz="1800" dirty="0" err="1">
                <a:solidFill>
                  <a:schemeClr val="tx2"/>
                </a:solidFill>
              </a:rPr>
              <a:t>wsdl:service</a:t>
            </a:r>
            <a:r>
              <a:rPr lang="en-US" altLang="zh-CN" sz="1800" dirty="0">
                <a:solidFill>
                  <a:schemeClr val="tx2"/>
                </a:solidFill>
              </a:rPr>
              <a:t> name="</a:t>
            </a:r>
            <a:r>
              <a:rPr lang="en-US" altLang="zh-CN" sz="1800" dirty="0" err="1">
                <a:solidFill>
                  <a:schemeClr val="tx2"/>
                </a:solidFill>
              </a:rPr>
              <a:t>BookList</a:t>
            </a:r>
            <a:r>
              <a:rPr lang="en-US" altLang="zh-CN" sz="1800" dirty="0">
                <a:solidFill>
                  <a:schemeClr val="tx2"/>
                </a:solidFill>
              </a:rPr>
              <a:t>" interface="</a:t>
            </a:r>
            <a:r>
              <a:rPr lang="en-US" altLang="zh-CN" sz="1800" dirty="0" err="1">
                <a:solidFill>
                  <a:schemeClr val="tx2"/>
                </a:solidFill>
              </a:rPr>
              <a:t>tns:BookListInterface</a:t>
            </a:r>
            <a:r>
              <a:rPr lang="en-US" altLang="zh-CN" sz="1800" dirty="0">
                <a:solidFill>
                  <a:schemeClr val="tx2"/>
                </a:solidFill>
              </a:rPr>
              <a:t>"&gt;   </a:t>
            </a:r>
          </a:p>
          <a:p>
            <a:pPr marL="0" indent="0">
              <a:buNone/>
            </a:pPr>
            <a:r>
              <a:rPr lang="en-US" altLang="zh-CN" sz="1800" dirty="0">
                <a:solidFill>
                  <a:schemeClr val="tx2"/>
                </a:solidFill>
              </a:rPr>
              <a:t>       &lt;</a:t>
            </a:r>
            <a:r>
              <a:rPr lang="en-US" altLang="zh-CN" sz="1800" dirty="0" err="1">
                <a:solidFill>
                  <a:schemeClr val="tx2"/>
                </a:solidFill>
              </a:rPr>
              <a:t>wsdl:endpoint</a:t>
            </a:r>
            <a:r>
              <a:rPr lang="en-US" altLang="zh-CN" sz="1800" dirty="0">
                <a:solidFill>
                  <a:schemeClr val="tx2"/>
                </a:solidFill>
              </a:rPr>
              <a:t> name="</a:t>
            </a:r>
            <a:r>
              <a:rPr lang="en-US" altLang="zh-CN" sz="1800" dirty="0" err="1">
                <a:solidFill>
                  <a:schemeClr val="tx2"/>
                </a:solidFill>
              </a:rPr>
              <a:t>BookListHTTPEndpoint</a:t>
            </a:r>
            <a:r>
              <a:rPr lang="en-US" altLang="zh-CN" sz="1800" dirty="0">
                <a:solidFill>
                  <a:schemeClr val="tx2"/>
                </a:solidFill>
              </a:rPr>
              <a:t>"    </a:t>
            </a:r>
          </a:p>
          <a:p>
            <a:pPr marL="0" indent="0">
              <a:buNone/>
            </a:pPr>
            <a:r>
              <a:rPr lang="en-US" altLang="zh-CN" sz="1800" dirty="0">
                <a:solidFill>
                  <a:schemeClr val="tx2"/>
                </a:solidFill>
              </a:rPr>
              <a:t>       binding="</a:t>
            </a:r>
            <a:r>
              <a:rPr lang="en-US" altLang="zh-CN" sz="1800" dirty="0" err="1">
                <a:solidFill>
                  <a:schemeClr val="tx2"/>
                </a:solidFill>
              </a:rPr>
              <a:t>tns:BookListHTTPBinding</a:t>
            </a:r>
            <a:r>
              <a:rPr lang="en-US" altLang="zh-CN" sz="1800" dirty="0">
                <a:solidFill>
                  <a:schemeClr val="tx2"/>
                </a:solidFill>
              </a:rPr>
              <a:t>" 	</a:t>
            </a:r>
          </a:p>
          <a:p>
            <a:pPr marL="0" indent="0">
              <a:buNone/>
            </a:pPr>
            <a:r>
              <a:rPr lang="en-US" altLang="zh-CN" sz="1800" dirty="0">
                <a:solidFill>
                  <a:schemeClr val="tx2"/>
                </a:solidFill>
              </a:rPr>
              <a:t>        address="http://www.bookstore.com/books/"&gt;</a:t>
            </a:r>
          </a:p>
          <a:p>
            <a:pPr marL="0" indent="0">
              <a:buNone/>
            </a:pPr>
            <a:r>
              <a:rPr lang="en-US" altLang="zh-CN" sz="1800" dirty="0">
                <a:solidFill>
                  <a:schemeClr val="tx2"/>
                </a:solidFill>
              </a:rPr>
              <a:t>        &lt;/</a:t>
            </a:r>
            <a:r>
              <a:rPr lang="en-US" altLang="zh-CN" sz="1800" dirty="0" err="1">
                <a:solidFill>
                  <a:schemeClr val="tx2"/>
                </a:solidFill>
              </a:rPr>
              <a:t>wsdl:endpoint</a:t>
            </a:r>
            <a:r>
              <a:rPr lang="en-US" altLang="zh-CN" sz="1800" dirty="0">
                <a:solidFill>
                  <a:schemeClr val="tx2"/>
                </a:solidFill>
              </a:rPr>
              <a:t>&gt;</a:t>
            </a:r>
          </a:p>
          <a:p>
            <a:pPr marL="0" indent="0">
              <a:buNone/>
            </a:pPr>
            <a:r>
              <a:rPr lang="en-US" altLang="zh-CN" sz="1800" dirty="0">
                <a:solidFill>
                  <a:schemeClr val="tx2"/>
                </a:solidFill>
              </a:rPr>
              <a:t> &lt;/</a:t>
            </a:r>
            <a:r>
              <a:rPr lang="en-US" altLang="zh-CN" sz="1800" dirty="0" err="1">
                <a:solidFill>
                  <a:schemeClr val="tx2"/>
                </a:solidFill>
              </a:rPr>
              <a:t>wsdl:service</a:t>
            </a:r>
            <a:r>
              <a:rPr lang="en-US" altLang="zh-CN" sz="1800" dirty="0">
                <a:solidFill>
                  <a:schemeClr val="tx2"/>
                </a:solidFill>
              </a:rPr>
              <a:t>&gt; </a:t>
            </a:r>
          </a:p>
          <a:p>
            <a:pPr marL="0" indent="0">
              <a:buNone/>
            </a:pPr>
            <a:endParaRPr lang="en-US" altLang="zh-CN" sz="1800" b="1" dirty="0"/>
          </a:p>
          <a:p>
            <a:pPr marL="0" indent="0">
              <a:buNone/>
            </a:pPr>
            <a:endParaRPr lang="en-US" altLang="zh-CN" sz="1800" b="1" dirty="0" smtClean="0"/>
          </a:p>
          <a:p>
            <a:pPr marL="0" indent="0">
              <a:buNone/>
            </a:pPr>
            <a:endParaRPr lang="en-US" altLang="zh-CN" sz="1800" b="1" dirty="0"/>
          </a:p>
          <a:p>
            <a:pPr marL="0" indent="0">
              <a:buNone/>
            </a:pPr>
            <a:r>
              <a:rPr lang="en-US" altLang="zh-CN" b="1" dirty="0" smtClean="0"/>
              <a:t>Note </a:t>
            </a:r>
            <a:r>
              <a:rPr lang="en-US" altLang="zh-CN" b="1" dirty="0"/>
              <a:t>that one service </a:t>
            </a:r>
            <a:r>
              <a:rPr lang="en-US" altLang="zh-CN" b="1" dirty="0" smtClean="0"/>
              <a:t>is to </a:t>
            </a:r>
            <a:r>
              <a:rPr lang="en-US" altLang="zh-CN" b="1" dirty="0"/>
              <a:t>one </a:t>
            </a:r>
            <a:r>
              <a:rPr lang="en-US" altLang="zh-CN" b="1" dirty="0" smtClean="0"/>
              <a:t>interface!</a:t>
            </a:r>
            <a:endParaRPr lang="zh-CN" altLang="zh-CN" b="1" dirty="0"/>
          </a:p>
          <a:p>
            <a:pPr marL="0" indent="0">
              <a:buNone/>
            </a:pPr>
            <a:endParaRPr lang="zh-CN" altLang="en-US" dirty="0"/>
          </a:p>
        </p:txBody>
      </p:sp>
      <p:pic>
        <p:nvPicPr>
          <p:cNvPr id="6"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4" r="6179"/>
          <a:stretch/>
        </p:blipFill>
        <p:spPr bwMode="auto">
          <a:xfrm>
            <a:off x="-25299" y="2708920"/>
            <a:ext cx="1813189" cy="34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标注 6"/>
          <p:cNvSpPr/>
          <p:nvPr/>
        </p:nvSpPr>
        <p:spPr>
          <a:xfrm>
            <a:off x="1787890" y="1334255"/>
            <a:ext cx="7248606" cy="4803651"/>
          </a:xfrm>
          <a:prstGeom prst="wedgeRectCallout">
            <a:avLst>
              <a:gd name="adj1" fmla="val -56526"/>
              <a:gd name="adj2" fmla="val 38592"/>
            </a:avLst>
          </a:prstGeom>
          <a:noFill/>
          <a:ln w="34925"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10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More On WSDL</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11</a:t>
            </a:fld>
            <a:endParaRPr lang="zh-CN" altLang="en-US" sz="1800" dirty="0">
              <a:latin typeface="Arial Unicode MS" pitchFamily="34" charset="-122"/>
              <a:ea typeface="Arial Unicode MS" pitchFamily="34" charset="-122"/>
              <a:cs typeface="Arial Unicode MS" pitchFamily="34" charset="-122"/>
            </a:endParaRPr>
          </a:p>
        </p:txBody>
      </p:sp>
      <p:sp>
        <p:nvSpPr>
          <p:cNvPr id="5" name="内容占位符 4"/>
          <p:cNvSpPr>
            <a:spLocks noGrp="1"/>
          </p:cNvSpPr>
          <p:nvPr>
            <p:ph idx="1"/>
          </p:nvPr>
        </p:nvSpPr>
        <p:spPr/>
        <p:txBody>
          <a:bodyPr>
            <a:normAutofit/>
          </a:bodyPr>
          <a:lstStyle/>
          <a:p>
            <a:pPr marL="0" indent="0">
              <a:buNone/>
            </a:pPr>
            <a:r>
              <a:rPr lang="en-US" altLang="zh-CN" b="1" dirty="0" smtClean="0"/>
              <a:t>If you are interested in…</a:t>
            </a:r>
          </a:p>
          <a:p>
            <a:r>
              <a:rPr lang="en-US" altLang="zh-CN" dirty="0">
                <a:hlinkClick r:id="rId3" action="ppaction://hlinksldjump"/>
              </a:rPr>
              <a:t>i</a:t>
            </a:r>
            <a:r>
              <a:rPr lang="en-US" altLang="zh-CN" dirty="0" smtClean="0">
                <a:hlinkClick r:id="rId3" action="ppaction://hlinksldjump"/>
              </a:rPr>
              <a:t>mport/include mechanisms</a:t>
            </a:r>
            <a:endParaRPr lang="en-US" altLang="zh-CN" dirty="0"/>
          </a:p>
          <a:p>
            <a:r>
              <a:rPr lang="en-US" altLang="zh-CN" dirty="0" smtClean="0"/>
              <a:t>namespaces</a:t>
            </a:r>
          </a:p>
          <a:p>
            <a:r>
              <a:rPr lang="en-US" altLang="zh-CN" dirty="0"/>
              <a:t>Mapping to RDF and Semantic Web</a:t>
            </a:r>
            <a:endParaRPr lang="en-US" altLang="zh-CN" dirty="0" smtClean="0"/>
          </a:p>
          <a:p>
            <a:r>
              <a:rPr lang="en-US" altLang="zh-CN" dirty="0" smtClean="0"/>
              <a:t>extensibility</a:t>
            </a:r>
          </a:p>
          <a:p>
            <a:pPr marL="0" indent="0">
              <a:buNone/>
            </a:pPr>
            <a:endParaRPr lang="en-US" altLang="zh-CN" b="1" dirty="0"/>
          </a:p>
          <a:p>
            <a:pPr marL="0" indent="0">
              <a:buNone/>
            </a:pPr>
            <a:endParaRPr lang="en-US" altLang="zh-CN" b="1" dirty="0" smtClean="0"/>
          </a:p>
          <a:p>
            <a:pPr marL="0" indent="0">
              <a:buNone/>
            </a:pPr>
            <a:endParaRPr lang="zh-CN" altLang="en-US" dirty="0"/>
          </a:p>
        </p:txBody>
      </p:sp>
    </p:spTree>
    <p:extLst>
      <p:ext uri="{BB962C8B-B14F-4D97-AF65-F5344CB8AC3E}">
        <p14:creationId xmlns:p14="http://schemas.microsoft.com/office/powerpoint/2010/main" val="4264183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An overview</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12</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lstStyle/>
          <a:p>
            <a:endParaRPr lang="zh-CN" altLang="en-US"/>
          </a:p>
        </p:txBody>
      </p:sp>
      <p:sp>
        <p:nvSpPr>
          <p:cNvPr id="5" name="动作按钮: 自定义 4">
            <a:hlinkClick r:id="rId3" action="ppaction://hlinksldjump" highlightClick="1"/>
          </p:cNvPr>
          <p:cNvSpPr/>
          <p:nvPr/>
        </p:nvSpPr>
        <p:spPr>
          <a:xfrm>
            <a:off x="4572000" y="3356992"/>
            <a:ext cx="1080120"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My Documents\下载\Calendar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187"/>
            <a:ext cx="9139238" cy="59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83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SOAP Encoding</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13</a:t>
            </a:fld>
            <a:endParaRPr lang="zh-CN" altLang="en-US" sz="1800" dirty="0">
              <a:latin typeface="Arial Unicode MS" pitchFamily="34" charset="-122"/>
              <a:ea typeface="Arial Unicode MS" pitchFamily="34" charset="-122"/>
              <a:cs typeface="Arial Unicode MS" pitchFamily="34" charset="-122"/>
            </a:endParaRPr>
          </a:p>
        </p:txBody>
      </p:sp>
      <p:sp>
        <p:nvSpPr>
          <p:cNvPr id="5" name="内容占位符 4"/>
          <p:cNvSpPr>
            <a:spLocks noGrp="1"/>
          </p:cNvSpPr>
          <p:nvPr>
            <p:ph idx="1"/>
          </p:nvPr>
        </p:nvSpPr>
        <p:spPr>
          <a:xfrm>
            <a:off x="3151914" y="3179677"/>
            <a:ext cx="5069975" cy="2766476"/>
          </a:xfrm>
        </p:spPr>
        <p:txBody>
          <a:bodyPr>
            <a:normAutofit/>
          </a:bodyPr>
          <a:lstStyle/>
          <a:p>
            <a:pPr marL="0" indent="0">
              <a:buNone/>
            </a:pPr>
            <a:r>
              <a:rPr lang="en-US" altLang="zh-CN" dirty="0" smtClean="0"/>
              <a:t> WSDL describes Services</a:t>
            </a:r>
          </a:p>
          <a:p>
            <a:pPr marL="0" indent="0">
              <a:buNone/>
            </a:pPr>
            <a:r>
              <a:rPr lang="en-US" altLang="zh-CN" dirty="0"/>
              <a:t> </a:t>
            </a:r>
            <a:r>
              <a:rPr lang="en-US" altLang="zh-CN" dirty="0" smtClean="0"/>
              <a:t>SOAP transports messages	</a:t>
            </a:r>
          </a:p>
          <a:p>
            <a:pPr marL="0" indent="0">
              <a:buNone/>
            </a:pPr>
            <a:r>
              <a:rPr lang="en-US" altLang="zh-CN" dirty="0" smtClean="0"/>
              <a:t>				</a:t>
            </a:r>
            <a:endParaRPr lang="zh-CN" altLang="en-US" dirty="0"/>
          </a:p>
        </p:txBody>
      </p:sp>
      <p:sp>
        <p:nvSpPr>
          <p:cNvPr id="6" name="立方体 5"/>
          <p:cNvSpPr/>
          <p:nvPr/>
        </p:nvSpPr>
        <p:spPr>
          <a:xfrm>
            <a:off x="323528" y="3496745"/>
            <a:ext cx="2808312" cy="1260140"/>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3600" b="1" dirty="0" smtClean="0">
                <a:solidFill>
                  <a:schemeClr val="bg2">
                    <a:lumMod val="75000"/>
                  </a:schemeClr>
                </a:solidFill>
              </a:rPr>
              <a:t>SOAP</a:t>
            </a:r>
            <a:endParaRPr lang="zh-CN" altLang="en-US" b="1" dirty="0">
              <a:solidFill>
                <a:schemeClr val="bg2">
                  <a:lumMod val="75000"/>
                </a:schemeClr>
              </a:solidFill>
            </a:endParaRPr>
          </a:p>
        </p:txBody>
      </p:sp>
      <p:sp>
        <p:nvSpPr>
          <p:cNvPr id="7" name="立方体 6"/>
          <p:cNvSpPr/>
          <p:nvPr/>
        </p:nvSpPr>
        <p:spPr>
          <a:xfrm>
            <a:off x="323528" y="2560641"/>
            <a:ext cx="2808312" cy="12601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bg1"/>
                </a:solidFill>
              </a:rPr>
              <a:t>WSDL</a:t>
            </a:r>
            <a:endParaRPr lang="zh-CN" altLang="en-US" sz="3600" dirty="0">
              <a:solidFill>
                <a:schemeClr val="bg1"/>
              </a:solidFill>
            </a:endParaRPr>
          </a:p>
        </p:txBody>
      </p:sp>
      <p:cxnSp>
        <p:nvCxnSpPr>
          <p:cNvPr id="8" name="直接箭头连接符 7"/>
          <p:cNvCxnSpPr/>
          <p:nvPr/>
        </p:nvCxnSpPr>
        <p:spPr>
          <a:xfrm>
            <a:off x="2339752" y="3352729"/>
            <a:ext cx="0" cy="936104"/>
          </a:xfrm>
          <a:prstGeom prst="straightConnector1">
            <a:avLst/>
          </a:prstGeom>
          <a:ln w="66675">
            <a:solidFill>
              <a:srgbClr val="FFC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 name="椭圆形标注 8"/>
          <p:cNvSpPr/>
          <p:nvPr/>
        </p:nvSpPr>
        <p:spPr>
          <a:xfrm>
            <a:off x="3779912" y="1124744"/>
            <a:ext cx="3240360" cy="1692768"/>
          </a:xfrm>
          <a:prstGeom prst="wedgeEllipseCallout">
            <a:avLst>
              <a:gd name="adj1" fmla="val -93777"/>
              <a:gd name="adj2" fmla="val 103268"/>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rPr>
              <a:t>How can we define the mapping?</a:t>
            </a:r>
            <a:endParaRPr lang="zh-CN" altLang="en-US" sz="3200" dirty="0">
              <a:solidFill>
                <a:schemeClr val="tx1"/>
              </a:solidFill>
            </a:endParaRPr>
          </a:p>
        </p:txBody>
      </p:sp>
    </p:spTree>
    <p:extLst>
      <p:ext uri="{BB962C8B-B14F-4D97-AF65-F5344CB8AC3E}">
        <p14:creationId xmlns:p14="http://schemas.microsoft.com/office/powerpoint/2010/main" val="142657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SOAP Encoding</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14</a:t>
            </a:fld>
            <a:endParaRPr lang="zh-CN" altLang="en-US" sz="1800" dirty="0">
              <a:latin typeface="Arial Unicode MS" pitchFamily="34" charset="-122"/>
              <a:ea typeface="Arial Unicode MS" pitchFamily="34" charset="-122"/>
              <a:cs typeface="Arial Unicode MS" pitchFamily="34" charset="-122"/>
            </a:endParaRPr>
          </a:p>
        </p:txBody>
      </p:sp>
      <p:sp>
        <p:nvSpPr>
          <p:cNvPr id="6" name="立方体 5"/>
          <p:cNvSpPr/>
          <p:nvPr/>
        </p:nvSpPr>
        <p:spPr>
          <a:xfrm>
            <a:off x="323528" y="3496745"/>
            <a:ext cx="2808312" cy="1260140"/>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3600" b="1" dirty="0" smtClean="0">
                <a:solidFill>
                  <a:schemeClr val="bg2">
                    <a:lumMod val="75000"/>
                  </a:schemeClr>
                </a:solidFill>
              </a:rPr>
              <a:t>SOAP</a:t>
            </a:r>
            <a:endParaRPr lang="zh-CN" altLang="en-US" b="1" dirty="0">
              <a:solidFill>
                <a:schemeClr val="bg2">
                  <a:lumMod val="75000"/>
                </a:schemeClr>
              </a:solidFill>
            </a:endParaRPr>
          </a:p>
        </p:txBody>
      </p:sp>
      <p:sp>
        <p:nvSpPr>
          <p:cNvPr id="7" name="立方体 6"/>
          <p:cNvSpPr/>
          <p:nvPr/>
        </p:nvSpPr>
        <p:spPr>
          <a:xfrm>
            <a:off x="323528" y="2560641"/>
            <a:ext cx="2808312" cy="12601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bg1"/>
                </a:solidFill>
              </a:rPr>
              <a:t>WSDL</a:t>
            </a:r>
            <a:endParaRPr lang="zh-CN" altLang="en-US" sz="3600" dirty="0">
              <a:solidFill>
                <a:schemeClr val="bg1"/>
              </a:solidFill>
            </a:endParaRPr>
          </a:p>
        </p:txBody>
      </p:sp>
      <p:cxnSp>
        <p:nvCxnSpPr>
          <p:cNvPr id="8" name="直接箭头连接符 7"/>
          <p:cNvCxnSpPr/>
          <p:nvPr/>
        </p:nvCxnSpPr>
        <p:spPr>
          <a:xfrm>
            <a:off x="2339752" y="3352729"/>
            <a:ext cx="0" cy="936104"/>
          </a:xfrm>
          <a:prstGeom prst="straightConnector1">
            <a:avLst/>
          </a:prstGeom>
          <a:ln w="66675">
            <a:solidFill>
              <a:srgbClr val="FFC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3" name="内容占位符 2"/>
          <p:cNvSpPr>
            <a:spLocks noGrp="1"/>
          </p:cNvSpPr>
          <p:nvPr>
            <p:ph idx="1"/>
          </p:nvPr>
        </p:nvSpPr>
        <p:spPr>
          <a:xfrm>
            <a:off x="3563888" y="1628800"/>
            <a:ext cx="5122912" cy="4497363"/>
          </a:xfrm>
        </p:spPr>
        <p:txBody>
          <a:bodyPr/>
          <a:lstStyle/>
          <a:p>
            <a:r>
              <a:rPr lang="en-US" altLang="zh-CN" dirty="0" smtClean="0"/>
              <a:t>Literal</a:t>
            </a:r>
          </a:p>
          <a:p>
            <a:endParaRPr lang="en-US" altLang="zh-CN" dirty="0"/>
          </a:p>
          <a:p>
            <a:endParaRPr lang="en-US" altLang="zh-CN" dirty="0" smtClean="0"/>
          </a:p>
          <a:p>
            <a:r>
              <a:rPr lang="en-US" altLang="zh-CN" dirty="0"/>
              <a:t>C</a:t>
            </a:r>
            <a:r>
              <a:rPr lang="en-US" altLang="zh-CN" dirty="0" smtClean="0"/>
              <a:t>oncrete  </a:t>
            </a:r>
            <a:endParaRPr lang="zh-CN" altLang="en-US" dirty="0"/>
          </a:p>
        </p:txBody>
      </p:sp>
    </p:spTree>
    <p:extLst>
      <p:ext uri="{BB962C8B-B14F-4D97-AF65-F5344CB8AC3E}">
        <p14:creationId xmlns:p14="http://schemas.microsoft.com/office/powerpoint/2010/main" val="40260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15</a:t>
            </a:fld>
            <a:endParaRPr lang="zh-CN" altLang="en-US" sz="1800" dirty="0">
              <a:latin typeface="Arial Unicode MS" pitchFamily="34" charset="-122"/>
              <a:ea typeface="Arial Unicode MS" pitchFamily="34" charset="-122"/>
              <a:cs typeface="Arial Unicode MS" pitchFamily="34" charset="-122"/>
            </a:endParaRPr>
          </a:p>
        </p:txBody>
      </p:sp>
      <p:sp>
        <p:nvSpPr>
          <p:cNvPr id="5" name="内容占位符 4"/>
          <p:cNvSpPr>
            <a:spLocks noGrp="1"/>
          </p:cNvSpPr>
          <p:nvPr>
            <p:ph idx="1"/>
          </p:nvPr>
        </p:nvSpPr>
        <p:spPr/>
        <p:txBody>
          <a:bodyPr/>
          <a:lstStyle/>
          <a:p>
            <a:endParaRPr lang="zh-CN" altLang="en-US"/>
          </a:p>
        </p:txBody>
      </p:sp>
      <p:pic>
        <p:nvPicPr>
          <p:cNvPr id="2050" name="Picture 2" descr="D:\My Documents\下载\Style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12" y="478959"/>
            <a:ext cx="8962941"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018357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An overview</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16</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lstStyle/>
          <a:p>
            <a:endParaRPr lang="zh-CN" altLang="en-US"/>
          </a:p>
        </p:txBody>
      </p:sp>
      <p:sp>
        <p:nvSpPr>
          <p:cNvPr id="5" name="动作按钮: 自定义 4">
            <a:hlinkClick r:id="rId3" action="ppaction://hlinksldjump" highlightClick="1"/>
          </p:cNvPr>
          <p:cNvSpPr/>
          <p:nvPr/>
        </p:nvSpPr>
        <p:spPr>
          <a:xfrm>
            <a:off x="4572000" y="3356992"/>
            <a:ext cx="1080120"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My Documents\下载\Calendar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187"/>
            <a:ext cx="9139238" cy="59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42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17</a:t>
            </a:fld>
            <a:endParaRPr lang="zh-CN" altLang="en-US" sz="1800" dirty="0">
              <a:latin typeface="Arial Unicode MS" pitchFamily="34" charset="-122"/>
              <a:ea typeface="Arial Unicode MS" pitchFamily="34" charset="-122"/>
              <a:cs typeface="Arial Unicode MS" pitchFamily="34" charset="-122"/>
            </a:endParaRPr>
          </a:p>
        </p:txBody>
      </p:sp>
      <p:sp>
        <p:nvSpPr>
          <p:cNvPr id="6" name="标题 5"/>
          <p:cNvSpPr>
            <a:spLocks noGrp="1"/>
          </p:cNvSpPr>
          <p:nvPr>
            <p:ph type="title"/>
          </p:nvPr>
        </p:nvSpPr>
        <p:spPr/>
        <p:txBody>
          <a:bodyPr/>
          <a:lstStyle/>
          <a:p>
            <a:pPr algn="l"/>
            <a:r>
              <a:rPr lang="en-US" altLang="zh-CN" spc="-150" dirty="0">
                <a:solidFill>
                  <a:schemeClr val="accent1"/>
                </a:solidFill>
              </a:rPr>
              <a:t>From </a:t>
            </a:r>
            <a:r>
              <a:rPr lang="en-US" altLang="zh-CN" spc="-150" dirty="0" smtClean="0">
                <a:solidFill>
                  <a:schemeClr val="accent1"/>
                </a:solidFill>
              </a:rPr>
              <a:t>1.1  </a:t>
            </a:r>
            <a:r>
              <a:rPr lang="en-US" altLang="zh-CN" spc="-150" dirty="0">
                <a:solidFill>
                  <a:schemeClr val="accent1"/>
                </a:solidFill>
              </a:rPr>
              <a:t>to  2.0 </a:t>
            </a:r>
            <a:endParaRPr lang="zh-CN" altLang="en-US" spc="-150" dirty="0">
              <a:solidFill>
                <a:schemeClr val="accent1"/>
              </a:solidFill>
            </a:endParaRPr>
          </a:p>
        </p:txBody>
      </p:sp>
      <p:sp>
        <p:nvSpPr>
          <p:cNvPr id="7" name="标题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pc="-150" dirty="0">
              <a:solidFill>
                <a:schemeClr val="accent1"/>
              </a:solidFill>
            </a:endParaRPr>
          </a:p>
        </p:txBody>
      </p:sp>
      <p:pic>
        <p:nvPicPr>
          <p:cNvPr id="13" name="内容占位符 7" descr="E:\Documents and Settings\ly\桌面\WSDL_11vs20.png"/>
          <p:cNvPicPr>
            <a:picLocks noGrp="1"/>
          </p:cNvPicPr>
          <p:nvPr>
            <p:ph idx="1"/>
          </p:nvPr>
        </p:nvPicPr>
        <p:blipFill rotWithShape="1">
          <a:blip r:embed="rId3">
            <a:extLst>
              <a:ext uri="{28A0092B-C50C-407E-A947-70E740481C1C}">
                <a14:useLocalDpi xmlns:a14="http://schemas.microsoft.com/office/drawing/2010/main" val="0"/>
              </a:ext>
            </a:extLst>
          </a:blip>
          <a:srcRect l="3346" t="-5721" r="3234" b="-5492"/>
          <a:stretch/>
        </p:blipFill>
        <p:spPr bwMode="auto">
          <a:xfrm>
            <a:off x="35496" y="1628800"/>
            <a:ext cx="4536504" cy="4968552"/>
          </a:xfrm>
          <a:prstGeom prst="rect">
            <a:avLst/>
          </a:prstGeom>
          <a:noFill/>
          <a:ln>
            <a:noFill/>
          </a:ln>
          <a:effectLst>
            <a:softEdge rad="63500"/>
          </a:effectLst>
        </p:spPr>
      </p:pic>
      <p:cxnSp>
        <p:nvCxnSpPr>
          <p:cNvPr id="18" name="直接连接符 17"/>
          <p:cNvCxnSpPr/>
          <p:nvPr/>
        </p:nvCxnSpPr>
        <p:spPr>
          <a:xfrm>
            <a:off x="395536" y="2348880"/>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339752" y="2348880"/>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7200" y="3212976"/>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67544" y="3789040"/>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73312" y="5733256"/>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7200" y="5157192"/>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406588" y="3793480"/>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545432" y="5733256"/>
            <a:ext cx="802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0" y="2780209"/>
            <a:ext cx="4680520" cy="461665"/>
          </a:xfrm>
          <a:prstGeom prst="rect">
            <a:avLst/>
          </a:prstGeom>
          <a:noFill/>
        </p:spPr>
        <p:txBody>
          <a:bodyPr wrap="square" rtlCol="0">
            <a:spAutoFit/>
          </a:bodyPr>
          <a:lstStyle/>
          <a:p>
            <a:r>
              <a:rPr lang="en-US" altLang="zh-CN" sz="2400" dirty="0" smtClean="0"/>
              <a:t>message is integrated in interface</a:t>
            </a:r>
            <a:endParaRPr lang="zh-CN" altLang="en-US" sz="2400" dirty="0"/>
          </a:p>
        </p:txBody>
      </p:sp>
      <p:sp>
        <p:nvSpPr>
          <p:cNvPr id="31" name="TextBox 30"/>
          <p:cNvSpPr txBox="1"/>
          <p:nvPr/>
        </p:nvSpPr>
        <p:spPr>
          <a:xfrm>
            <a:off x="4644008" y="3645024"/>
            <a:ext cx="4499992" cy="830997"/>
          </a:xfrm>
          <a:prstGeom prst="rect">
            <a:avLst/>
          </a:prstGeom>
          <a:noFill/>
        </p:spPr>
        <p:txBody>
          <a:bodyPr wrap="square" rtlCol="0">
            <a:spAutoFit/>
          </a:bodyPr>
          <a:lstStyle/>
          <a:p>
            <a:r>
              <a:rPr lang="en-US" altLang="zh-CN" sz="2400" dirty="0" err="1"/>
              <a:t>Interfaindicativece</a:t>
            </a:r>
            <a:r>
              <a:rPr lang="en-US" altLang="zh-CN" sz="2400" dirty="0"/>
              <a:t> is more </a:t>
            </a:r>
            <a:r>
              <a:rPr lang="en-US" altLang="zh-CN" sz="2400" dirty="0" smtClean="0"/>
              <a:t>clear than </a:t>
            </a:r>
            <a:r>
              <a:rPr lang="en-US" altLang="zh-CN" sz="2400" dirty="0" err="1" smtClean="0"/>
              <a:t>portType</a:t>
            </a:r>
            <a:endParaRPr lang="zh-CN" altLang="en-US" sz="2400" dirty="0"/>
          </a:p>
        </p:txBody>
      </p:sp>
      <p:sp>
        <p:nvSpPr>
          <p:cNvPr id="33" name="TextBox 32"/>
          <p:cNvSpPr txBox="1"/>
          <p:nvPr/>
        </p:nvSpPr>
        <p:spPr>
          <a:xfrm>
            <a:off x="4565600" y="4809926"/>
            <a:ext cx="4499992" cy="461665"/>
          </a:xfrm>
          <a:prstGeom prst="rect">
            <a:avLst/>
          </a:prstGeom>
          <a:noFill/>
        </p:spPr>
        <p:txBody>
          <a:bodyPr wrap="square" rtlCol="0">
            <a:spAutoFit/>
          </a:bodyPr>
          <a:lstStyle/>
          <a:p>
            <a:r>
              <a:rPr lang="en-US" altLang="zh-CN" sz="2400" dirty="0"/>
              <a:t>A binding is </a:t>
            </a:r>
            <a:r>
              <a:rPr lang="en-US" altLang="zh-CN" sz="2400" dirty="0" smtClean="0"/>
              <a:t>now </a:t>
            </a:r>
            <a:r>
              <a:rPr lang="en-US" altLang="zh-CN" sz="2400" dirty="0"/>
              <a:t>reusable. </a:t>
            </a:r>
            <a:endParaRPr lang="zh-CN" altLang="en-US" sz="2400" dirty="0"/>
          </a:p>
        </p:txBody>
      </p:sp>
      <p:sp>
        <p:nvSpPr>
          <p:cNvPr id="35" name="TextBox 34"/>
          <p:cNvSpPr txBox="1"/>
          <p:nvPr/>
        </p:nvSpPr>
        <p:spPr>
          <a:xfrm>
            <a:off x="4565600" y="5271591"/>
            <a:ext cx="4499992" cy="461665"/>
          </a:xfrm>
          <a:prstGeom prst="rect">
            <a:avLst/>
          </a:prstGeom>
          <a:noFill/>
        </p:spPr>
        <p:txBody>
          <a:bodyPr wrap="square" rtlCol="0">
            <a:spAutoFit/>
          </a:bodyPr>
          <a:lstStyle/>
          <a:p>
            <a:r>
              <a:rPr lang="en-US" altLang="zh-CN" sz="2400" dirty="0" smtClean="0"/>
              <a:t>Adequate HTTP binding</a:t>
            </a:r>
            <a:endParaRPr lang="zh-CN" altLang="en-US" sz="2400" dirty="0"/>
          </a:p>
        </p:txBody>
      </p:sp>
    </p:spTree>
    <p:extLst>
      <p:ext uri="{BB962C8B-B14F-4D97-AF65-F5344CB8AC3E}">
        <p14:creationId xmlns:p14="http://schemas.microsoft.com/office/powerpoint/2010/main" val="7823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grpId="3"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3" grpId="0"/>
      <p:bldP spid="33" grpId="1"/>
      <p:bldP spid="35" grpId="2"/>
      <p:bldP spid="35" grpId="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An overview</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18</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lstStyle/>
          <a:p>
            <a:endParaRPr lang="zh-CN" altLang="en-US"/>
          </a:p>
        </p:txBody>
      </p:sp>
      <p:sp>
        <p:nvSpPr>
          <p:cNvPr id="5" name="动作按钮: 自定义 4">
            <a:hlinkClick r:id="rId3" action="ppaction://hlinksldjump" highlightClick="1"/>
          </p:cNvPr>
          <p:cNvSpPr/>
          <p:nvPr/>
        </p:nvSpPr>
        <p:spPr>
          <a:xfrm>
            <a:off x="4572000" y="3356992"/>
            <a:ext cx="1080120"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My Documents\下载\Calendar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187"/>
            <a:ext cx="9139238" cy="59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9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88224"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19</a:t>
            </a:fld>
            <a:endParaRPr lang="zh-CN" altLang="en-US" sz="1800" dirty="0">
              <a:latin typeface="Arial Unicode MS" pitchFamily="34" charset="-122"/>
              <a:ea typeface="Arial Unicode MS" pitchFamily="34" charset="-122"/>
              <a:cs typeface="Arial Unicode MS" pitchFamily="34" charset="-122"/>
            </a:endParaRPr>
          </a:p>
        </p:txBody>
      </p:sp>
      <p:sp>
        <p:nvSpPr>
          <p:cNvPr id="6" name="标题 5"/>
          <p:cNvSpPr>
            <a:spLocks noGrp="1"/>
          </p:cNvSpPr>
          <p:nvPr>
            <p:ph type="title"/>
          </p:nvPr>
        </p:nvSpPr>
        <p:spPr/>
        <p:txBody>
          <a:bodyPr>
            <a:normAutofit/>
          </a:bodyPr>
          <a:lstStyle/>
          <a:p>
            <a:pPr algn="l"/>
            <a:r>
              <a:rPr lang="en-US" altLang="zh-CN" spc="-150" dirty="0">
                <a:solidFill>
                  <a:schemeClr val="accent1"/>
                </a:solidFill>
              </a:rPr>
              <a:t>WADL</a:t>
            </a:r>
            <a:endParaRPr lang="zh-CN" altLang="en-US" spc="-150" dirty="0">
              <a:solidFill>
                <a:schemeClr val="accent1"/>
              </a:solidFill>
            </a:endParaRPr>
          </a:p>
        </p:txBody>
      </p:sp>
      <p:sp>
        <p:nvSpPr>
          <p:cNvPr id="7" name="标题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b="1" spc="-150" dirty="0">
              <a:solidFill>
                <a:schemeClr val="accent1"/>
              </a:solidFill>
            </a:endParaRPr>
          </a:p>
        </p:txBody>
      </p:sp>
      <p:sp>
        <p:nvSpPr>
          <p:cNvPr id="2" name="内容占位符 1"/>
          <p:cNvSpPr>
            <a:spLocks noGrp="1"/>
          </p:cNvSpPr>
          <p:nvPr>
            <p:ph idx="1"/>
          </p:nvPr>
        </p:nvSpPr>
        <p:spPr/>
        <p:txBody>
          <a:bodyPr>
            <a:normAutofit fontScale="77500" lnSpcReduction="20000"/>
          </a:bodyPr>
          <a:lstStyle/>
          <a:p>
            <a:pPr marL="0" indent="0">
              <a:buNone/>
            </a:pPr>
            <a:r>
              <a:rPr lang="en-GB" altLang="zh-CN" sz="3400" dirty="0" smtClean="0"/>
              <a:t>Binding </a:t>
            </a:r>
            <a:r>
              <a:rPr lang="en-GB" altLang="zh-CN" sz="3400" dirty="0"/>
              <a:t>occurs only with the </a:t>
            </a:r>
            <a:r>
              <a:rPr lang="en-GB" altLang="zh-CN" sz="3400" dirty="0" smtClean="0"/>
              <a:t>HTTP </a:t>
            </a:r>
            <a:r>
              <a:rPr lang="en-GB" altLang="zh-CN" sz="3400" dirty="0"/>
              <a:t>protocol </a:t>
            </a:r>
            <a:endParaRPr lang="en-GB" altLang="zh-CN" sz="3400" dirty="0" smtClean="0"/>
          </a:p>
          <a:p>
            <a:pPr marL="0" indent="0">
              <a:buNone/>
            </a:pPr>
            <a:endParaRPr lang="en-GB" altLang="zh-CN" dirty="0"/>
          </a:p>
          <a:p>
            <a:pPr marL="0" indent="0">
              <a:buNone/>
            </a:pPr>
            <a:r>
              <a:rPr lang="en-GB" altLang="zh-CN" sz="3600" dirty="0" smtClean="0"/>
              <a:t>Major in Resource </a:t>
            </a:r>
            <a:r>
              <a:rPr lang="en-GB" altLang="zh-CN" sz="3600" dirty="0"/>
              <a:t>oriented </a:t>
            </a:r>
            <a:r>
              <a:rPr lang="en-GB" altLang="zh-CN" sz="3600" dirty="0" smtClean="0"/>
              <a:t>web services</a:t>
            </a:r>
          </a:p>
          <a:p>
            <a:pPr marL="0" indent="0">
              <a:buNone/>
            </a:pPr>
            <a:endParaRPr lang="en-GB" altLang="zh-CN" sz="3600" dirty="0" smtClean="0"/>
          </a:p>
          <a:p>
            <a:pPr marL="0" indent="0">
              <a:buNone/>
            </a:pPr>
            <a:r>
              <a:rPr lang="en-GB" altLang="zh-CN" sz="3600" dirty="0" smtClean="0"/>
              <a:t>Components:</a:t>
            </a:r>
            <a:endParaRPr lang="zh-CN" altLang="zh-CN" sz="3600" dirty="0"/>
          </a:p>
          <a:p>
            <a:pPr marL="0" indent="0">
              <a:buNone/>
            </a:pPr>
            <a:endParaRPr lang="zh-CN" altLang="zh-CN" sz="3600" dirty="0"/>
          </a:p>
          <a:p>
            <a:pPr marL="0" lvl="0" indent="0">
              <a:buNone/>
            </a:pPr>
            <a:r>
              <a:rPr lang="en-GB" altLang="zh-CN" sz="3600" b="1" dirty="0"/>
              <a:t>application</a:t>
            </a:r>
            <a:r>
              <a:rPr lang="en-GB" altLang="zh-CN" sz="3600" dirty="0"/>
              <a:t> – root element</a:t>
            </a:r>
            <a:endParaRPr lang="zh-CN" altLang="zh-CN" sz="3600" dirty="0"/>
          </a:p>
          <a:p>
            <a:pPr marL="0" lvl="0" indent="0">
              <a:buNone/>
            </a:pPr>
            <a:r>
              <a:rPr lang="en-GB" altLang="zh-CN" sz="3600" b="1" dirty="0"/>
              <a:t>resources</a:t>
            </a:r>
            <a:r>
              <a:rPr lang="en-GB" altLang="zh-CN" sz="3600" dirty="0"/>
              <a:t> </a:t>
            </a:r>
            <a:r>
              <a:rPr lang="en-GB" altLang="zh-CN" sz="3600" dirty="0" smtClean="0"/>
              <a:t>– </a:t>
            </a:r>
            <a:r>
              <a:rPr lang="en-GB" altLang="zh-CN" sz="3600" dirty="0"/>
              <a:t>resources provided by the application</a:t>
            </a:r>
            <a:endParaRPr lang="zh-CN" altLang="zh-CN" sz="3600" dirty="0"/>
          </a:p>
          <a:p>
            <a:pPr marL="0" lvl="0" indent="0">
              <a:buNone/>
            </a:pPr>
            <a:r>
              <a:rPr lang="en-GB" altLang="zh-CN" sz="3600" b="1" dirty="0" smtClean="0"/>
              <a:t>method</a:t>
            </a:r>
            <a:r>
              <a:rPr lang="en-GB" altLang="zh-CN" sz="3600" dirty="0" smtClean="0"/>
              <a:t>– </a:t>
            </a:r>
            <a:r>
              <a:rPr lang="en-GB" altLang="zh-CN" sz="3600" dirty="0"/>
              <a:t>defines the HTTP to be called + parameters</a:t>
            </a:r>
            <a:endParaRPr lang="zh-CN" altLang="zh-CN" sz="3600" dirty="0"/>
          </a:p>
          <a:p>
            <a:pPr marL="0" lvl="0" indent="0">
              <a:buNone/>
            </a:pPr>
            <a:r>
              <a:rPr lang="en-GB" altLang="zh-CN" sz="3600" b="1" dirty="0" smtClean="0"/>
              <a:t>response</a:t>
            </a:r>
            <a:r>
              <a:rPr lang="en-GB" altLang="zh-CN" sz="3600" dirty="0" smtClean="0"/>
              <a:t>– </a:t>
            </a:r>
            <a:r>
              <a:rPr lang="en-GB" altLang="zh-CN" sz="3600" dirty="0"/>
              <a:t>an HTTP status code </a:t>
            </a:r>
            <a:endParaRPr lang="zh-CN" altLang="zh-CN" sz="3600" dirty="0"/>
          </a:p>
          <a:p>
            <a:pPr marL="0" indent="0">
              <a:buNone/>
            </a:pPr>
            <a:endParaRPr lang="zh-CN" altLang="en-US" dirty="0"/>
          </a:p>
        </p:txBody>
      </p:sp>
    </p:spTree>
    <p:extLst>
      <p:ext uri="{BB962C8B-B14F-4D97-AF65-F5344CB8AC3E}">
        <p14:creationId xmlns:p14="http://schemas.microsoft.com/office/powerpoint/2010/main" val="3193750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b="1" spc="-150" dirty="0" smtClean="0">
                <a:solidFill>
                  <a:schemeClr val="accent1"/>
                </a:solidFill>
              </a:rPr>
              <a:t>Service Description Language</a:t>
            </a:r>
            <a:endParaRPr lang="zh-CN" altLang="en-US" b="1" spc="-150" dirty="0">
              <a:solidFill>
                <a:schemeClr val="accent1"/>
              </a:solidFill>
            </a:endParaRPr>
          </a:p>
        </p:txBody>
      </p:sp>
      <p:sp>
        <p:nvSpPr>
          <p:cNvPr id="3" name="内容占位符 2"/>
          <p:cNvSpPr>
            <a:spLocks noGrp="1"/>
          </p:cNvSpPr>
          <p:nvPr>
            <p:ph idx="1"/>
          </p:nvPr>
        </p:nvSpPr>
        <p:spPr>
          <a:xfrm>
            <a:off x="457200" y="1772816"/>
            <a:ext cx="8229600" cy="4525963"/>
          </a:xfrm>
        </p:spPr>
        <p:txBody>
          <a:bodyPr>
            <a:normAutofit fontScale="70000" lnSpcReduction="20000"/>
          </a:bodyPr>
          <a:lstStyle/>
          <a:p>
            <a:r>
              <a:rPr lang="en-US" altLang="zh-CN" sz="4000" dirty="0" smtClean="0"/>
              <a:t>From Microsoft</a:t>
            </a:r>
          </a:p>
          <a:p>
            <a:pPr marL="0" indent="0">
              <a:buNone/>
            </a:pPr>
            <a:endParaRPr lang="en-US" altLang="zh-CN" sz="4000" dirty="0" smtClean="0"/>
          </a:p>
          <a:p>
            <a:pPr marL="0" indent="0">
              <a:buNone/>
            </a:pPr>
            <a:endParaRPr lang="en-US" altLang="zh-CN" sz="4000" dirty="0" smtClean="0"/>
          </a:p>
          <a:p>
            <a:r>
              <a:rPr lang="en-US" altLang="zh-CN" sz="4000" b="1" dirty="0" smtClean="0"/>
              <a:t>Describing </a:t>
            </a:r>
            <a:r>
              <a:rPr lang="en-US" altLang="zh-CN" sz="4000" b="1" dirty="0"/>
              <a:t>network </a:t>
            </a:r>
            <a:r>
              <a:rPr lang="en-US" altLang="zh-CN" sz="4000" b="1" dirty="0" smtClean="0"/>
              <a:t>services(general)</a:t>
            </a:r>
          </a:p>
          <a:p>
            <a:pPr marL="0" indent="0">
              <a:buNone/>
            </a:pPr>
            <a:endParaRPr lang="en-US" altLang="zh-CN" b="1" dirty="0" smtClean="0"/>
          </a:p>
          <a:p>
            <a:pPr marL="0" indent="0">
              <a:buNone/>
            </a:pPr>
            <a:r>
              <a:rPr lang="en-US" altLang="zh-CN" dirty="0"/>
              <a:t>	</a:t>
            </a:r>
            <a:r>
              <a:rPr lang="en-US" altLang="zh-CN" dirty="0" smtClean="0"/>
              <a:t>     </a:t>
            </a:r>
            <a:r>
              <a:rPr lang="en-US" altLang="zh-CN" sz="3400" dirty="0" smtClean="0"/>
              <a:t>Abstract </a:t>
            </a:r>
            <a:r>
              <a:rPr lang="en-US" altLang="zh-CN" sz="3400" dirty="0"/>
              <a:t>functionality </a:t>
            </a:r>
            <a:endParaRPr lang="en-US" altLang="zh-CN" sz="3400" dirty="0" smtClean="0"/>
          </a:p>
          <a:p>
            <a:pPr marL="0" indent="0">
              <a:buNone/>
            </a:pPr>
            <a:endParaRPr lang="en-US" altLang="zh-CN" sz="3400" dirty="0" smtClean="0"/>
          </a:p>
          <a:p>
            <a:pPr marL="0" indent="0">
              <a:buNone/>
            </a:pPr>
            <a:r>
              <a:rPr lang="en-US" altLang="zh-CN" sz="3400" dirty="0"/>
              <a:t>	</a:t>
            </a:r>
            <a:r>
              <a:rPr lang="en-US" altLang="zh-CN" sz="3400" dirty="0" smtClean="0"/>
              <a:t>     Concrete </a:t>
            </a:r>
            <a:r>
              <a:rPr lang="en-US" altLang="zh-CN" sz="3400" dirty="0"/>
              <a:t>details </a:t>
            </a:r>
            <a:endParaRPr lang="en-US" altLang="zh-CN" sz="3400" dirty="0" smtClean="0"/>
          </a:p>
          <a:p>
            <a:pPr marL="0" indent="0">
              <a:buNone/>
            </a:pPr>
            <a:endParaRPr lang="en-US" altLang="zh-CN" sz="3400" dirty="0" smtClean="0"/>
          </a:p>
          <a:p>
            <a:pPr marL="0" indent="0">
              <a:buNone/>
            </a:pPr>
            <a:r>
              <a:rPr lang="en-US" altLang="zh-CN" sz="3400" dirty="0" smtClean="0"/>
              <a:t>                  Conformance </a:t>
            </a:r>
            <a:r>
              <a:rPr lang="en-US" altLang="zh-CN" sz="3400" dirty="0"/>
              <a:t>criteria for documents </a:t>
            </a:r>
            <a:r>
              <a:rPr lang="en-US" altLang="zh-CN" sz="3600" dirty="0"/>
              <a:t>	</a:t>
            </a:r>
            <a:r>
              <a:rPr lang="en-US" altLang="zh-CN" dirty="0" smtClean="0"/>
              <a:t>	</a:t>
            </a:r>
          </a:p>
          <a:p>
            <a:pPr marL="0" indent="0">
              <a:buNone/>
            </a:pPr>
            <a:r>
              <a:rPr lang="en-US" altLang="zh-CN" dirty="0" smtClean="0"/>
              <a:t>	</a:t>
            </a:r>
          </a:p>
        </p:txBody>
      </p:sp>
      <p:sp>
        <p:nvSpPr>
          <p:cNvPr id="4" name="灯片编号占位符 3"/>
          <p:cNvSpPr>
            <a:spLocks noGrp="1"/>
          </p:cNvSpPr>
          <p:nvPr>
            <p:ph type="sldNum" sz="quarter" idx="12"/>
          </p:nvPr>
        </p:nvSpPr>
        <p:spPr>
          <a:xfrm>
            <a:off x="6804248" y="6448251"/>
            <a:ext cx="2133600" cy="365125"/>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a:t>
            </a:fld>
            <a:endParaRPr lang="zh-CN" altLang="en-US" sz="1800" dirty="0">
              <a:latin typeface="Arial Unicode MS" pitchFamily="34" charset="-122"/>
              <a:ea typeface="Arial Unicode MS" pitchFamily="34" charset="-122"/>
              <a:cs typeface="Arial Unicode MS" pitchFamily="34" charset="-122"/>
            </a:endParaRPr>
          </a:p>
        </p:txBody>
      </p:sp>
      <p:sp>
        <p:nvSpPr>
          <p:cNvPr id="6" name="TextBox 5"/>
          <p:cNvSpPr txBox="1"/>
          <p:nvPr/>
        </p:nvSpPr>
        <p:spPr>
          <a:xfrm>
            <a:off x="4569718" y="5877272"/>
            <a:ext cx="2808312" cy="369332"/>
          </a:xfrm>
          <a:prstGeom prst="rect">
            <a:avLst/>
          </a:prstGeom>
          <a:noFill/>
        </p:spPr>
        <p:txBody>
          <a:bodyPr wrap="square" rtlCol="0">
            <a:spAutoFit/>
          </a:bodyPr>
          <a:lstStyle/>
          <a:p>
            <a:endParaRPr lang="zh-CN" altLang="en-US" dirty="0"/>
          </a:p>
        </p:txBody>
      </p:sp>
      <p:sp>
        <p:nvSpPr>
          <p:cNvPr id="7" name="TextBox 6"/>
          <p:cNvSpPr txBox="1"/>
          <p:nvPr/>
        </p:nvSpPr>
        <p:spPr>
          <a:xfrm>
            <a:off x="2267744" y="5962600"/>
            <a:ext cx="3096344" cy="707886"/>
          </a:xfrm>
          <a:prstGeom prst="rect">
            <a:avLst/>
          </a:prstGeom>
          <a:noFill/>
        </p:spPr>
        <p:txBody>
          <a:bodyPr wrap="square" rtlCol="0">
            <a:spAutoFit/>
          </a:bodyPr>
          <a:lstStyle/>
          <a:p>
            <a:r>
              <a:rPr lang="en-US" altLang="zh-CN" sz="4000" dirty="0" smtClean="0"/>
              <a:t>Web</a:t>
            </a:r>
            <a:r>
              <a:rPr lang="en-US" altLang="zh-CN" sz="3200" dirty="0" smtClean="0"/>
              <a:t>  +</a:t>
            </a:r>
            <a:endParaRPr lang="zh-CN" altLang="en-US" dirty="0"/>
          </a:p>
        </p:txBody>
      </p:sp>
      <p:sp>
        <p:nvSpPr>
          <p:cNvPr id="8" name="TextBox 7"/>
          <p:cNvSpPr txBox="1"/>
          <p:nvPr/>
        </p:nvSpPr>
        <p:spPr>
          <a:xfrm>
            <a:off x="4940424" y="6029672"/>
            <a:ext cx="2808312" cy="369332"/>
          </a:xfrm>
          <a:prstGeom prst="rect">
            <a:avLst/>
          </a:prstGeom>
          <a:noFill/>
        </p:spPr>
        <p:txBody>
          <a:bodyPr wrap="square" rtlCol="0">
            <a:spAutoFit/>
          </a:bodyPr>
          <a:lstStyle/>
          <a:p>
            <a:endParaRPr lang="zh-CN" altLang="en-US" dirty="0"/>
          </a:p>
        </p:txBody>
      </p:sp>
      <p:sp>
        <p:nvSpPr>
          <p:cNvPr id="9" name="TextBox 8"/>
          <p:cNvSpPr txBox="1"/>
          <p:nvPr/>
        </p:nvSpPr>
        <p:spPr>
          <a:xfrm>
            <a:off x="3779912" y="5949280"/>
            <a:ext cx="1863824" cy="707886"/>
          </a:xfrm>
          <a:prstGeom prst="rect">
            <a:avLst/>
          </a:prstGeom>
          <a:noFill/>
        </p:spPr>
        <p:txBody>
          <a:bodyPr wrap="square" rtlCol="0">
            <a:spAutoFit/>
          </a:bodyPr>
          <a:lstStyle/>
          <a:p>
            <a:r>
              <a:rPr lang="en-US" altLang="zh-CN" sz="4000" dirty="0" smtClean="0"/>
              <a:t>SDL</a:t>
            </a:r>
            <a:endParaRPr lang="zh-CN" altLang="en-US" sz="2400" dirty="0"/>
          </a:p>
        </p:txBody>
      </p:sp>
      <p:sp>
        <p:nvSpPr>
          <p:cNvPr id="10" name="TextBox 9"/>
          <p:cNvSpPr txBox="1"/>
          <p:nvPr/>
        </p:nvSpPr>
        <p:spPr>
          <a:xfrm>
            <a:off x="4716016" y="5962600"/>
            <a:ext cx="3096344" cy="707886"/>
          </a:xfrm>
          <a:prstGeom prst="rect">
            <a:avLst/>
          </a:prstGeom>
          <a:noFill/>
        </p:spPr>
        <p:txBody>
          <a:bodyPr wrap="square" rtlCol="0">
            <a:spAutoFit/>
          </a:bodyPr>
          <a:lstStyle/>
          <a:p>
            <a:r>
              <a:rPr lang="en-US" altLang="zh-CN" sz="4000" dirty="0" smtClean="0"/>
              <a:t>= WSDL</a:t>
            </a:r>
            <a:endParaRPr lang="zh-CN" altLang="en-US" dirty="0"/>
          </a:p>
        </p:txBody>
      </p:sp>
    </p:spTree>
    <p:extLst>
      <p:ext uri="{BB962C8B-B14F-4D97-AF65-F5344CB8AC3E}">
        <p14:creationId xmlns:p14="http://schemas.microsoft.com/office/powerpoint/2010/main" val="37132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An overview</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20</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lstStyle/>
          <a:p>
            <a:endParaRPr lang="zh-CN" altLang="en-US"/>
          </a:p>
        </p:txBody>
      </p:sp>
      <p:sp>
        <p:nvSpPr>
          <p:cNvPr id="5" name="动作按钮: 自定义 4">
            <a:hlinkClick r:id="rId3" action="ppaction://hlinksldjump" highlightClick="1"/>
          </p:cNvPr>
          <p:cNvSpPr/>
          <p:nvPr/>
        </p:nvSpPr>
        <p:spPr>
          <a:xfrm>
            <a:off x="4572000" y="3356992"/>
            <a:ext cx="1080120"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My Documents\下载\Calendar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187"/>
            <a:ext cx="9139238" cy="59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25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21</a:t>
            </a:fld>
            <a:endParaRPr lang="zh-CN" altLang="en-US" sz="1800" dirty="0">
              <a:latin typeface="Arial Unicode MS" pitchFamily="34" charset="-122"/>
              <a:ea typeface="Arial Unicode MS" pitchFamily="34" charset="-122"/>
              <a:cs typeface="Arial Unicode MS" pitchFamily="34" charset="-122"/>
            </a:endParaRPr>
          </a:p>
        </p:txBody>
      </p:sp>
      <p:sp>
        <p:nvSpPr>
          <p:cNvPr id="6" name="标题 5"/>
          <p:cNvSpPr>
            <a:spLocks noGrp="1"/>
          </p:cNvSpPr>
          <p:nvPr>
            <p:ph type="title"/>
          </p:nvPr>
        </p:nvSpPr>
        <p:spPr/>
        <p:txBody>
          <a:bodyPr>
            <a:normAutofit/>
          </a:bodyPr>
          <a:lstStyle/>
          <a:p>
            <a:pPr algn="l"/>
            <a:r>
              <a:rPr lang="en-US" altLang="zh-CN" spc="-150" dirty="0" smtClean="0">
                <a:solidFill>
                  <a:schemeClr val="accent1"/>
                </a:solidFill>
              </a:rPr>
              <a:t>Why not to </a:t>
            </a:r>
            <a:r>
              <a:rPr lang="en-US" altLang="zh-CN" spc="-150" dirty="0" err="1">
                <a:solidFill>
                  <a:schemeClr val="accent1"/>
                </a:solidFill>
              </a:rPr>
              <a:t>RESTful</a:t>
            </a:r>
            <a:r>
              <a:rPr lang="en-US" altLang="zh-CN" spc="-150" dirty="0">
                <a:solidFill>
                  <a:schemeClr val="accent1"/>
                </a:solidFill>
              </a:rPr>
              <a:t>… </a:t>
            </a:r>
            <a:endParaRPr lang="zh-CN" altLang="en-US" dirty="0"/>
          </a:p>
        </p:txBody>
      </p:sp>
      <p:sp>
        <p:nvSpPr>
          <p:cNvPr id="7" name="标题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pc="-150" dirty="0">
              <a:solidFill>
                <a:schemeClr val="accent1"/>
              </a:solidFill>
            </a:endParaRPr>
          </a:p>
        </p:txBody>
      </p:sp>
      <p:sp>
        <p:nvSpPr>
          <p:cNvPr id="2" name="内容占位符 1"/>
          <p:cNvSpPr>
            <a:spLocks noGrp="1"/>
          </p:cNvSpPr>
          <p:nvPr>
            <p:ph idx="1"/>
          </p:nvPr>
        </p:nvSpPr>
        <p:spPr/>
        <p:txBody>
          <a:bodyPr/>
          <a:lstStyle/>
          <a:p>
            <a:pPr marL="0" indent="0">
              <a:buNone/>
            </a:pPr>
            <a:r>
              <a:rPr lang="en-US" altLang="zh-CN" dirty="0" smtClean="0"/>
              <a:t>Why&amp; Why Not?</a:t>
            </a:r>
          </a:p>
          <a:p>
            <a:pPr marL="0" indent="0">
              <a:buNone/>
            </a:pPr>
            <a:r>
              <a:rPr lang="en-US" altLang="zh-CN" sz="2800" dirty="0"/>
              <a:t>Does WSDL always have to describe SOAP-based web services? Can it </a:t>
            </a:r>
            <a:r>
              <a:rPr lang="en-US" altLang="zh-CN" sz="2800" dirty="0" smtClean="0"/>
              <a:t>describe </a:t>
            </a:r>
            <a:r>
              <a:rPr lang="en-US" altLang="zh-CN" sz="2800" dirty="0" err="1" smtClean="0"/>
              <a:t>RESTful</a:t>
            </a:r>
            <a:r>
              <a:rPr lang="en-US" altLang="zh-CN" sz="2800" dirty="0" smtClean="0"/>
              <a:t> </a:t>
            </a:r>
            <a:r>
              <a:rPr lang="en-US" altLang="zh-CN" sz="2800" dirty="0"/>
              <a:t>web services? </a:t>
            </a:r>
            <a:endParaRPr lang="en-US" altLang="zh-CN" sz="2800" dirty="0" smtClean="0"/>
          </a:p>
          <a:p>
            <a:pPr marL="0" indent="0">
              <a:buNone/>
            </a:pPr>
            <a:endParaRPr lang="en-US" altLang="zh-CN" sz="2800" dirty="0"/>
          </a:p>
          <a:p>
            <a:pPr marL="0" indent="0">
              <a:buNone/>
            </a:pPr>
            <a:r>
              <a:rPr lang="en-US" altLang="zh-CN" sz="2800" dirty="0" smtClean="0"/>
              <a:t>Why not:</a:t>
            </a:r>
          </a:p>
          <a:p>
            <a:pPr marL="0" indent="0">
              <a:buNone/>
            </a:pPr>
            <a:r>
              <a:rPr lang="en-GB" altLang="zh-CN" sz="2800" dirty="0"/>
              <a:t> SOAP </a:t>
            </a:r>
            <a:r>
              <a:rPr lang="en-GB" altLang="zh-CN" sz="2800" dirty="0" smtClean="0"/>
              <a:t>,SMTP, </a:t>
            </a:r>
            <a:r>
              <a:rPr lang="en-GB" altLang="zh-CN" sz="2800" dirty="0"/>
              <a:t>or plain </a:t>
            </a:r>
            <a:r>
              <a:rPr lang="en-GB" altLang="zh-CN" sz="2800" dirty="0" smtClean="0"/>
              <a:t>HTTP.</a:t>
            </a:r>
          </a:p>
          <a:p>
            <a:pPr marL="0" indent="0">
              <a:buNone/>
            </a:pPr>
            <a:r>
              <a:rPr lang="en-GB" altLang="zh-CN" sz="2800" dirty="0"/>
              <a:t> </a:t>
            </a:r>
            <a:r>
              <a:rPr lang="en-GB" altLang="zh-CN" sz="2800" dirty="0" smtClean="0"/>
              <a:t>In WSDL 2.0, it can even describe </a:t>
            </a:r>
            <a:r>
              <a:rPr lang="en-GB" altLang="zh-CN" sz="2800" dirty="0" err="1" smtClean="0"/>
              <a:t>RESTful</a:t>
            </a:r>
            <a:r>
              <a:rPr lang="en-GB" altLang="zh-CN" sz="2800" dirty="0" smtClean="0"/>
              <a:t> web services</a:t>
            </a:r>
            <a:endParaRPr lang="zh-CN" altLang="en-US" sz="2800" dirty="0"/>
          </a:p>
        </p:txBody>
      </p:sp>
    </p:spTree>
    <p:extLst>
      <p:ext uri="{BB962C8B-B14F-4D97-AF65-F5344CB8AC3E}">
        <p14:creationId xmlns:p14="http://schemas.microsoft.com/office/powerpoint/2010/main" val="417429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16216"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22</a:t>
            </a:fld>
            <a:endParaRPr lang="zh-CN" altLang="en-US" sz="1800" dirty="0">
              <a:latin typeface="Arial Unicode MS" pitchFamily="34" charset="-122"/>
              <a:ea typeface="Arial Unicode MS" pitchFamily="34" charset="-122"/>
              <a:cs typeface="Arial Unicode MS" pitchFamily="34" charset="-122"/>
            </a:endParaRPr>
          </a:p>
        </p:txBody>
      </p:sp>
      <p:sp>
        <p:nvSpPr>
          <p:cNvPr id="7" name="标题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b="1" spc="-150" dirty="0">
              <a:solidFill>
                <a:schemeClr val="accent1"/>
              </a:solidFill>
            </a:endParaRPr>
          </a:p>
        </p:txBody>
      </p:sp>
      <p:sp>
        <p:nvSpPr>
          <p:cNvPr id="3" name="内容占位符 2"/>
          <p:cNvSpPr>
            <a:spLocks noGrp="1"/>
          </p:cNvSpPr>
          <p:nvPr>
            <p:ph idx="1"/>
          </p:nvPr>
        </p:nvSpPr>
        <p:spPr/>
        <p:txBody>
          <a:bodyPr/>
          <a:lstStyle/>
          <a:p>
            <a:endParaRPr lang="zh-CN" altLang="en-US"/>
          </a:p>
        </p:txBody>
      </p:sp>
      <p:pic>
        <p:nvPicPr>
          <p:cNvPr id="2050" name="Picture 2" descr="D:\My Documents\下载\RestF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6" y="116632"/>
            <a:ext cx="9106954" cy="6160368"/>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4"/>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221072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Why?</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23</a:t>
            </a:fld>
            <a:endParaRPr lang="zh-CN" altLang="en-US" sz="1800" dirty="0">
              <a:latin typeface="Arial Unicode MS" pitchFamily="34" charset="-122"/>
              <a:ea typeface="Arial Unicode MS" pitchFamily="34" charset="-122"/>
              <a:cs typeface="Arial Unicode MS" pitchFamily="34" charset="-122"/>
            </a:endParaRPr>
          </a:p>
        </p:txBody>
      </p:sp>
      <p:sp>
        <p:nvSpPr>
          <p:cNvPr id="5" name="立方体 4"/>
          <p:cNvSpPr/>
          <p:nvPr/>
        </p:nvSpPr>
        <p:spPr>
          <a:xfrm>
            <a:off x="179512" y="3969060"/>
            <a:ext cx="2808312" cy="1260140"/>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3600" b="1" dirty="0" smtClean="0">
                <a:solidFill>
                  <a:schemeClr val="bg2">
                    <a:lumMod val="75000"/>
                  </a:schemeClr>
                </a:solidFill>
              </a:rPr>
              <a:t>SOAP</a:t>
            </a:r>
            <a:endParaRPr lang="zh-CN" altLang="en-US" b="1" dirty="0">
              <a:solidFill>
                <a:schemeClr val="bg2">
                  <a:lumMod val="75000"/>
                </a:schemeClr>
              </a:solidFill>
            </a:endParaRPr>
          </a:p>
        </p:txBody>
      </p:sp>
      <p:sp>
        <p:nvSpPr>
          <p:cNvPr id="7" name="立方体 6"/>
          <p:cNvSpPr/>
          <p:nvPr/>
        </p:nvSpPr>
        <p:spPr>
          <a:xfrm>
            <a:off x="179512" y="3032956"/>
            <a:ext cx="2808312" cy="12601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bg1"/>
                </a:solidFill>
              </a:rPr>
              <a:t>WSDL</a:t>
            </a:r>
            <a:endParaRPr lang="zh-CN" altLang="en-US" sz="3600" dirty="0">
              <a:solidFill>
                <a:schemeClr val="bg1"/>
              </a:solidFill>
            </a:endParaRPr>
          </a:p>
        </p:txBody>
      </p:sp>
      <p:sp>
        <p:nvSpPr>
          <p:cNvPr id="8" name="立方体 7"/>
          <p:cNvSpPr/>
          <p:nvPr/>
        </p:nvSpPr>
        <p:spPr>
          <a:xfrm>
            <a:off x="179512" y="2137910"/>
            <a:ext cx="2808312" cy="126014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600" b="1" dirty="0" smtClean="0">
                <a:solidFill>
                  <a:schemeClr val="accent6">
                    <a:lumMod val="40000"/>
                    <a:lumOff val="60000"/>
                  </a:schemeClr>
                </a:solidFill>
              </a:rPr>
              <a:t>UDDI</a:t>
            </a:r>
            <a:endParaRPr lang="zh-CN" altLang="en-US" b="1" dirty="0">
              <a:solidFill>
                <a:schemeClr val="accent6">
                  <a:lumMod val="40000"/>
                  <a:lumOff val="60000"/>
                </a:schemeClr>
              </a:solidFill>
            </a:endParaRPr>
          </a:p>
        </p:txBody>
      </p:sp>
      <p:sp>
        <p:nvSpPr>
          <p:cNvPr id="6" name="Lock"/>
          <p:cNvSpPr>
            <a:spLocks noEditPoints="1" noChangeArrowheads="1"/>
          </p:cNvSpPr>
          <p:nvPr/>
        </p:nvSpPr>
        <p:spPr bwMode="auto">
          <a:xfrm>
            <a:off x="539552" y="2195787"/>
            <a:ext cx="1682390" cy="1027956"/>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3012774" y="3969060"/>
            <a:ext cx="5328592" cy="1938992"/>
          </a:xfrm>
          <a:prstGeom prst="rect">
            <a:avLst/>
          </a:prstGeom>
        </p:spPr>
        <p:txBody>
          <a:bodyPr wrap="square">
            <a:spAutoFit/>
          </a:bodyPr>
          <a:lstStyle/>
          <a:p>
            <a:pPr lvl="0"/>
            <a:r>
              <a:rPr lang="en-US" altLang="zh-CN" sz="4000" dirty="0"/>
              <a:t>SOAP+WSDL+UDDI </a:t>
            </a:r>
            <a:endParaRPr lang="en-US" altLang="zh-CN" sz="4000" dirty="0" smtClean="0"/>
          </a:p>
          <a:p>
            <a:pPr lvl="0"/>
            <a:r>
              <a:rPr lang="en-US" altLang="zh-CN" sz="4000" dirty="0"/>
              <a:t>	</a:t>
            </a:r>
            <a:r>
              <a:rPr lang="en-US" altLang="zh-CN" sz="4000" dirty="0" smtClean="0"/>
              <a:t>	</a:t>
            </a:r>
            <a:r>
              <a:rPr lang="en-US" altLang="zh-CN" sz="4000" dirty="0" err="1" smtClean="0"/>
              <a:t>vs</a:t>
            </a:r>
            <a:endParaRPr lang="en-US" altLang="zh-CN" sz="4000" dirty="0" smtClean="0"/>
          </a:p>
          <a:p>
            <a:pPr lvl="0"/>
            <a:r>
              <a:rPr lang="en-US" altLang="zh-CN" sz="4000" dirty="0" err="1" smtClean="0"/>
              <a:t>RESTful</a:t>
            </a:r>
            <a:r>
              <a:rPr lang="en-US" altLang="zh-CN" sz="4000" dirty="0" smtClean="0"/>
              <a:t> Web Services</a:t>
            </a:r>
            <a:endParaRPr lang="zh-CN" altLang="zh-CN" sz="4000" dirty="0"/>
          </a:p>
        </p:txBody>
      </p:sp>
      <p:sp>
        <p:nvSpPr>
          <p:cNvPr id="11" name="TextBox 10"/>
          <p:cNvSpPr txBox="1"/>
          <p:nvPr/>
        </p:nvSpPr>
        <p:spPr>
          <a:xfrm>
            <a:off x="3012210" y="2463206"/>
            <a:ext cx="6310498" cy="830997"/>
          </a:xfrm>
          <a:prstGeom prst="rect">
            <a:avLst/>
          </a:prstGeom>
          <a:noFill/>
        </p:spPr>
        <p:txBody>
          <a:bodyPr wrap="square" rtlCol="0">
            <a:spAutoFit/>
          </a:bodyPr>
          <a:lstStyle/>
          <a:p>
            <a:pPr lvl="0"/>
            <a:r>
              <a:rPr lang="en-US" altLang="zh-CN" sz="2400" dirty="0" smtClean="0"/>
              <a:t>Universal </a:t>
            </a:r>
            <a:r>
              <a:rPr lang="en-US" altLang="zh-CN" sz="2400" dirty="0"/>
              <a:t>Description, Discovery, and </a:t>
            </a:r>
            <a:r>
              <a:rPr lang="en-US" altLang="zh-CN" sz="2400" dirty="0" smtClean="0"/>
              <a:t>Integration</a:t>
            </a:r>
            <a:endParaRPr lang="en-US" altLang="zh-CN" sz="2400" dirty="0"/>
          </a:p>
          <a:p>
            <a:endParaRPr lang="zh-CN" altLang="en-US" sz="2400" dirty="0"/>
          </a:p>
        </p:txBody>
      </p:sp>
    </p:spTree>
    <p:extLst>
      <p:ext uri="{BB962C8B-B14F-4D97-AF65-F5344CB8AC3E}">
        <p14:creationId xmlns:p14="http://schemas.microsoft.com/office/powerpoint/2010/main" val="33682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24</a:t>
            </a:fld>
            <a:endParaRPr lang="zh-CN" altLang="en-US" sz="1800" dirty="0">
              <a:latin typeface="Arial Unicode MS" pitchFamily="34" charset="-122"/>
              <a:ea typeface="Arial Unicode MS" pitchFamily="34" charset="-122"/>
              <a:cs typeface="Arial Unicode MS" pitchFamily="34" charset="-122"/>
            </a:endParaRPr>
          </a:p>
        </p:txBody>
      </p:sp>
      <p:sp>
        <p:nvSpPr>
          <p:cNvPr id="6" name="标题 5"/>
          <p:cNvSpPr>
            <a:spLocks noGrp="1"/>
          </p:cNvSpPr>
          <p:nvPr>
            <p:ph type="title"/>
          </p:nvPr>
        </p:nvSpPr>
        <p:spPr/>
        <p:txBody>
          <a:bodyPr>
            <a:normAutofit/>
          </a:bodyPr>
          <a:lstStyle/>
          <a:p>
            <a:pPr algn="l"/>
            <a:r>
              <a:rPr lang="en-US" altLang="zh-CN" spc="-150" dirty="0" smtClean="0">
                <a:solidFill>
                  <a:schemeClr val="accent1"/>
                </a:solidFill>
              </a:rPr>
              <a:t>WS-</a:t>
            </a:r>
            <a:endParaRPr lang="zh-CN" altLang="en-US" dirty="0"/>
          </a:p>
        </p:txBody>
      </p:sp>
      <p:sp>
        <p:nvSpPr>
          <p:cNvPr id="7" name="标题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b="1" spc="-150" dirty="0">
              <a:solidFill>
                <a:schemeClr val="accent1"/>
              </a:solidFill>
            </a:endParaRPr>
          </a:p>
        </p:txBody>
      </p:sp>
      <p:pic>
        <p:nvPicPr>
          <p:cNvPr id="13" name="内容占位符 12"/>
          <p:cNvPicPr>
            <a:picLocks noGrp="1"/>
          </p:cNvPicPr>
          <p:nvPr>
            <p:ph idx="1"/>
          </p:nvPr>
        </p:nvPicPr>
        <p:blipFill>
          <a:blip r:embed="rId3"/>
          <a:stretch>
            <a:fillRect/>
          </a:stretch>
        </p:blipFill>
        <p:spPr>
          <a:xfrm>
            <a:off x="812605" y="1600200"/>
            <a:ext cx="7518790" cy="4525963"/>
          </a:xfrm>
          <a:prstGeom prst="rect">
            <a:avLst/>
          </a:prstGeom>
        </p:spPr>
      </p:pic>
      <p:sp>
        <p:nvSpPr>
          <p:cNvPr id="2" name="TextBox 1"/>
          <p:cNvSpPr txBox="1"/>
          <p:nvPr/>
        </p:nvSpPr>
        <p:spPr>
          <a:xfrm>
            <a:off x="-10008" y="6488668"/>
            <a:ext cx="10702687" cy="307777"/>
          </a:xfrm>
          <a:prstGeom prst="rect">
            <a:avLst/>
          </a:prstGeom>
          <a:noFill/>
        </p:spPr>
        <p:txBody>
          <a:bodyPr wrap="square" rtlCol="0">
            <a:spAutoFit/>
          </a:bodyPr>
          <a:lstStyle/>
          <a:p>
            <a:r>
              <a:rPr lang="en-US" altLang="zh-CN" sz="1400" dirty="0" err="1" smtClean="0"/>
              <a:t>Src</a:t>
            </a:r>
            <a:r>
              <a:rPr lang="en-US" altLang="zh-CN" sz="1400" dirty="0" smtClean="0"/>
              <a:t>: Web Information Systems Lecture Slides: Web 2.0 </a:t>
            </a:r>
            <a:r>
              <a:rPr lang="en-US" altLang="zh-CN" sz="1400" dirty="0" err="1" smtClean="0"/>
              <a:t>Patterns,Beat</a:t>
            </a:r>
            <a:r>
              <a:rPr lang="en-US" altLang="zh-CN" sz="1400" dirty="0" smtClean="0"/>
              <a:t>  Signer</a:t>
            </a:r>
            <a:endParaRPr lang="zh-CN" altLang="en-US" sz="1400" dirty="0"/>
          </a:p>
        </p:txBody>
      </p:sp>
    </p:spTree>
    <p:extLst>
      <p:ext uri="{BB962C8B-B14F-4D97-AF65-F5344CB8AC3E}">
        <p14:creationId xmlns:p14="http://schemas.microsoft.com/office/powerpoint/2010/main" val="1439928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pPr algn="l"/>
            <a:r>
              <a:rPr lang="en-US" altLang="zh-CN" dirty="0" smtClean="0"/>
              <a:t>Why?</a:t>
            </a:r>
            <a:endParaRPr lang="zh-CN" altLang="en-US" dirty="0"/>
          </a:p>
        </p:txBody>
      </p:sp>
      <p:sp>
        <p:nvSpPr>
          <p:cNvPr id="3" name="文本占位符 2"/>
          <p:cNvSpPr>
            <a:spLocks noGrp="1"/>
          </p:cNvSpPr>
          <p:nvPr>
            <p:ph type="body" idx="1"/>
          </p:nvPr>
        </p:nvSpPr>
        <p:spPr/>
        <p:txBody>
          <a:bodyPr/>
          <a:lstStyle/>
          <a:p>
            <a:r>
              <a:rPr lang="en-US" altLang="zh-CN" dirty="0" smtClean="0"/>
              <a:t>SOAP+WSDL+UDDI</a:t>
            </a:r>
            <a:endParaRPr lang="zh-CN" altLang="en-US" dirty="0"/>
          </a:p>
        </p:txBody>
      </p:sp>
      <p:sp>
        <p:nvSpPr>
          <p:cNvPr id="5" name="内容占位符 4"/>
          <p:cNvSpPr>
            <a:spLocks noGrp="1"/>
          </p:cNvSpPr>
          <p:nvPr>
            <p:ph sz="half" idx="2"/>
          </p:nvPr>
        </p:nvSpPr>
        <p:spPr/>
        <p:txBody>
          <a:bodyPr/>
          <a:lstStyle/>
          <a:p>
            <a:endParaRPr lang="en-US" altLang="zh-CN" dirty="0" smtClean="0"/>
          </a:p>
          <a:p>
            <a:r>
              <a:rPr lang="en-US" altLang="zh-CN" dirty="0" smtClean="0"/>
              <a:t>XML,XML,XML</a:t>
            </a:r>
            <a:endParaRPr lang="zh-CN" altLang="en-US" dirty="0"/>
          </a:p>
          <a:p>
            <a:r>
              <a:rPr lang="en-US" altLang="zh-CN" dirty="0"/>
              <a:t>no mechanism for the caching of results </a:t>
            </a:r>
          </a:p>
          <a:p>
            <a:r>
              <a:rPr lang="en-US" altLang="zh-CN" dirty="0"/>
              <a:t>complexity</a:t>
            </a:r>
            <a:endParaRPr lang="zh-CN" altLang="en-US" dirty="0"/>
          </a:p>
        </p:txBody>
      </p:sp>
      <p:sp>
        <p:nvSpPr>
          <p:cNvPr id="8" name="文本占位符 7"/>
          <p:cNvSpPr>
            <a:spLocks noGrp="1"/>
          </p:cNvSpPr>
          <p:nvPr>
            <p:ph type="body" sz="quarter" idx="3"/>
          </p:nvPr>
        </p:nvSpPr>
        <p:spPr/>
        <p:txBody>
          <a:bodyPr/>
          <a:lstStyle/>
          <a:p>
            <a:r>
              <a:rPr lang="en-US" altLang="zh-CN" dirty="0" err="1" smtClean="0"/>
              <a:t>RESTful</a:t>
            </a:r>
            <a:endParaRPr lang="zh-CN" altLang="en-US" dirty="0"/>
          </a:p>
        </p:txBody>
      </p:sp>
      <p:sp>
        <p:nvSpPr>
          <p:cNvPr id="9" name="内容占位符 8"/>
          <p:cNvSpPr>
            <a:spLocks noGrp="1"/>
          </p:cNvSpPr>
          <p:nvPr>
            <p:ph sz="quarter" idx="4"/>
          </p:nvPr>
        </p:nvSpPr>
        <p:spPr/>
        <p:txBody>
          <a:bodyPr>
            <a:normAutofit/>
          </a:bodyPr>
          <a:lstStyle/>
          <a:p>
            <a:pPr marL="0" indent="0">
              <a:buNone/>
            </a:pPr>
            <a:endParaRPr lang="zh-CN" altLang="en-US" dirty="0"/>
          </a:p>
          <a:p>
            <a:r>
              <a:rPr lang="en-US" altLang="zh-CN" sz="2600" dirty="0"/>
              <a:t>stateless </a:t>
            </a:r>
          </a:p>
          <a:p>
            <a:r>
              <a:rPr lang="en-US" altLang="zh-CN" sz="2600" dirty="0" err="1" smtClean="0"/>
              <a:t>cacheability</a:t>
            </a:r>
            <a:r>
              <a:rPr lang="en-US" altLang="zh-CN" sz="2600" dirty="0" smtClean="0"/>
              <a:t> </a:t>
            </a:r>
            <a:endParaRPr lang="zh-CN" altLang="en-US" sz="2600" dirty="0"/>
          </a:p>
          <a:p>
            <a:r>
              <a:rPr lang="en-US" altLang="zh-CN" sz="2600" dirty="0"/>
              <a:t>layering </a:t>
            </a:r>
            <a:endParaRPr lang="zh-CN" altLang="en-US" sz="2600" dirty="0"/>
          </a:p>
          <a:p>
            <a:r>
              <a:rPr lang="en-US" altLang="zh-CN" sz="2600" dirty="0"/>
              <a:t>simple </a:t>
            </a:r>
          </a:p>
          <a:p>
            <a:r>
              <a:rPr lang="en-US" altLang="zh-CN" sz="2600" dirty="0" smtClean="0"/>
              <a:t>CRUD</a:t>
            </a:r>
          </a:p>
          <a:p>
            <a:r>
              <a:rPr lang="en-US" altLang="zh-CN" dirty="0" smtClean="0"/>
              <a:t>better </a:t>
            </a:r>
            <a:r>
              <a:rPr lang="en-US" altLang="zh-CN" dirty="0"/>
              <a:t>integrated with HTTP and web browsers </a:t>
            </a:r>
          </a:p>
          <a:p>
            <a:endParaRPr lang="zh-CN" altLang="en-US" dirty="0"/>
          </a:p>
        </p:txBody>
      </p:sp>
      <p:sp>
        <p:nvSpPr>
          <p:cNvPr id="4" name="灯片编号占位符 3"/>
          <p:cNvSpPr>
            <a:spLocks noGrp="1"/>
          </p:cNvSpPr>
          <p:nvPr>
            <p:ph type="sldNum" sz="quarter" idx="12"/>
          </p:nvPr>
        </p:nvSpPr>
        <p:spPr>
          <a:xfrm>
            <a:off x="6758880" y="6448251"/>
            <a:ext cx="2133600" cy="365125"/>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25</a:t>
            </a:fld>
            <a:endParaRPr lang="zh-CN" altLang="en-US" sz="1800" dirty="0">
              <a:latin typeface="Arial Unicode MS" pitchFamily="34" charset="-122"/>
              <a:ea typeface="Arial Unicode MS" pitchFamily="34" charset="-122"/>
              <a:cs typeface="Arial Unicode MS" pitchFamily="34" charset="-122"/>
            </a:endParaRPr>
          </a:p>
        </p:txBody>
      </p:sp>
      <p:sp>
        <p:nvSpPr>
          <p:cNvPr id="7" name="标题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b="1" spc="-150" dirty="0">
              <a:solidFill>
                <a:schemeClr val="accent1"/>
              </a:solidFill>
            </a:endParaRPr>
          </a:p>
        </p:txBody>
      </p:sp>
    </p:spTree>
    <p:extLst>
      <p:ext uri="{BB962C8B-B14F-4D97-AF65-F5344CB8AC3E}">
        <p14:creationId xmlns:p14="http://schemas.microsoft.com/office/powerpoint/2010/main" val="1888409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26</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lstStyle/>
          <a:p>
            <a:endParaRPr lang="zh-CN" altLang="en-US"/>
          </a:p>
        </p:txBody>
      </p:sp>
      <p:sp>
        <p:nvSpPr>
          <p:cNvPr id="5" name="动作按钮: 自定义 4">
            <a:hlinkClick r:id="rId3" action="ppaction://hlinksldjump" highlightClick="1"/>
          </p:cNvPr>
          <p:cNvSpPr/>
          <p:nvPr/>
        </p:nvSpPr>
        <p:spPr>
          <a:xfrm>
            <a:off x="4572000" y="3356992"/>
            <a:ext cx="1080120"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My Documents\下载\Calendar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648" y="372829"/>
            <a:ext cx="8424936" cy="5504443"/>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6" name="标题 5"/>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089622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What is </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3</a:t>
            </a:fld>
            <a:endParaRPr lang="zh-CN" altLang="en-US" sz="1800" dirty="0">
              <a:latin typeface="Arial Unicode MS" pitchFamily="34" charset="-122"/>
              <a:ea typeface="Arial Unicode MS" pitchFamily="34" charset="-122"/>
              <a:cs typeface="Arial Unicode MS" pitchFamily="34" charset="-122"/>
            </a:endParaRPr>
          </a:p>
        </p:txBody>
      </p:sp>
      <p:sp>
        <p:nvSpPr>
          <p:cNvPr id="5" name="立方体 4"/>
          <p:cNvSpPr/>
          <p:nvPr/>
        </p:nvSpPr>
        <p:spPr>
          <a:xfrm>
            <a:off x="179512" y="3969060"/>
            <a:ext cx="2808312" cy="1260140"/>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3600" b="1" dirty="0" smtClean="0">
                <a:solidFill>
                  <a:schemeClr val="bg2">
                    <a:lumMod val="75000"/>
                  </a:schemeClr>
                </a:solidFill>
              </a:rPr>
              <a:t>SOAP</a:t>
            </a:r>
            <a:endParaRPr lang="zh-CN" altLang="en-US" b="1" dirty="0">
              <a:solidFill>
                <a:schemeClr val="bg2">
                  <a:lumMod val="75000"/>
                </a:schemeClr>
              </a:solidFill>
            </a:endParaRPr>
          </a:p>
        </p:txBody>
      </p:sp>
      <p:sp>
        <p:nvSpPr>
          <p:cNvPr id="7" name="立方体 6"/>
          <p:cNvSpPr/>
          <p:nvPr/>
        </p:nvSpPr>
        <p:spPr>
          <a:xfrm>
            <a:off x="179512" y="3032956"/>
            <a:ext cx="2808312" cy="12601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bg1"/>
                </a:solidFill>
              </a:rPr>
              <a:t>WSDL</a:t>
            </a:r>
            <a:endParaRPr lang="zh-CN" altLang="en-US" sz="3600" dirty="0">
              <a:solidFill>
                <a:schemeClr val="bg1"/>
              </a:solidFill>
            </a:endParaRPr>
          </a:p>
        </p:txBody>
      </p:sp>
      <p:sp>
        <p:nvSpPr>
          <p:cNvPr id="8" name="立方体 7"/>
          <p:cNvSpPr/>
          <p:nvPr/>
        </p:nvSpPr>
        <p:spPr>
          <a:xfrm>
            <a:off x="179512" y="2137910"/>
            <a:ext cx="2808312" cy="126014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600" b="1" dirty="0" smtClean="0">
                <a:solidFill>
                  <a:schemeClr val="accent6">
                    <a:lumMod val="40000"/>
                    <a:lumOff val="60000"/>
                  </a:schemeClr>
                </a:solidFill>
                <a:hlinkClick r:id="rId3" action="ppaction://hlinksldjump"/>
              </a:rPr>
              <a:t>UDDI</a:t>
            </a:r>
            <a:endParaRPr lang="zh-CN" altLang="en-US" b="1" dirty="0">
              <a:solidFill>
                <a:schemeClr val="accent6">
                  <a:lumMod val="40000"/>
                  <a:lumOff val="60000"/>
                </a:schemeClr>
              </a:solidFill>
            </a:endParaRPr>
          </a:p>
        </p:txBody>
      </p:sp>
      <p:sp>
        <p:nvSpPr>
          <p:cNvPr id="6" name="Lock"/>
          <p:cNvSpPr>
            <a:spLocks noEditPoints="1" noChangeArrowheads="1"/>
          </p:cNvSpPr>
          <p:nvPr/>
        </p:nvSpPr>
        <p:spPr bwMode="auto">
          <a:xfrm>
            <a:off x="611560" y="2254002"/>
            <a:ext cx="1682390" cy="1027956"/>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3275856" y="2060848"/>
            <a:ext cx="6048672" cy="3539430"/>
          </a:xfrm>
          <a:prstGeom prst="rect">
            <a:avLst/>
          </a:prstGeom>
        </p:spPr>
        <p:txBody>
          <a:bodyPr wrap="square">
            <a:spAutoFit/>
          </a:bodyPr>
          <a:lstStyle/>
          <a:p>
            <a:pPr lvl="0"/>
            <a:r>
              <a:rPr lang="en-US" altLang="zh-CN" sz="2800" b="1" i="1" dirty="0"/>
              <a:t>WSDL</a:t>
            </a:r>
            <a:r>
              <a:rPr lang="en-US" altLang="zh-CN" sz="2800" dirty="0"/>
              <a:t> stands </a:t>
            </a:r>
            <a:r>
              <a:rPr lang="en-US" altLang="zh-CN" sz="2800"/>
              <a:t>for </a:t>
            </a:r>
            <a:endParaRPr lang="en-US" altLang="zh-CN" sz="2800" smtClean="0"/>
          </a:p>
          <a:p>
            <a:pPr lvl="0"/>
            <a:r>
              <a:rPr lang="en-US" altLang="zh-CN" sz="2800" smtClean="0"/>
              <a:t>Web </a:t>
            </a:r>
            <a:r>
              <a:rPr lang="en-US" altLang="zh-CN" sz="2800" dirty="0"/>
              <a:t>Services Description Language</a:t>
            </a:r>
            <a:endParaRPr lang="zh-CN" altLang="zh-CN" sz="2800" dirty="0"/>
          </a:p>
          <a:p>
            <a:pPr lvl="0"/>
            <a:r>
              <a:rPr lang="en-US" altLang="zh-CN" sz="2800" b="1" i="1" dirty="0"/>
              <a:t>WSDL</a:t>
            </a:r>
            <a:r>
              <a:rPr lang="en-US" altLang="zh-CN" sz="2800" dirty="0"/>
              <a:t> is written in XML</a:t>
            </a:r>
            <a:endParaRPr lang="zh-CN" altLang="zh-CN" sz="2800" dirty="0"/>
          </a:p>
          <a:p>
            <a:pPr lvl="0"/>
            <a:r>
              <a:rPr lang="en-US" altLang="zh-CN" sz="2800" b="1" i="1" dirty="0"/>
              <a:t>WSDL</a:t>
            </a:r>
            <a:r>
              <a:rPr lang="en-US" altLang="zh-CN" sz="2800" dirty="0"/>
              <a:t> is an XML document</a:t>
            </a:r>
            <a:endParaRPr lang="zh-CN" altLang="zh-CN" sz="2800" dirty="0"/>
          </a:p>
          <a:p>
            <a:pPr lvl="0"/>
            <a:r>
              <a:rPr lang="en-US" altLang="zh-CN" sz="2800" b="1" i="1" dirty="0"/>
              <a:t>WSDL</a:t>
            </a:r>
            <a:r>
              <a:rPr lang="en-US" altLang="zh-CN" sz="2800" dirty="0"/>
              <a:t> is used to describe Web services</a:t>
            </a:r>
            <a:endParaRPr lang="zh-CN" altLang="zh-CN" sz="2800" dirty="0"/>
          </a:p>
          <a:p>
            <a:pPr lvl="0"/>
            <a:r>
              <a:rPr lang="en-US" altLang="zh-CN" sz="2800" b="1" i="1" dirty="0"/>
              <a:t>WSDL</a:t>
            </a:r>
            <a:r>
              <a:rPr lang="en-US" altLang="zh-CN" sz="2800" dirty="0"/>
              <a:t> is also used to locate Web services</a:t>
            </a:r>
            <a:endParaRPr lang="zh-CN" altLang="zh-CN" sz="2800" dirty="0"/>
          </a:p>
          <a:p>
            <a:pPr lvl="0"/>
            <a:r>
              <a:rPr lang="en-US" altLang="zh-CN" sz="2800" b="1" i="1" dirty="0"/>
              <a:t>WSDL </a:t>
            </a:r>
            <a:r>
              <a:rPr lang="en-US" altLang="zh-CN" sz="2800" dirty="0"/>
              <a:t>is a W3C recommendation</a:t>
            </a:r>
            <a:endParaRPr lang="zh-CN" altLang="zh-CN" sz="2800" dirty="0"/>
          </a:p>
        </p:txBody>
      </p:sp>
    </p:spTree>
    <p:extLst>
      <p:ext uri="{BB962C8B-B14F-4D97-AF65-F5344CB8AC3E}">
        <p14:creationId xmlns:p14="http://schemas.microsoft.com/office/powerpoint/2010/main" val="30113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Structure</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4</a:t>
            </a:fld>
            <a:endParaRPr lang="zh-CN" altLang="en-US" sz="1800" dirty="0">
              <a:latin typeface="Arial Unicode MS" pitchFamily="34" charset="-122"/>
              <a:ea typeface="Arial Unicode MS" pitchFamily="34" charset="-122"/>
              <a:cs typeface="Arial Unicode MS" pitchFamily="34" charset="-122"/>
            </a:endParaRPr>
          </a:p>
        </p:txBody>
      </p:sp>
      <p:sp>
        <p:nvSpPr>
          <p:cNvPr id="9" name="TextBox 8"/>
          <p:cNvSpPr txBox="1"/>
          <p:nvPr/>
        </p:nvSpPr>
        <p:spPr>
          <a:xfrm>
            <a:off x="-36512" y="6577607"/>
            <a:ext cx="6696744" cy="307777"/>
          </a:xfrm>
          <a:prstGeom prst="rect">
            <a:avLst/>
          </a:prstGeom>
          <a:noFill/>
        </p:spPr>
        <p:txBody>
          <a:bodyPr wrap="square" rtlCol="0">
            <a:spAutoFit/>
          </a:bodyPr>
          <a:lstStyle/>
          <a:p>
            <a:r>
              <a:rPr lang="en-US" altLang="zh-CN" sz="1400" dirty="0" err="1" smtClean="0"/>
              <a:t>Src</a:t>
            </a:r>
            <a:r>
              <a:rPr lang="en-US" altLang="zh-CN" sz="1400" dirty="0"/>
              <a:t>: </a:t>
            </a:r>
            <a:r>
              <a:rPr lang="en-US" altLang="zh-CN" sz="1400" dirty="0" err="1" smtClean="0"/>
              <a:t>wikipedia</a:t>
            </a:r>
            <a:r>
              <a:rPr lang="en-US" altLang="zh-CN" sz="1400" dirty="0" smtClean="0"/>
              <a:t>  http</a:t>
            </a:r>
            <a:r>
              <a:rPr lang="en-US" altLang="zh-CN" sz="1400" dirty="0"/>
              <a:t>://en.wikipedia.org/wiki/File:WSDL_11vs20</a:t>
            </a:r>
            <a:endParaRPr lang="zh-CN" altLang="zh-CN" sz="1400" dirty="0"/>
          </a:p>
        </p:txBody>
      </p:sp>
      <p:sp>
        <p:nvSpPr>
          <p:cNvPr id="10" name="矩形 9"/>
          <p:cNvSpPr/>
          <p:nvPr/>
        </p:nvSpPr>
        <p:spPr>
          <a:xfrm>
            <a:off x="2499320" y="2633920"/>
            <a:ext cx="6768752" cy="2677656"/>
          </a:xfrm>
          <a:prstGeom prst="rect">
            <a:avLst/>
          </a:prstGeom>
        </p:spPr>
        <p:txBody>
          <a:bodyPr wrap="square">
            <a:spAutoFit/>
          </a:bodyPr>
          <a:lstStyle/>
          <a:p>
            <a:r>
              <a:rPr lang="en-US" altLang="zh-CN" sz="2800" b="1" dirty="0" smtClean="0"/>
              <a:t>&lt;description&gt;</a:t>
            </a:r>
          </a:p>
          <a:p>
            <a:r>
              <a:rPr lang="en-US" altLang="zh-CN" sz="2800" dirty="0" smtClean="0"/>
              <a:t>&lt;</a:t>
            </a:r>
            <a:r>
              <a:rPr lang="en-US" altLang="zh-CN" sz="2800" dirty="0"/>
              <a:t>documentation /&gt;?</a:t>
            </a:r>
            <a:endParaRPr lang="zh-CN" altLang="zh-CN" sz="2800" dirty="0"/>
          </a:p>
          <a:p>
            <a:r>
              <a:rPr lang="en-US" altLang="zh-CN" sz="2800" dirty="0"/>
              <a:t>[ &lt;import /&gt; | &lt;include /&gt; ]*</a:t>
            </a:r>
            <a:endParaRPr lang="zh-CN" altLang="zh-CN" sz="2800" dirty="0"/>
          </a:p>
          <a:p>
            <a:r>
              <a:rPr lang="en-US" altLang="zh-CN" sz="2800" dirty="0"/>
              <a:t>&lt;types /&gt;?</a:t>
            </a:r>
            <a:endParaRPr lang="zh-CN" altLang="zh-CN" sz="2800" dirty="0"/>
          </a:p>
          <a:p>
            <a:r>
              <a:rPr lang="en-US" altLang="zh-CN" sz="2800" dirty="0"/>
              <a:t>[ &lt;interface /&gt; | &lt;binding /&gt; | &lt;service /&gt; ]*</a:t>
            </a:r>
            <a:endParaRPr lang="zh-CN" altLang="zh-CN" sz="2800" dirty="0"/>
          </a:p>
          <a:p>
            <a:r>
              <a:rPr lang="en-US" altLang="zh-CN" sz="2800" b="1" dirty="0"/>
              <a:t>&lt;/description&gt;</a:t>
            </a:r>
            <a:endParaRPr lang="zh-CN" altLang="zh-CN" sz="2800" b="1"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4" r="6179"/>
          <a:stretch/>
        </p:blipFill>
        <p:spPr bwMode="auto">
          <a:xfrm>
            <a:off x="-25299" y="1700808"/>
            <a:ext cx="2345251" cy="444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136"/>
          <a:stretch/>
        </p:blipFill>
        <p:spPr bwMode="auto">
          <a:xfrm>
            <a:off x="2499320" y="1012354"/>
            <a:ext cx="4171950" cy="536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326" y="1012354"/>
            <a:ext cx="65151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1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1027"/>
                                        </p:tgtEl>
                                        <p:attrNameLst>
                                          <p:attrName>ppt_w</p:attrName>
                                        </p:attrNameLst>
                                      </p:cBhvr>
                                      <p:tavLst>
                                        <p:tav tm="0">
                                          <p:val>
                                            <p:strVal val="ppt_w"/>
                                          </p:val>
                                        </p:tav>
                                        <p:tav tm="100000">
                                          <p:val>
                                            <p:fltVal val="0"/>
                                          </p:val>
                                        </p:tav>
                                      </p:tavLst>
                                    </p:anim>
                                    <p:anim calcmode="lin" valueType="num">
                                      <p:cBhvr>
                                        <p:cTn id="13" dur="500"/>
                                        <p:tgtEl>
                                          <p:spTgt spid="1027"/>
                                        </p:tgtEl>
                                        <p:attrNameLst>
                                          <p:attrName>ppt_h</p:attrName>
                                        </p:attrNameLst>
                                      </p:cBhvr>
                                      <p:tavLst>
                                        <p:tav tm="0">
                                          <p:val>
                                            <p:strVal val="ppt_h"/>
                                          </p:val>
                                        </p:tav>
                                        <p:tav tm="100000">
                                          <p:val>
                                            <p:fltVal val="0"/>
                                          </p:val>
                                        </p:tav>
                                      </p:tavLst>
                                    </p:anim>
                                    <p:animEffect transition="out" filter="fade">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par>
                                <p:cTn id="16" presetID="1" presetClass="entr" presetSubtype="0" fill="hold" nodeType="withEffect">
                                  <p:stCondLst>
                                    <p:cond delay="50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3.05556E-6 4.81481E-6 L -0.36233 0.05231 " pathEditMode="relative" rAng="0" ptsTypes="AA">
                                      <p:cBhvr>
                                        <p:cTn id="21" dur="500" fill="hold"/>
                                        <p:tgtEl>
                                          <p:spTgt spid="1027"/>
                                        </p:tgtEl>
                                        <p:attrNameLst>
                                          <p:attrName>ppt_x</p:attrName>
                                          <p:attrName>ppt_y</p:attrName>
                                        </p:attrNameLst>
                                      </p:cBhvr>
                                      <p:rCtr x="-18125" y="2616"/>
                                    </p:animMotion>
                                  </p:childTnLst>
                                </p:cTn>
                              </p:par>
                              <p:par>
                                <p:cTn id="22" presetID="1" presetClass="exit" presetSubtype="0" fill="hold" nodeType="with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ntr" presetSubtype="0"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5</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67544" y="1600201"/>
            <a:ext cx="8219256" cy="3556992"/>
          </a:xfrm>
        </p:spPr>
        <p:txBody>
          <a:bodyPr/>
          <a:lstStyle/>
          <a:p>
            <a:endParaRPr lang="zh-CN" altLang="en-US" dirty="0"/>
          </a:p>
        </p:txBody>
      </p:sp>
      <p:pic>
        <p:nvPicPr>
          <p:cNvPr id="10" name="图片 9"/>
          <p:cNvPicPr/>
          <p:nvPr/>
        </p:nvPicPr>
        <p:blipFill rotWithShape="1">
          <a:blip r:embed="rId3">
            <a:extLst>
              <a:ext uri="{28A0092B-C50C-407E-A947-70E740481C1C}">
                <a14:useLocalDpi xmlns:a14="http://schemas.microsoft.com/office/drawing/2010/main" val="0"/>
              </a:ext>
            </a:extLst>
          </a:blip>
          <a:srcRect l="4594" r="7044"/>
          <a:stretch/>
        </p:blipFill>
        <p:spPr bwMode="auto">
          <a:xfrm>
            <a:off x="72008" y="188640"/>
            <a:ext cx="8892480" cy="6192688"/>
          </a:xfrm>
          <a:prstGeom prst="rect">
            <a:avLst/>
          </a:prstGeom>
          <a:noFill/>
          <a:ln>
            <a:noFill/>
          </a:ln>
        </p:spPr>
      </p:pic>
      <p:sp>
        <p:nvSpPr>
          <p:cNvPr id="7" name="动作按钮: 自定义 6">
            <a:hlinkClick r:id="rId4" action="ppaction://hlinksldjump" highlightClick="1"/>
          </p:cNvPr>
          <p:cNvSpPr/>
          <p:nvPr/>
        </p:nvSpPr>
        <p:spPr>
          <a:xfrm>
            <a:off x="2051720" y="1844824"/>
            <a:ext cx="936104" cy="4636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动作按钮: 自定义 11">
            <a:hlinkClick r:id="rId5" action="ppaction://hlinksldjump" highlightClick="1"/>
          </p:cNvPr>
          <p:cNvSpPr/>
          <p:nvPr/>
        </p:nvSpPr>
        <p:spPr>
          <a:xfrm>
            <a:off x="2033464" y="2550046"/>
            <a:ext cx="1512168"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动作按钮: 自定义 12">
            <a:hlinkClick r:id="rId6" action="ppaction://hlinksldjump" highlightClick="1"/>
          </p:cNvPr>
          <p:cNvSpPr/>
          <p:nvPr/>
        </p:nvSpPr>
        <p:spPr>
          <a:xfrm>
            <a:off x="2000350" y="3834172"/>
            <a:ext cx="1512168" cy="9361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动作按钮: 自定义 13">
            <a:hlinkClick r:id="rId7" action="ppaction://hlinksldjump" highlightClick="1"/>
          </p:cNvPr>
          <p:cNvSpPr/>
          <p:nvPr/>
        </p:nvSpPr>
        <p:spPr>
          <a:xfrm>
            <a:off x="2000350" y="5301208"/>
            <a:ext cx="1512168" cy="9361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TextBox 10"/>
          <p:cNvSpPr txBox="1"/>
          <p:nvPr/>
        </p:nvSpPr>
        <p:spPr>
          <a:xfrm>
            <a:off x="-36512" y="6597352"/>
            <a:ext cx="11953328" cy="307777"/>
          </a:xfrm>
          <a:prstGeom prst="rect">
            <a:avLst/>
          </a:prstGeom>
          <a:noFill/>
        </p:spPr>
        <p:txBody>
          <a:bodyPr wrap="square" rtlCol="0">
            <a:spAutoFit/>
          </a:bodyPr>
          <a:lstStyle/>
          <a:p>
            <a:r>
              <a:rPr lang="en-US" altLang="zh-CN" sz="1400" dirty="0" err="1" smtClean="0"/>
              <a:t>Src</a:t>
            </a:r>
            <a:r>
              <a:rPr lang="en-US" altLang="zh-CN" sz="1400" dirty="0" smtClean="0"/>
              <a:t>: Web </a:t>
            </a:r>
            <a:r>
              <a:rPr lang="en-US" altLang="zh-CN" sz="1400" dirty="0"/>
              <a:t>Services Description Language (WSDL) Version </a:t>
            </a:r>
            <a:r>
              <a:rPr lang="en-US" altLang="zh-CN" sz="1400" dirty="0" smtClean="0"/>
              <a:t>2.0 Part </a:t>
            </a:r>
            <a:r>
              <a:rPr lang="en-US" altLang="zh-CN" sz="1400" dirty="0"/>
              <a:t>0: </a:t>
            </a:r>
            <a:r>
              <a:rPr lang="en-US" altLang="zh-CN" sz="1400" dirty="0" err="1" smtClean="0"/>
              <a:t>Primer:</a:t>
            </a:r>
            <a:r>
              <a:rPr lang="en-US" altLang="zh-CN" sz="1400" i="1" dirty="0" err="1"/>
              <a:t>Figure</a:t>
            </a:r>
            <a:r>
              <a:rPr lang="en-US" altLang="zh-CN" sz="1400" i="1" dirty="0"/>
              <a:t> 2-1. WSDL 2.0 </a:t>
            </a:r>
            <a:r>
              <a:rPr lang="en-US" altLang="zh-CN" sz="1400" i="1" dirty="0" err="1"/>
              <a:t>Infoset</a:t>
            </a:r>
            <a:r>
              <a:rPr lang="en-US" altLang="zh-CN" sz="1400" i="1" dirty="0"/>
              <a:t> Diagram</a:t>
            </a:r>
            <a:endParaRPr lang="zh-CN" altLang="zh-CN" sz="1400" dirty="0"/>
          </a:p>
        </p:txBody>
      </p:sp>
      <p:sp>
        <p:nvSpPr>
          <p:cNvPr id="5" name="标题 4"/>
          <p:cNvSpPr>
            <a:spLocks noGrp="1"/>
          </p:cNvSpPr>
          <p:nvPr>
            <p:ph type="title"/>
          </p:nvPr>
        </p:nvSpPr>
        <p:spPr/>
        <p:txBody>
          <a:bodyPr/>
          <a:lstStyle/>
          <a:p>
            <a:endParaRPr lang="zh-CN" altLang="en-US"/>
          </a:p>
        </p:txBody>
      </p:sp>
      <p:sp>
        <p:nvSpPr>
          <p:cNvPr id="15" name="动作按钮: 自定义 14">
            <a:hlinkClick r:id="rId8" action="ppaction://hlinksldjump" highlightClick="1"/>
          </p:cNvPr>
          <p:cNvSpPr/>
          <p:nvPr/>
        </p:nvSpPr>
        <p:spPr>
          <a:xfrm>
            <a:off x="1792009" y="190228"/>
            <a:ext cx="1455526" cy="136735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2031693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namespace</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6</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946396" y="1334255"/>
            <a:ext cx="7272808" cy="5701109"/>
          </a:xfrm>
        </p:spPr>
        <p:txBody>
          <a:bodyPr>
            <a:noAutofit/>
          </a:bodyPr>
          <a:lstStyle/>
          <a:p>
            <a:pPr marL="0" indent="0">
              <a:buNone/>
            </a:pPr>
            <a:r>
              <a:rPr lang="en-US" altLang="zh-CN" sz="2800" b="1" dirty="0">
                <a:ea typeface="Arial Unicode MS" pitchFamily="34" charset="-122"/>
                <a:cs typeface="Arial Unicode MS" pitchFamily="34" charset="-122"/>
              </a:rPr>
              <a:t>Namespace in the description label</a:t>
            </a:r>
            <a:r>
              <a:rPr lang="en-US" altLang="zh-CN" sz="2800" b="1" dirty="0" smtClean="0">
                <a:ea typeface="Arial Unicode MS" pitchFamily="34" charset="-122"/>
                <a:cs typeface="Arial Unicode MS" pitchFamily="34" charset="-122"/>
              </a:rPr>
              <a:t>:</a:t>
            </a:r>
          </a:p>
          <a:p>
            <a:pPr marL="0" indent="0">
              <a:buNone/>
            </a:pPr>
            <a:r>
              <a:rPr lang="en-US" altLang="zh-CN" sz="2800" dirty="0" smtClean="0">
                <a:ea typeface="Arial Unicode MS" pitchFamily="34" charset="-122"/>
                <a:cs typeface="Arial Unicode MS" pitchFamily="34" charset="-122"/>
              </a:rPr>
              <a:t>  Decide </a:t>
            </a:r>
            <a:r>
              <a:rPr lang="en-US" altLang="zh-CN" sz="2800" dirty="0">
                <a:ea typeface="Arial Unicode MS" pitchFamily="34" charset="-122"/>
                <a:cs typeface="Arial Unicode MS" pitchFamily="34" charset="-122"/>
              </a:rPr>
              <a:t>on a WSDL 2.0 target  </a:t>
            </a:r>
            <a:r>
              <a:rPr lang="en-US" altLang="zh-CN" sz="2800" dirty="0" smtClean="0">
                <a:ea typeface="Arial Unicode MS" pitchFamily="34" charset="-122"/>
                <a:cs typeface="Arial Unicode MS" pitchFamily="34" charset="-122"/>
              </a:rPr>
              <a:t>namespace URI</a:t>
            </a:r>
          </a:p>
          <a:p>
            <a:pPr marL="0" indent="0">
              <a:buNone/>
            </a:pPr>
            <a:r>
              <a:rPr lang="en-US" altLang="zh-CN" sz="2800" dirty="0" smtClean="0">
                <a:ea typeface="Arial Unicode MS" pitchFamily="34" charset="-122"/>
                <a:cs typeface="Arial Unicode MS" pitchFamily="34" charset="-122"/>
              </a:rPr>
              <a:t>   and other namespaces</a:t>
            </a:r>
            <a:endParaRPr lang="zh-CN" altLang="zh-CN" sz="2800" dirty="0" smtClean="0">
              <a:ea typeface="Arial Unicode MS" pitchFamily="34" charset="-122"/>
              <a:cs typeface="Arial Unicode MS" pitchFamily="34" charset="-122"/>
            </a:endParaRPr>
          </a:p>
          <a:p>
            <a:pPr marL="0" indent="0">
              <a:buNone/>
            </a:pPr>
            <a:endParaRPr lang="zh-CN" altLang="zh-CN" sz="2800" dirty="0">
              <a:ea typeface="Arial Unicode MS" pitchFamily="34" charset="-122"/>
              <a:cs typeface="Arial Unicode MS" pitchFamily="34" charset="-122"/>
            </a:endParaRPr>
          </a:p>
          <a:p>
            <a:pPr marL="0" indent="0">
              <a:buNone/>
            </a:pPr>
            <a:endParaRPr lang="zh-CN" altLang="en-US" sz="2800" dirty="0">
              <a:ea typeface="Arial Unicode MS" pitchFamily="34" charset="-122"/>
              <a:cs typeface="Arial Unicode MS" pitchFamily="34" charset="-122"/>
            </a:endParaRPr>
          </a:p>
        </p:txBody>
      </p:sp>
      <p:pic>
        <p:nvPicPr>
          <p:cNvPr id="4098"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4" r="6179"/>
          <a:stretch/>
        </p:blipFill>
        <p:spPr bwMode="auto">
          <a:xfrm>
            <a:off x="-25299" y="2708920"/>
            <a:ext cx="1813189" cy="34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标注 4"/>
          <p:cNvSpPr/>
          <p:nvPr/>
        </p:nvSpPr>
        <p:spPr>
          <a:xfrm>
            <a:off x="1787890" y="1334255"/>
            <a:ext cx="7248606" cy="5047073"/>
          </a:xfrm>
          <a:prstGeom prst="wedgeRectCallout">
            <a:avLst>
              <a:gd name="adj1" fmla="val -61864"/>
              <a:gd name="adj2" fmla="val -17600"/>
            </a:avLst>
          </a:prstGeom>
          <a:noFill/>
          <a:ln w="34925"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979712" y="3290208"/>
            <a:ext cx="7272808" cy="2363724"/>
          </a:xfrm>
          <a:prstGeom prst="rect">
            <a:avLst/>
          </a:prstGeom>
          <a:noFill/>
          <a:ln w="34925" cap="sq">
            <a:noFill/>
          </a:ln>
          <a:effectLst>
            <a:glow>
              <a:schemeClr val="accent1">
                <a:alpha val="40000"/>
              </a:schemeClr>
            </a:glow>
          </a:effectLst>
        </p:spPr>
        <p:txBody>
          <a:bodyPr wrap="square" rtlCol="0">
            <a:spAutoFit/>
          </a:bodyPr>
          <a:lstStyle/>
          <a:p>
            <a:pPr>
              <a:spcBef>
                <a:spcPct val="20000"/>
              </a:spcBef>
            </a:pPr>
            <a:r>
              <a:rPr lang="en-US" altLang="zh-CN" dirty="0">
                <a:solidFill>
                  <a:schemeClr val="tx2"/>
                </a:solidFill>
              </a:rPr>
              <a:t>&lt;?xml version="1.0" encoding="utf-8" ?&gt;</a:t>
            </a:r>
          </a:p>
          <a:p>
            <a:pPr>
              <a:spcBef>
                <a:spcPct val="20000"/>
              </a:spcBef>
            </a:pPr>
            <a:r>
              <a:rPr lang="en-US" altLang="zh-CN" dirty="0">
                <a:solidFill>
                  <a:schemeClr val="tx2"/>
                </a:solidFill>
              </a:rPr>
              <a:t>&lt;description </a:t>
            </a:r>
            <a:r>
              <a:rPr lang="en-US" altLang="zh-CN" dirty="0" err="1">
                <a:solidFill>
                  <a:schemeClr val="tx2"/>
                </a:solidFill>
              </a:rPr>
              <a:t>xmlns</a:t>
            </a:r>
            <a:r>
              <a:rPr lang="en-US" altLang="zh-CN" dirty="0">
                <a:solidFill>
                  <a:schemeClr val="tx2"/>
                </a:solidFill>
              </a:rPr>
              <a:t>="http://www.w3.org/ns/wsdl"</a:t>
            </a:r>
          </a:p>
          <a:p>
            <a:pPr lvl="1">
              <a:spcBef>
                <a:spcPct val="20000"/>
              </a:spcBef>
            </a:pPr>
            <a:r>
              <a:rPr lang="en-US" altLang="zh-CN" dirty="0" err="1">
                <a:solidFill>
                  <a:schemeClr val="tx2"/>
                </a:solidFill>
              </a:rPr>
              <a:t>targetNamespace</a:t>
            </a:r>
            <a:r>
              <a:rPr lang="en-US" altLang="zh-CN" dirty="0">
                <a:solidFill>
                  <a:schemeClr val="tx2"/>
                </a:solidFill>
              </a:rPr>
              <a:t>= "http://greath.example.com/2004/</a:t>
            </a:r>
            <a:r>
              <a:rPr lang="en-US" altLang="zh-CN" dirty="0" err="1">
                <a:solidFill>
                  <a:schemeClr val="tx2"/>
                </a:solidFill>
              </a:rPr>
              <a:t>wsdl</a:t>
            </a:r>
            <a:r>
              <a:rPr lang="en-US" altLang="zh-CN" dirty="0">
                <a:solidFill>
                  <a:schemeClr val="tx2"/>
                </a:solidFill>
              </a:rPr>
              <a:t>/</a:t>
            </a:r>
            <a:r>
              <a:rPr lang="en-US" altLang="zh-CN" dirty="0" err="1">
                <a:solidFill>
                  <a:schemeClr val="tx2"/>
                </a:solidFill>
              </a:rPr>
              <a:t>resSvc</a:t>
            </a:r>
            <a:r>
              <a:rPr lang="en-US" altLang="zh-CN" dirty="0">
                <a:solidFill>
                  <a:schemeClr val="tx2"/>
                </a:solidFill>
              </a:rPr>
              <a:t>"</a:t>
            </a:r>
          </a:p>
          <a:p>
            <a:pPr lvl="1">
              <a:spcBef>
                <a:spcPct val="20000"/>
              </a:spcBef>
            </a:pPr>
            <a:r>
              <a:rPr lang="en-US" altLang="zh-CN" dirty="0" err="1">
                <a:solidFill>
                  <a:schemeClr val="tx2"/>
                </a:solidFill>
              </a:rPr>
              <a:t>xmlns:tns</a:t>
            </a:r>
            <a:r>
              <a:rPr lang="en-US" altLang="zh-CN" dirty="0">
                <a:solidFill>
                  <a:schemeClr val="tx2"/>
                </a:solidFill>
              </a:rPr>
              <a:t>= "http://greath.example.com/2004/</a:t>
            </a:r>
            <a:r>
              <a:rPr lang="en-US" altLang="zh-CN" dirty="0" err="1">
                <a:solidFill>
                  <a:schemeClr val="tx2"/>
                </a:solidFill>
              </a:rPr>
              <a:t>wsdl</a:t>
            </a:r>
            <a:r>
              <a:rPr lang="en-US" altLang="zh-CN" dirty="0">
                <a:solidFill>
                  <a:schemeClr val="tx2"/>
                </a:solidFill>
              </a:rPr>
              <a:t>/</a:t>
            </a:r>
            <a:r>
              <a:rPr lang="en-US" altLang="zh-CN" dirty="0" err="1">
                <a:solidFill>
                  <a:schemeClr val="tx2"/>
                </a:solidFill>
              </a:rPr>
              <a:t>resSvc</a:t>
            </a:r>
            <a:r>
              <a:rPr lang="en-US" altLang="zh-CN" dirty="0">
                <a:solidFill>
                  <a:schemeClr val="tx2"/>
                </a:solidFill>
              </a:rPr>
              <a:t>"</a:t>
            </a:r>
          </a:p>
          <a:p>
            <a:pPr lvl="1">
              <a:spcBef>
                <a:spcPct val="20000"/>
              </a:spcBef>
            </a:pPr>
            <a:r>
              <a:rPr lang="en-US" altLang="zh-CN" dirty="0" err="1">
                <a:solidFill>
                  <a:schemeClr val="tx2"/>
                </a:solidFill>
              </a:rPr>
              <a:t>xmlns:ghns</a:t>
            </a:r>
            <a:r>
              <a:rPr lang="en-US" altLang="zh-CN" dirty="0">
                <a:solidFill>
                  <a:schemeClr val="tx2"/>
                </a:solidFill>
              </a:rPr>
              <a:t> = </a:t>
            </a:r>
            <a:r>
              <a:rPr lang="en-US" altLang="zh-CN" dirty="0" smtClean="0">
                <a:solidFill>
                  <a:schemeClr val="tx2"/>
                </a:solidFill>
              </a:rPr>
              <a:t>"http</a:t>
            </a:r>
            <a:r>
              <a:rPr lang="en-US" altLang="zh-CN" dirty="0">
                <a:solidFill>
                  <a:schemeClr val="tx2"/>
                </a:solidFill>
              </a:rPr>
              <a:t>://</a:t>
            </a:r>
            <a:r>
              <a:rPr lang="en-US" altLang="zh-CN" dirty="0" smtClean="0">
                <a:solidFill>
                  <a:schemeClr val="tx2"/>
                </a:solidFill>
              </a:rPr>
              <a:t>greath.example.com/2004/schemas/</a:t>
            </a:r>
            <a:r>
              <a:rPr lang="en-US" altLang="zh-CN" dirty="0" err="1" smtClean="0">
                <a:solidFill>
                  <a:schemeClr val="tx2"/>
                </a:solidFill>
              </a:rPr>
              <a:t>resSvc</a:t>
            </a:r>
            <a:r>
              <a:rPr lang="en-US" altLang="zh-CN" dirty="0" smtClean="0">
                <a:solidFill>
                  <a:schemeClr val="tx2"/>
                </a:solidFill>
              </a:rPr>
              <a:t>"</a:t>
            </a:r>
          </a:p>
          <a:p>
            <a:pPr lvl="1">
              <a:spcBef>
                <a:spcPct val="20000"/>
              </a:spcBef>
            </a:pPr>
            <a:r>
              <a:rPr lang="en-US" altLang="zh-CN" dirty="0" err="1">
                <a:solidFill>
                  <a:schemeClr val="tx2"/>
                </a:solidFill>
              </a:rPr>
              <a:t>xmlns:whttp</a:t>
            </a:r>
            <a:r>
              <a:rPr lang="en-US" altLang="zh-CN" dirty="0">
                <a:solidFill>
                  <a:schemeClr val="tx2"/>
                </a:solidFill>
              </a:rPr>
              <a:t>="http://www.w3.org/ns/wsdl/http"</a:t>
            </a:r>
          </a:p>
          <a:p>
            <a:pPr>
              <a:spcBef>
                <a:spcPct val="20000"/>
              </a:spcBef>
            </a:pPr>
            <a:r>
              <a:rPr lang="en-US" altLang="zh-CN" dirty="0">
                <a:solidFill>
                  <a:schemeClr val="tx2"/>
                </a:solidFill>
              </a:rPr>
              <a:t>. . . &gt;</a:t>
            </a:r>
            <a:endParaRPr lang="zh-CN" altLang="en-US" dirty="0">
              <a:solidFill>
                <a:schemeClr val="tx2"/>
              </a:solidFill>
            </a:endParaRPr>
          </a:p>
        </p:txBody>
      </p:sp>
    </p:spTree>
    <p:extLst>
      <p:ext uri="{BB962C8B-B14F-4D97-AF65-F5344CB8AC3E}">
        <p14:creationId xmlns:p14="http://schemas.microsoft.com/office/powerpoint/2010/main" val="2453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types</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7</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787890" y="1334255"/>
            <a:ext cx="7248606" cy="5119081"/>
          </a:xfrm>
        </p:spPr>
        <p:txBody>
          <a:bodyPr>
            <a:noAutofit/>
          </a:bodyPr>
          <a:lstStyle/>
          <a:p>
            <a:pPr marL="0" indent="0">
              <a:buNone/>
            </a:pPr>
            <a:r>
              <a:rPr lang="en-US" altLang="zh-CN" sz="2800" b="1" dirty="0" smtClean="0">
                <a:ea typeface="Arial Unicode MS" pitchFamily="34" charset="-122"/>
                <a:cs typeface="Arial Unicode MS" pitchFamily="34" charset="-122"/>
              </a:rPr>
              <a:t>Message types:</a:t>
            </a:r>
          </a:p>
          <a:p>
            <a:pPr marL="0" indent="0">
              <a:buNone/>
            </a:pPr>
            <a:r>
              <a:rPr lang="en-US" altLang="zh-CN" sz="2800" dirty="0" smtClean="0">
                <a:ea typeface="Arial Unicode MS" pitchFamily="34" charset="-122"/>
                <a:cs typeface="Arial Unicode MS" pitchFamily="34" charset="-122"/>
              </a:rPr>
              <a:t>       A good start point is to describe the types of   </a:t>
            </a:r>
          </a:p>
          <a:p>
            <a:pPr marL="0" indent="0">
              <a:buNone/>
            </a:pPr>
            <a:r>
              <a:rPr lang="en-US" altLang="zh-CN" sz="2800" dirty="0" smtClean="0">
                <a:ea typeface="Arial Unicode MS" pitchFamily="34" charset="-122"/>
                <a:cs typeface="Arial Unicode MS" pitchFamily="34" charset="-122"/>
              </a:rPr>
              <a:t>       messages that our services will use.</a:t>
            </a:r>
            <a:endParaRPr lang="zh-CN" altLang="zh-CN" sz="2800" dirty="0" smtClean="0">
              <a:ea typeface="Arial Unicode MS" pitchFamily="34" charset="-122"/>
              <a:cs typeface="Arial Unicode MS" pitchFamily="34" charset="-122"/>
            </a:endParaRPr>
          </a:p>
          <a:p>
            <a:pPr marL="0" indent="0">
              <a:buNone/>
            </a:pPr>
            <a:r>
              <a:rPr lang="en-US" altLang="zh-CN" sz="1800" dirty="0">
                <a:solidFill>
                  <a:schemeClr val="tx2"/>
                </a:solidFill>
              </a:rPr>
              <a:t>&lt;types&gt;</a:t>
            </a:r>
          </a:p>
          <a:p>
            <a:pPr marL="400050" lvl="1" indent="0">
              <a:buNone/>
            </a:pPr>
            <a:r>
              <a:rPr lang="en-US" altLang="zh-CN" sz="1800" dirty="0">
                <a:solidFill>
                  <a:schemeClr val="tx2"/>
                </a:solidFill>
              </a:rPr>
              <a:t>&lt;</a:t>
            </a:r>
            <a:r>
              <a:rPr lang="en-US" altLang="zh-CN" sz="1800" dirty="0" err="1">
                <a:solidFill>
                  <a:schemeClr val="tx2"/>
                </a:solidFill>
              </a:rPr>
              <a:t>xs:schema</a:t>
            </a:r>
            <a:r>
              <a:rPr lang="en-US" altLang="zh-CN" sz="1800" dirty="0">
                <a:solidFill>
                  <a:schemeClr val="tx2"/>
                </a:solidFill>
              </a:rPr>
              <a:t> </a:t>
            </a:r>
            <a:r>
              <a:rPr lang="en-US" altLang="zh-CN" sz="1800" dirty="0" err="1">
                <a:solidFill>
                  <a:schemeClr val="tx2"/>
                </a:solidFill>
              </a:rPr>
              <a:t>targetNamespace</a:t>
            </a:r>
            <a:r>
              <a:rPr lang="en-US" altLang="zh-CN" sz="1800" dirty="0">
                <a:solidFill>
                  <a:schemeClr val="tx2"/>
                </a:solidFill>
              </a:rPr>
              <a:t>="http://greath.example.com/2004/schemas</a:t>
            </a:r>
            <a:r>
              <a:rPr lang="en-US" altLang="zh-CN" sz="1800" dirty="0" smtClean="0">
                <a:solidFill>
                  <a:schemeClr val="tx2"/>
                </a:solidFill>
              </a:rPr>
              <a:t>/</a:t>
            </a:r>
          </a:p>
          <a:p>
            <a:pPr marL="400050" lvl="1" indent="0">
              <a:buNone/>
            </a:pPr>
            <a:r>
              <a:rPr lang="en-US" altLang="zh-CN" sz="1800" dirty="0" err="1" smtClean="0">
                <a:solidFill>
                  <a:schemeClr val="tx2"/>
                </a:solidFill>
              </a:rPr>
              <a:t>resSvcWrapper</a:t>
            </a:r>
            <a:r>
              <a:rPr lang="en-US" altLang="zh-CN" sz="1800" dirty="0">
                <a:solidFill>
                  <a:schemeClr val="tx2"/>
                </a:solidFill>
              </a:rPr>
              <a:t>"&gt;</a:t>
            </a:r>
          </a:p>
          <a:p>
            <a:pPr marL="800100" lvl="2" indent="0">
              <a:buNone/>
            </a:pPr>
            <a:r>
              <a:rPr lang="en-US" altLang="zh-CN" sz="1800" dirty="0">
                <a:solidFill>
                  <a:schemeClr val="tx2"/>
                </a:solidFill>
              </a:rPr>
              <a:t>&lt;</a:t>
            </a:r>
            <a:r>
              <a:rPr lang="en-US" altLang="zh-CN" sz="1800" dirty="0" err="1">
                <a:solidFill>
                  <a:schemeClr val="tx2"/>
                </a:solidFill>
              </a:rPr>
              <a:t>xs:import</a:t>
            </a:r>
            <a:r>
              <a:rPr lang="en-US" altLang="zh-CN" sz="1800" dirty="0">
                <a:solidFill>
                  <a:schemeClr val="tx2"/>
                </a:solidFill>
              </a:rPr>
              <a:t> namespace="http://greath.example.com/2004/schemas/</a:t>
            </a:r>
            <a:r>
              <a:rPr lang="en-US" altLang="zh-CN" sz="1800" dirty="0" err="1">
                <a:solidFill>
                  <a:schemeClr val="tx2"/>
                </a:solidFill>
              </a:rPr>
              <a:t>resSvc</a:t>
            </a:r>
            <a:r>
              <a:rPr lang="en-US" altLang="zh-CN" sz="1800" dirty="0">
                <a:solidFill>
                  <a:schemeClr val="tx2"/>
                </a:solidFill>
              </a:rPr>
              <a:t>"</a:t>
            </a:r>
          </a:p>
          <a:p>
            <a:pPr marL="800100" lvl="2" indent="0">
              <a:buNone/>
            </a:pPr>
            <a:r>
              <a:rPr lang="en-US" altLang="zh-CN" sz="1800" dirty="0" err="1">
                <a:solidFill>
                  <a:schemeClr val="tx2"/>
                </a:solidFill>
              </a:rPr>
              <a:t>schemaLocation</a:t>
            </a:r>
            <a:r>
              <a:rPr lang="en-US" altLang="zh-CN" sz="1800" dirty="0">
                <a:solidFill>
                  <a:schemeClr val="tx2"/>
                </a:solidFill>
              </a:rPr>
              <a:t>= "http://greath.example.com/2004/schemas/resSvc.xsd"/&gt;</a:t>
            </a:r>
          </a:p>
          <a:p>
            <a:pPr marL="400050" lvl="1" indent="0">
              <a:buNone/>
            </a:pPr>
            <a:r>
              <a:rPr lang="en-US" altLang="zh-CN" sz="1800" dirty="0">
                <a:solidFill>
                  <a:schemeClr val="tx2"/>
                </a:solidFill>
              </a:rPr>
              <a:t>&lt;/</a:t>
            </a:r>
            <a:r>
              <a:rPr lang="en-US" altLang="zh-CN" sz="1800" dirty="0" err="1">
                <a:solidFill>
                  <a:schemeClr val="tx2"/>
                </a:solidFill>
              </a:rPr>
              <a:t>xs:schema</a:t>
            </a:r>
            <a:r>
              <a:rPr lang="en-US" altLang="zh-CN" sz="1800" dirty="0" smtClean="0">
                <a:solidFill>
                  <a:schemeClr val="tx2"/>
                </a:solidFill>
              </a:rPr>
              <a:t>&gt;</a:t>
            </a:r>
          </a:p>
          <a:p>
            <a:pPr marL="0" indent="0">
              <a:buNone/>
            </a:pPr>
            <a:r>
              <a:rPr lang="en-US" altLang="zh-CN" sz="1800" dirty="0" smtClean="0">
                <a:solidFill>
                  <a:schemeClr val="tx2"/>
                </a:solidFill>
              </a:rPr>
              <a:t>&lt;/types&gt;</a:t>
            </a:r>
            <a:r>
              <a:rPr lang="en-US" altLang="zh-CN" sz="1800" dirty="0" smtClean="0">
                <a:solidFill>
                  <a:schemeClr val="tx2"/>
                </a:solidFill>
                <a:ea typeface="Arial Unicode MS" pitchFamily="34" charset="-122"/>
                <a:cs typeface="Arial Unicode MS" pitchFamily="34" charset="-122"/>
              </a:rPr>
              <a:t>               </a:t>
            </a:r>
          </a:p>
          <a:p>
            <a:pPr marL="0" indent="0">
              <a:buNone/>
            </a:pPr>
            <a:r>
              <a:rPr lang="en-US" altLang="zh-CN" sz="1800" dirty="0">
                <a:solidFill>
                  <a:schemeClr val="tx2"/>
                </a:solidFill>
                <a:ea typeface="Arial Unicode MS" pitchFamily="34" charset="-122"/>
                <a:cs typeface="Arial Unicode MS" pitchFamily="34" charset="-122"/>
              </a:rPr>
              <a:t> </a:t>
            </a:r>
            <a:r>
              <a:rPr lang="en-US" altLang="zh-CN" sz="1800" dirty="0" smtClean="0">
                <a:solidFill>
                  <a:schemeClr val="tx2"/>
                </a:solidFill>
                <a:ea typeface="Arial Unicode MS" pitchFamily="34" charset="-122"/>
                <a:cs typeface="Arial Unicode MS" pitchFamily="34" charset="-122"/>
              </a:rPr>
              <a:t>     </a:t>
            </a:r>
            <a:endParaRPr lang="zh-CN" altLang="en-US" b="1" dirty="0">
              <a:ea typeface="Arial Unicode MS" pitchFamily="34" charset="-122"/>
              <a:cs typeface="Arial Unicode MS" pitchFamily="34" charset="-122"/>
            </a:endParaRPr>
          </a:p>
        </p:txBody>
      </p:sp>
      <p:pic>
        <p:nvPicPr>
          <p:cNvPr id="4098"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4" r="6179"/>
          <a:stretch/>
        </p:blipFill>
        <p:spPr bwMode="auto">
          <a:xfrm>
            <a:off x="-25299" y="2708920"/>
            <a:ext cx="1813189" cy="34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标注 4"/>
          <p:cNvSpPr/>
          <p:nvPr/>
        </p:nvSpPr>
        <p:spPr>
          <a:xfrm>
            <a:off x="1787890" y="1334255"/>
            <a:ext cx="7248606" cy="5119081"/>
          </a:xfrm>
          <a:prstGeom prst="wedgeRectCallout">
            <a:avLst>
              <a:gd name="adj1" fmla="val -64886"/>
              <a:gd name="adj2" fmla="val -6088"/>
            </a:avLst>
          </a:prstGeom>
          <a:noFill/>
          <a:ln w="34925"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143941" y="5629454"/>
            <a:ext cx="4536504" cy="800219"/>
          </a:xfrm>
          <a:prstGeom prst="rect">
            <a:avLst/>
          </a:prstGeom>
          <a:noFill/>
        </p:spPr>
        <p:txBody>
          <a:bodyPr wrap="square" rtlCol="0">
            <a:spAutoFit/>
          </a:bodyPr>
          <a:lstStyle/>
          <a:p>
            <a:r>
              <a:rPr lang="en-US" altLang="zh-CN" sz="2800" b="1" dirty="0"/>
              <a:t>Not limited in XML Schema</a:t>
            </a:r>
            <a:endParaRPr lang="zh-CN" altLang="en-US" sz="2800" b="1" dirty="0">
              <a:ea typeface="Arial Unicode MS" pitchFamily="34" charset="-122"/>
              <a:cs typeface="Arial Unicode MS" pitchFamily="34" charset="-122"/>
            </a:endParaRPr>
          </a:p>
          <a:p>
            <a:endParaRPr lang="zh-CN" altLang="en-US" dirty="0"/>
          </a:p>
        </p:txBody>
      </p:sp>
    </p:spTree>
    <p:extLst>
      <p:ext uri="{BB962C8B-B14F-4D97-AF65-F5344CB8AC3E}">
        <p14:creationId xmlns:p14="http://schemas.microsoft.com/office/powerpoint/2010/main" val="122470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interface</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8</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787890" y="1334254"/>
            <a:ext cx="7356110" cy="5047073"/>
          </a:xfrm>
        </p:spPr>
        <p:txBody>
          <a:bodyPr>
            <a:normAutofit lnSpcReduction="10000"/>
          </a:bodyPr>
          <a:lstStyle/>
          <a:p>
            <a:pPr marL="0" indent="0">
              <a:buNone/>
            </a:pPr>
            <a:r>
              <a:rPr lang="en-US" altLang="zh-CN" sz="3000" dirty="0" smtClean="0">
                <a:ea typeface="Arial Unicode MS" pitchFamily="34" charset="-122"/>
                <a:cs typeface="Arial Unicode MS" pitchFamily="34" charset="-122"/>
              </a:rPr>
              <a:t>Define the operations to be performed by</a:t>
            </a:r>
          </a:p>
          <a:p>
            <a:pPr marL="0" indent="0">
              <a:buNone/>
            </a:pPr>
            <a:r>
              <a:rPr lang="en-US" altLang="zh-CN" sz="3000" dirty="0" smtClean="0">
                <a:ea typeface="Arial Unicode MS" pitchFamily="34" charset="-122"/>
                <a:cs typeface="Arial Unicode MS" pitchFamily="34" charset="-122"/>
              </a:rPr>
              <a:t>Web Services and the messages it used </a:t>
            </a:r>
            <a:endParaRPr lang="en-US" altLang="zh-CN" sz="3000" dirty="0">
              <a:ea typeface="Arial Unicode MS" pitchFamily="34" charset="-122"/>
              <a:cs typeface="Arial Unicode MS" pitchFamily="34" charset="-122"/>
            </a:endParaRPr>
          </a:p>
          <a:p>
            <a:pPr marL="0" indent="0">
              <a:buNone/>
            </a:pPr>
            <a:endParaRPr lang="en-US" altLang="zh-CN" sz="1800" dirty="0">
              <a:solidFill>
                <a:schemeClr val="tx2"/>
              </a:solidFill>
            </a:endParaRPr>
          </a:p>
          <a:p>
            <a:pPr marL="0" indent="0">
              <a:buNone/>
            </a:pPr>
            <a:endParaRPr lang="en-US" altLang="zh-CN" sz="1800" dirty="0" smtClean="0">
              <a:solidFill>
                <a:schemeClr val="tx2"/>
              </a:solidFill>
            </a:endParaRPr>
          </a:p>
          <a:p>
            <a:pPr marL="0" indent="0">
              <a:buNone/>
            </a:pPr>
            <a:r>
              <a:rPr lang="en-US" altLang="zh-CN" sz="1800" dirty="0" smtClean="0">
                <a:solidFill>
                  <a:schemeClr val="tx2"/>
                </a:solidFill>
              </a:rPr>
              <a:t>&lt;</a:t>
            </a:r>
            <a:r>
              <a:rPr lang="en-US" altLang="zh-CN" sz="1800" dirty="0" err="1">
                <a:solidFill>
                  <a:schemeClr val="tx2"/>
                </a:solidFill>
              </a:rPr>
              <a:t>wsdl:interface</a:t>
            </a:r>
            <a:r>
              <a:rPr lang="en-US" altLang="zh-CN" sz="1800" dirty="0">
                <a:solidFill>
                  <a:schemeClr val="tx2"/>
                </a:solidFill>
              </a:rPr>
              <a:t> name="</a:t>
            </a:r>
            <a:r>
              <a:rPr lang="en-US" altLang="zh-CN" sz="1800" dirty="0" err="1">
                <a:solidFill>
                  <a:schemeClr val="tx2"/>
                </a:solidFill>
              </a:rPr>
              <a:t>BookListInterface</a:t>
            </a:r>
            <a:r>
              <a:rPr lang="en-US" altLang="zh-CN" sz="1800" dirty="0">
                <a:solidFill>
                  <a:schemeClr val="tx2"/>
                </a:solidFill>
              </a:rPr>
              <a:t>"&gt; </a:t>
            </a:r>
            <a:endParaRPr lang="en-US" altLang="zh-CN" sz="1800" dirty="0" smtClean="0">
              <a:solidFill>
                <a:schemeClr val="tx2"/>
              </a:solidFill>
            </a:endParaRPr>
          </a:p>
          <a:p>
            <a:pPr marL="400050" lvl="1" indent="0">
              <a:buNone/>
            </a:pPr>
            <a:r>
              <a:rPr lang="en-US" altLang="zh-CN" sz="1800" dirty="0" smtClean="0">
                <a:solidFill>
                  <a:schemeClr val="tx2"/>
                </a:solidFill>
              </a:rPr>
              <a:t>&lt;</a:t>
            </a:r>
            <a:r>
              <a:rPr lang="en-US" altLang="zh-CN" sz="1800" dirty="0" err="1">
                <a:solidFill>
                  <a:schemeClr val="tx2"/>
                </a:solidFill>
              </a:rPr>
              <a:t>wsdl:operation</a:t>
            </a:r>
            <a:r>
              <a:rPr lang="en-US" altLang="zh-CN" sz="1800" dirty="0">
                <a:solidFill>
                  <a:schemeClr val="tx2"/>
                </a:solidFill>
              </a:rPr>
              <a:t> name="</a:t>
            </a:r>
            <a:r>
              <a:rPr lang="en-US" altLang="zh-CN" sz="1800" dirty="0" err="1">
                <a:solidFill>
                  <a:schemeClr val="tx2"/>
                </a:solidFill>
              </a:rPr>
              <a:t>getBookList</a:t>
            </a:r>
            <a:r>
              <a:rPr lang="en-US" altLang="zh-CN" sz="1800" dirty="0">
                <a:solidFill>
                  <a:schemeClr val="tx2"/>
                </a:solidFill>
              </a:rPr>
              <a:t>" </a:t>
            </a:r>
            <a:endParaRPr lang="en-US" altLang="zh-CN" sz="1800" dirty="0" smtClean="0">
              <a:solidFill>
                <a:schemeClr val="tx2"/>
              </a:solidFill>
            </a:endParaRPr>
          </a:p>
          <a:p>
            <a:pPr marL="800100" lvl="2" indent="0">
              <a:buNone/>
            </a:pPr>
            <a:r>
              <a:rPr lang="en-US" altLang="zh-CN" sz="1800" dirty="0" smtClean="0">
                <a:solidFill>
                  <a:schemeClr val="tx2"/>
                </a:solidFill>
              </a:rPr>
              <a:t>pattern</a:t>
            </a:r>
            <a:r>
              <a:rPr lang="en-US" altLang="zh-CN" sz="1800" dirty="0">
                <a:solidFill>
                  <a:schemeClr val="tx2"/>
                </a:solidFill>
              </a:rPr>
              <a:t>="http://www.w3.org/ns/wsdl/in-out" </a:t>
            </a:r>
            <a:endParaRPr lang="en-US" altLang="zh-CN" sz="1800" dirty="0" smtClean="0">
              <a:solidFill>
                <a:schemeClr val="tx2"/>
              </a:solidFill>
            </a:endParaRPr>
          </a:p>
          <a:p>
            <a:pPr marL="800100" lvl="2" indent="0">
              <a:buNone/>
            </a:pPr>
            <a:r>
              <a:rPr lang="en-US" altLang="zh-CN" sz="1800" dirty="0" smtClean="0">
                <a:solidFill>
                  <a:schemeClr val="tx2"/>
                </a:solidFill>
              </a:rPr>
              <a:t>style</a:t>
            </a:r>
            <a:r>
              <a:rPr lang="en-US" altLang="zh-CN" sz="1800" dirty="0">
                <a:solidFill>
                  <a:schemeClr val="tx2"/>
                </a:solidFill>
              </a:rPr>
              <a:t>="http://www.w3.org/ns/wsdl/style/iri" </a:t>
            </a:r>
            <a:endParaRPr lang="en-US" altLang="zh-CN" sz="1800" dirty="0" smtClean="0">
              <a:solidFill>
                <a:schemeClr val="tx2"/>
              </a:solidFill>
            </a:endParaRPr>
          </a:p>
          <a:p>
            <a:pPr marL="800100" lvl="2" indent="0">
              <a:buNone/>
            </a:pPr>
            <a:r>
              <a:rPr lang="en-US" altLang="zh-CN" sz="1800" dirty="0" err="1" smtClean="0">
                <a:solidFill>
                  <a:schemeClr val="tx2"/>
                </a:solidFill>
              </a:rPr>
              <a:t>wsdlx:safe</a:t>
            </a:r>
            <a:r>
              <a:rPr lang="en-US" altLang="zh-CN" sz="1800" dirty="0">
                <a:solidFill>
                  <a:schemeClr val="tx2"/>
                </a:solidFill>
              </a:rPr>
              <a:t>="true</a:t>
            </a:r>
            <a:r>
              <a:rPr lang="en-US" altLang="zh-CN" sz="1800" dirty="0" smtClean="0">
                <a:solidFill>
                  <a:schemeClr val="tx2"/>
                </a:solidFill>
              </a:rPr>
              <a:t>"&gt;</a:t>
            </a:r>
          </a:p>
          <a:p>
            <a:pPr marL="1257300" lvl="3" indent="0">
              <a:buNone/>
            </a:pPr>
            <a:r>
              <a:rPr lang="en-US" altLang="zh-CN" sz="1000" dirty="0" smtClean="0">
                <a:solidFill>
                  <a:schemeClr val="tx2"/>
                </a:solidFill>
              </a:rPr>
              <a:t> </a:t>
            </a:r>
            <a:r>
              <a:rPr lang="en-US" altLang="zh-CN" sz="1800" dirty="0">
                <a:solidFill>
                  <a:schemeClr val="tx2"/>
                </a:solidFill>
              </a:rPr>
              <a:t>&lt;</a:t>
            </a:r>
            <a:r>
              <a:rPr lang="en-US" altLang="zh-CN" sz="1800" dirty="0" err="1">
                <a:solidFill>
                  <a:schemeClr val="tx2"/>
                </a:solidFill>
              </a:rPr>
              <a:t>wsdl:documentation</a:t>
            </a:r>
            <a:r>
              <a:rPr lang="en-US" altLang="zh-CN" sz="1800" dirty="0">
                <a:solidFill>
                  <a:schemeClr val="tx2"/>
                </a:solidFill>
              </a:rPr>
              <a:t>&gt; This operation returns a list of books</a:t>
            </a:r>
            <a:r>
              <a:rPr lang="en-US" altLang="zh-CN" sz="1800" dirty="0" smtClean="0">
                <a:solidFill>
                  <a:schemeClr val="tx2"/>
                </a:solidFill>
              </a:rPr>
              <a:t>.</a:t>
            </a:r>
          </a:p>
          <a:p>
            <a:pPr marL="1257300" lvl="3" indent="0">
              <a:buNone/>
            </a:pPr>
            <a:r>
              <a:rPr lang="en-US" altLang="zh-CN" sz="1800" dirty="0" smtClean="0">
                <a:solidFill>
                  <a:schemeClr val="tx2"/>
                </a:solidFill>
              </a:rPr>
              <a:t> </a:t>
            </a:r>
            <a:r>
              <a:rPr lang="en-US" altLang="zh-CN" sz="1800" dirty="0">
                <a:solidFill>
                  <a:schemeClr val="tx2"/>
                </a:solidFill>
              </a:rPr>
              <a:t>&lt;/</a:t>
            </a:r>
            <a:r>
              <a:rPr lang="en-US" altLang="zh-CN" sz="1800" dirty="0" err="1">
                <a:solidFill>
                  <a:schemeClr val="tx2"/>
                </a:solidFill>
              </a:rPr>
              <a:t>wsdl:documentation</a:t>
            </a:r>
            <a:r>
              <a:rPr lang="en-US" altLang="zh-CN" sz="1800" dirty="0">
                <a:solidFill>
                  <a:schemeClr val="tx2"/>
                </a:solidFill>
              </a:rPr>
              <a:t>&gt; </a:t>
            </a:r>
            <a:endParaRPr lang="en-US" altLang="zh-CN" sz="1800" dirty="0" smtClean="0">
              <a:solidFill>
                <a:schemeClr val="tx2"/>
              </a:solidFill>
            </a:endParaRPr>
          </a:p>
          <a:p>
            <a:pPr marL="1257300" lvl="3" indent="0">
              <a:buNone/>
            </a:pPr>
            <a:r>
              <a:rPr lang="en-US" altLang="zh-CN" sz="1800" dirty="0" smtClean="0">
                <a:solidFill>
                  <a:schemeClr val="tx2"/>
                </a:solidFill>
              </a:rPr>
              <a:t>&lt;</a:t>
            </a:r>
            <a:r>
              <a:rPr lang="en-US" altLang="zh-CN" sz="1800" dirty="0" err="1">
                <a:solidFill>
                  <a:schemeClr val="tx2"/>
                </a:solidFill>
              </a:rPr>
              <a:t>wsdl:input</a:t>
            </a:r>
            <a:r>
              <a:rPr lang="en-US" altLang="zh-CN" sz="1800" dirty="0">
                <a:solidFill>
                  <a:schemeClr val="tx2"/>
                </a:solidFill>
              </a:rPr>
              <a:t> element=""/&gt; </a:t>
            </a:r>
            <a:endParaRPr lang="en-US" altLang="zh-CN" sz="1800" dirty="0" smtClean="0">
              <a:solidFill>
                <a:schemeClr val="tx2"/>
              </a:solidFill>
            </a:endParaRPr>
          </a:p>
          <a:p>
            <a:pPr marL="1257300" lvl="3" indent="0">
              <a:buNone/>
            </a:pPr>
            <a:r>
              <a:rPr lang="en-US" altLang="zh-CN" sz="1800" dirty="0" smtClean="0">
                <a:solidFill>
                  <a:schemeClr val="tx2"/>
                </a:solidFill>
              </a:rPr>
              <a:t>&lt;</a:t>
            </a:r>
            <a:r>
              <a:rPr lang="en-US" altLang="zh-CN" sz="1800" dirty="0" err="1">
                <a:solidFill>
                  <a:schemeClr val="tx2"/>
                </a:solidFill>
              </a:rPr>
              <a:t>wsdl:output</a:t>
            </a:r>
            <a:r>
              <a:rPr lang="en-US" altLang="zh-CN" sz="1800" dirty="0">
                <a:solidFill>
                  <a:schemeClr val="tx2"/>
                </a:solidFill>
              </a:rPr>
              <a:t> element</a:t>
            </a:r>
            <a:r>
              <a:rPr lang="en-US" altLang="zh-CN" sz="1800" dirty="0" smtClean="0">
                <a:solidFill>
                  <a:schemeClr val="tx2"/>
                </a:solidFill>
              </a:rPr>
              <a:t>=""/&gt;</a:t>
            </a:r>
          </a:p>
          <a:p>
            <a:pPr marL="400050" lvl="1" indent="0">
              <a:buNone/>
            </a:pPr>
            <a:r>
              <a:rPr lang="en-US" altLang="zh-CN" sz="1800" dirty="0" smtClean="0">
                <a:solidFill>
                  <a:schemeClr val="tx2"/>
                </a:solidFill>
              </a:rPr>
              <a:t> </a:t>
            </a:r>
            <a:r>
              <a:rPr lang="en-US" altLang="zh-CN" sz="1800" dirty="0">
                <a:solidFill>
                  <a:schemeClr val="tx2"/>
                </a:solidFill>
              </a:rPr>
              <a:t>&lt;/</a:t>
            </a:r>
            <a:r>
              <a:rPr lang="en-US" altLang="zh-CN" sz="1800" dirty="0" err="1">
                <a:solidFill>
                  <a:schemeClr val="tx2"/>
                </a:solidFill>
              </a:rPr>
              <a:t>wsdl:operation</a:t>
            </a:r>
            <a:r>
              <a:rPr lang="en-US" altLang="zh-CN" sz="1800" dirty="0">
                <a:solidFill>
                  <a:schemeClr val="tx2"/>
                </a:solidFill>
              </a:rPr>
              <a:t>&gt; </a:t>
            </a:r>
            <a:endParaRPr lang="en-US" altLang="zh-CN" sz="1800" dirty="0" smtClean="0">
              <a:solidFill>
                <a:schemeClr val="tx2"/>
              </a:solidFill>
            </a:endParaRPr>
          </a:p>
          <a:p>
            <a:pPr marL="0" indent="0">
              <a:buNone/>
            </a:pPr>
            <a:r>
              <a:rPr lang="en-US" altLang="zh-CN" sz="1800" dirty="0" smtClean="0">
                <a:solidFill>
                  <a:schemeClr val="tx2"/>
                </a:solidFill>
              </a:rPr>
              <a:t>&lt;/</a:t>
            </a:r>
            <a:r>
              <a:rPr lang="en-US" altLang="zh-CN" sz="1800" dirty="0" err="1">
                <a:solidFill>
                  <a:schemeClr val="tx2"/>
                </a:solidFill>
              </a:rPr>
              <a:t>wsdl:interface</a:t>
            </a:r>
            <a:r>
              <a:rPr lang="en-US" altLang="zh-CN" sz="1800" dirty="0">
                <a:solidFill>
                  <a:schemeClr val="tx2"/>
                </a:solidFill>
              </a:rPr>
              <a:t>&gt;</a:t>
            </a:r>
            <a:endParaRPr lang="zh-CN" altLang="zh-CN" sz="1800" dirty="0">
              <a:solidFill>
                <a:schemeClr val="tx2"/>
              </a:solidFill>
            </a:endParaRPr>
          </a:p>
        </p:txBody>
      </p:sp>
      <p:pic>
        <p:nvPicPr>
          <p:cNvPr id="6"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4" r="6179"/>
          <a:stretch/>
        </p:blipFill>
        <p:spPr bwMode="auto">
          <a:xfrm>
            <a:off x="-25299" y="2708920"/>
            <a:ext cx="1813189" cy="34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标注 8"/>
          <p:cNvSpPr/>
          <p:nvPr/>
        </p:nvSpPr>
        <p:spPr>
          <a:xfrm>
            <a:off x="1787890" y="1334255"/>
            <a:ext cx="7248606" cy="5047073"/>
          </a:xfrm>
          <a:prstGeom prst="wedgeRectCallout">
            <a:avLst>
              <a:gd name="adj1" fmla="val -57077"/>
              <a:gd name="adj2" fmla="val 10016"/>
            </a:avLst>
          </a:prstGeom>
          <a:noFill/>
          <a:ln w="34925"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75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pPr algn="l"/>
            <a:r>
              <a:rPr lang="en-US" altLang="zh-CN" b="1" spc="-150" dirty="0" smtClean="0">
                <a:solidFill>
                  <a:schemeClr val="accent1"/>
                </a:solidFill>
              </a:rPr>
              <a:t>binding</a:t>
            </a:r>
            <a:endParaRPr lang="zh-CN" altLang="en-US" b="1" spc="-150" dirty="0">
              <a:solidFill>
                <a:schemeClr val="accent1"/>
              </a:solidFill>
            </a:endParaRPr>
          </a:p>
        </p:txBody>
      </p:sp>
      <p:sp>
        <p:nvSpPr>
          <p:cNvPr id="4" name="灯片编号占位符 3"/>
          <p:cNvSpPr>
            <a:spLocks noGrp="1"/>
          </p:cNvSpPr>
          <p:nvPr>
            <p:ph type="sldNum" sz="quarter" idx="12"/>
          </p:nvPr>
        </p:nvSpPr>
        <p:spPr>
          <a:xfrm>
            <a:off x="6553200" y="6356350"/>
            <a:ext cx="2339280" cy="501650"/>
          </a:xfrm>
        </p:spPr>
        <p:txBody>
          <a:bodyPr/>
          <a:lstStyle/>
          <a:p>
            <a:fld id="{0C913308-F349-4B6D-A68A-DD1791B4A57B}" type="slidenum">
              <a:rPr lang="zh-CN" altLang="en-US" sz="1800" smtClean="0">
                <a:latin typeface="Arial Unicode MS" pitchFamily="34" charset="-122"/>
                <a:ea typeface="Arial Unicode MS" pitchFamily="34" charset="-122"/>
                <a:cs typeface="Arial Unicode MS" pitchFamily="34" charset="-122"/>
              </a:rPr>
              <a:t>9</a:t>
            </a:fld>
            <a:endParaRPr lang="zh-CN" altLang="en-US" sz="1800"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777320" y="1334254"/>
            <a:ext cx="7259176" cy="5047074"/>
          </a:xfrm>
        </p:spPr>
        <p:txBody>
          <a:bodyPr>
            <a:normAutofit/>
          </a:bodyPr>
          <a:lstStyle/>
          <a:p>
            <a:pPr marL="0" indent="0">
              <a:buNone/>
            </a:pPr>
            <a:r>
              <a:rPr lang="en-US" altLang="zh-CN" sz="2800" dirty="0" smtClean="0"/>
              <a:t>It </a:t>
            </a:r>
            <a:r>
              <a:rPr lang="en-US" altLang="zh-CN" sz="2800" dirty="0"/>
              <a:t>specifies the format of the concrete message and the details of the transmission protocol . (SOAP 1.2 and HTTP) </a:t>
            </a:r>
            <a:endParaRPr lang="zh-CN" altLang="zh-CN" sz="2800" dirty="0" smtClean="0"/>
          </a:p>
          <a:p>
            <a:pPr marL="0" indent="0">
              <a:buNone/>
            </a:pPr>
            <a:r>
              <a:rPr lang="en-US" altLang="zh-CN" sz="1800" dirty="0">
                <a:solidFill>
                  <a:srgbClr val="1F497D"/>
                </a:solidFill>
              </a:rPr>
              <a:t>&lt;</a:t>
            </a:r>
            <a:r>
              <a:rPr lang="en-US" altLang="zh-CN" sz="1800" dirty="0" err="1" smtClean="0">
                <a:solidFill>
                  <a:srgbClr val="1F497D"/>
                </a:solidFill>
              </a:rPr>
              <a:t>wsdl:binding</a:t>
            </a:r>
            <a:r>
              <a:rPr lang="en-US" altLang="zh-CN" sz="1800" dirty="0" smtClean="0">
                <a:solidFill>
                  <a:srgbClr val="1F497D"/>
                </a:solidFill>
              </a:rPr>
              <a:t> </a:t>
            </a:r>
            <a:r>
              <a:rPr lang="en-US" altLang="zh-CN" sz="1800" dirty="0">
                <a:solidFill>
                  <a:srgbClr val="1F497D"/>
                </a:solidFill>
              </a:rPr>
              <a:t>name="</a:t>
            </a:r>
            <a:r>
              <a:rPr lang="en-US" altLang="zh-CN" sz="1800" dirty="0" err="1">
                <a:solidFill>
                  <a:srgbClr val="1F497D"/>
                </a:solidFill>
              </a:rPr>
              <a:t>BookListHTTPBinding</a:t>
            </a:r>
            <a:r>
              <a:rPr lang="en-US" altLang="zh-CN" sz="1800" dirty="0">
                <a:solidFill>
                  <a:srgbClr val="1F497D"/>
                </a:solidFill>
              </a:rPr>
              <a:t>"     </a:t>
            </a:r>
          </a:p>
          <a:p>
            <a:pPr marL="400050" lvl="1" indent="0">
              <a:buNone/>
            </a:pPr>
            <a:r>
              <a:rPr lang="en-US" altLang="zh-CN" sz="1800" dirty="0">
                <a:solidFill>
                  <a:srgbClr val="1F497D"/>
                </a:solidFill>
              </a:rPr>
              <a:t>type="http://www.w3.org/ns/wsdl/http" </a:t>
            </a:r>
          </a:p>
          <a:p>
            <a:pPr marL="400050" lvl="1" indent="0">
              <a:buNone/>
            </a:pPr>
            <a:r>
              <a:rPr lang="en-US" altLang="zh-CN" sz="1800" dirty="0">
                <a:solidFill>
                  <a:srgbClr val="1F497D"/>
                </a:solidFill>
              </a:rPr>
              <a:t>interface="</a:t>
            </a:r>
            <a:r>
              <a:rPr lang="en-US" altLang="zh-CN" sz="1800" dirty="0" err="1">
                <a:solidFill>
                  <a:srgbClr val="1F497D"/>
                </a:solidFill>
              </a:rPr>
              <a:t>tns:BookListInterface</a:t>
            </a:r>
            <a:r>
              <a:rPr lang="en-US" altLang="zh-CN" sz="1800" dirty="0">
                <a:solidFill>
                  <a:srgbClr val="1F497D"/>
                </a:solidFill>
              </a:rPr>
              <a:t>"&gt;</a:t>
            </a:r>
          </a:p>
          <a:p>
            <a:pPr marL="400050" lvl="1" indent="0">
              <a:buNone/>
            </a:pPr>
            <a:r>
              <a:rPr lang="en-US" altLang="zh-CN" sz="1800" dirty="0">
                <a:solidFill>
                  <a:srgbClr val="1F497D"/>
                </a:solidFill>
              </a:rPr>
              <a:t>&lt;</a:t>
            </a:r>
            <a:r>
              <a:rPr lang="en-US" altLang="zh-CN" sz="1800" dirty="0" err="1">
                <a:solidFill>
                  <a:srgbClr val="1F497D"/>
                </a:solidFill>
              </a:rPr>
              <a:t>wsdl:operation</a:t>
            </a:r>
            <a:r>
              <a:rPr lang="en-US" altLang="zh-CN" sz="1800" dirty="0">
                <a:solidFill>
                  <a:srgbClr val="1F497D"/>
                </a:solidFill>
              </a:rPr>
              <a:t> ref="</a:t>
            </a:r>
            <a:r>
              <a:rPr lang="en-US" altLang="zh-CN" sz="1800" dirty="0" err="1">
                <a:solidFill>
                  <a:srgbClr val="1F497D"/>
                </a:solidFill>
              </a:rPr>
              <a:t>tns:getBookList</a:t>
            </a:r>
            <a:r>
              <a:rPr lang="en-US" altLang="zh-CN" sz="1800" dirty="0">
                <a:solidFill>
                  <a:srgbClr val="1F497D"/>
                </a:solidFill>
              </a:rPr>
              <a:t>" </a:t>
            </a:r>
            <a:r>
              <a:rPr lang="en-US" altLang="zh-CN" sz="1800" dirty="0" err="1">
                <a:solidFill>
                  <a:srgbClr val="1F497D"/>
                </a:solidFill>
              </a:rPr>
              <a:t>whttp:method</a:t>
            </a:r>
            <a:r>
              <a:rPr lang="en-US" altLang="zh-CN" sz="1800" dirty="0">
                <a:solidFill>
                  <a:srgbClr val="1F497D"/>
                </a:solidFill>
              </a:rPr>
              <a:t>="GET"/&gt; </a:t>
            </a:r>
          </a:p>
          <a:p>
            <a:pPr marL="0" indent="0">
              <a:buNone/>
            </a:pPr>
            <a:r>
              <a:rPr lang="en-US" altLang="zh-CN" sz="1800" dirty="0">
                <a:solidFill>
                  <a:srgbClr val="1F497D"/>
                </a:solidFill>
              </a:rPr>
              <a:t>&lt;/</a:t>
            </a:r>
            <a:r>
              <a:rPr lang="en-US" altLang="zh-CN" sz="1800" dirty="0" err="1">
                <a:solidFill>
                  <a:srgbClr val="1F497D"/>
                </a:solidFill>
              </a:rPr>
              <a:t>wsdl:binding</a:t>
            </a:r>
            <a:r>
              <a:rPr lang="en-US" altLang="zh-CN" sz="1800" dirty="0">
                <a:solidFill>
                  <a:srgbClr val="1F497D"/>
                </a:solidFill>
              </a:rPr>
              <a:t>&gt;</a:t>
            </a:r>
          </a:p>
          <a:p>
            <a:pPr marL="0" indent="0">
              <a:buNone/>
            </a:pPr>
            <a:endParaRPr lang="en-US" altLang="zh-CN" sz="1800" dirty="0" smtClean="0"/>
          </a:p>
          <a:p>
            <a:pPr marL="0" indent="0">
              <a:buNone/>
            </a:pPr>
            <a:r>
              <a:rPr lang="en-US" altLang="zh-CN" sz="2400" dirty="0" smtClean="0"/>
              <a:t> </a:t>
            </a:r>
            <a:r>
              <a:rPr lang="en-US" altLang="zh-CN" sz="2800" dirty="0" smtClean="0"/>
              <a:t>Each interface </a:t>
            </a:r>
            <a:r>
              <a:rPr lang="en-US" altLang="zh-CN" sz="2800" dirty="0"/>
              <a:t>construct has a </a:t>
            </a:r>
            <a:r>
              <a:rPr lang="en-US" altLang="zh-CN" sz="2800" dirty="0" smtClean="0"/>
              <a:t>binding   counterpart. </a:t>
            </a:r>
            <a:endParaRPr lang="zh-CN" altLang="en-US" sz="2800" dirty="0"/>
          </a:p>
        </p:txBody>
      </p:sp>
      <p:pic>
        <p:nvPicPr>
          <p:cNvPr id="6"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4" r="6179"/>
          <a:stretch/>
        </p:blipFill>
        <p:spPr bwMode="auto">
          <a:xfrm>
            <a:off x="-25299" y="2708920"/>
            <a:ext cx="1813189" cy="34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标注 6"/>
          <p:cNvSpPr/>
          <p:nvPr/>
        </p:nvSpPr>
        <p:spPr>
          <a:xfrm>
            <a:off x="1787890" y="1334255"/>
            <a:ext cx="7248606" cy="4803651"/>
          </a:xfrm>
          <a:prstGeom prst="wedgeRectCallout">
            <a:avLst>
              <a:gd name="adj1" fmla="val -61082"/>
              <a:gd name="adj2" fmla="val 28659"/>
            </a:avLst>
          </a:prstGeom>
          <a:noFill/>
          <a:ln w="34925"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025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1126</Words>
  <Application>Microsoft Office PowerPoint</Application>
  <PresentationFormat>全屏显示(4:3)</PresentationFormat>
  <Paragraphs>215</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Web Services Seminar:  Service Description Languages</vt:lpstr>
      <vt:lpstr>Service Description Language</vt:lpstr>
      <vt:lpstr>What is </vt:lpstr>
      <vt:lpstr>Structure</vt:lpstr>
      <vt:lpstr>PowerPoint 演示文稿</vt:lpstr>
      <vt:lpstr>namespace</vt:lpstr>
      <vt:lpstr>types</vt:lpstr>
      <vt:lpstr>interface</vt:lpstr>
      <vt:lpstr>binding</vt:lpstr>
      <vt:lpstr>service</vt:lpstr>
      <vt:lpstr>More On WSDL</vt:lpstr>
      <vt:lpstr>An overview</vt:lpstr>
      <vt:lpstr>SOAP Encoding</vt:lpstr>
      <vt:lpstr>SOAP Encoding</vt:lpstr>
      <vt:lpstr>PowerPoint 演示文稿</vt:lpstr>
      <vt:lpstr>An overview</vt:lpstr>
      <vt:lpstr>From 1.1  to  2.0 </vt:lpstr>
      <vt:lpstr>An overview</vt:lpstr>
      <vt:lpstr>WADL</vt:lpstr>
      <vt:lpstr>An overview</vt:lpstr>
      <vt:lpstr>Why not to RESTful… </vt:lpstr>
      <vt:lpstr>PowerPoint 演示文稿</vt:lpstr>
      <vt:lpstr>Why?</vt:lpstr>
      <vt:lpstr>WS-</vt:lpstr>
      <vt:lpstr>Why?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Services Seminar</dc:title>
  <cp:lastModifiedBy>LazY</cp:lastModifiedBy>
  <cp:revision>87</cp:revision>
  <dcterms:modified xsi:type="dcterms:W3CDTF">2013-03-28T15:44:18Z</dcterms:modified>
</cp:coreProperties>
</file>