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0"/>
  </p:notesMasterIdLst>
  <p:sldIdLst>
    <p:sldId id="256" r:id="rId2"/>
    <p:sldId id="257" r:id="rId3"/>
    <p:sldId id="281" r:id="rId4"/>
    <p:sldId id="258" r:id="rId5"/>
    <p:sldId id="261" r:id="rId6"/>
    <p:sldId id="259" r:id="rId7"/>
    <p:sldId id="265" r:id="rId8"/>
    <p:sldId id="262" r:id="rId9"/>
    <p:sldId id="275" r:id="rId10"/>
    <p:sldId id="263" r:id="rId11"/>
    <p:sldId id="276" r:id="rId12"/>
    <p:sldId id="277" r:id="rId13"/>
    <p:sldId id="266" r:id="rId14"/>
    <p:sldId id="264" r:id="rId15"/>
    <p:sldId id="278" r:id="rId16"/>
    <p:sldId id="279" r:id="rId17"/>
    <p:sldId id="280" r:id="rId18"/>
    <p:sldId id="284" r:id="rId19"/>
    <p:sldId id="285" r:id="rId20"/>
    <p:sldId id="267" r:id="rId21"/>
    <p:sldId id="268" r:id="rId22"/>
    <p:sldId id="269" r:id="rId23"/>
    <p:sldId id="282" r:id="rId24"/>
    <p:sldId id="270" r:id="rId25"/>
    <p:sldId id="271" r:id="rId26"/>
    <p:sldId id="283" r:id="rId27"/>
    <p:sldId id="287" r:id="rId28"/>
    <p:sldId id="288" r:id="rId29"/>
    <p:sldId id="289" r:id="rId30"/>
    <p:sldId id="298" r:id="rId31"/>
    <p:sldId id="300" r:id="rId32"/>
    <p:sldId id="306" r:id="rId33"/>
    <p:sldId id="304" r:id="rId34"/>
    <p:sldId id="307" r:id="rId35"/>
    <p:sldId id="302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9" r:id="rId44"/>
    <p:sldId id="272" r:id="rId45"/>
    <p:sldId id="273" r:id="rId46"/>
    <p:sldId id="274" r:id="rId47"/>
    <p:sldId id="301" r:id="rId48"/>
    <p:sldId id="286" r:id="rId4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/>
  </p:normalViewPr>
  <p:slideViewPr>
    <p:cSldViewPr>
      <p:cViewPr varScale="1">
        <p:scale>
          <a:sx n="93" d="100"/>
          <a:sy n="93" d="100"/>
        </p:scale>
        <p:origin x="-14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4A220B-2232-4987-AA6F-8AFA4F160CE0}" type="datetimeFigureOut">
              <a:rPr lang="fr-BE" smtClean="0"/>
              <a:pPr/>
              <a:t>09/03/12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FFE7BC-36E3-4D45-8E60-7EED65747862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62767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5CAFE6-1954-46B5-93D4-A0E1A5E53E3B}" type="datetime1">
              <a:rPr lang="fr-BE" smtClean="0"/>
              <a:pPr/>
              <a:t>09/03/12</a:t>
            </a:fld>
            <a:endParaRPr lang="fr-BE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BE" smtClean="0"/>
              <a:t>Université Libre de Bruxelles</a:t>
            </a:r>
            <a:endParaRPr lang="fr-BE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334615-E127-4B4F-906F-20572F44D1DC}" type="slidenum">
              <a:rPr lang="fr-BE" smtClean="0"/>
              <a:pPr/>
              <a:t>‹#›</a:t>
            </a:fld>
            <a:endParaRPr lang="fr-BE"/>
          </a:p>
        </p:txBody>
      </p:sp>
      <p:sp>
        <p:nvSpPr>
          <p:cNvPr id="8" name="El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C49968-A765-4624-AF7A-3445D0AEB1E4}" type="datetime1">
              <a:rPr lang="fr-BE" smtClean="0"/>
              <a:pPr/>
              <a:t>09/03/12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BE" smtClean="0"/>
              <a:t>Université Libre de Bruxelles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334615-E127-4B4F-906F-20572F44D1DC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1B2A47-696C-480B-AF9E-21673B5C8B56}" type="datetime1">
              <a:rPr lang="fr-BE" smtClean="0"/>
              <a:pPr/>
              <a:t>09/03/12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BE" smtClean="0"/>
              <a:t>Université Libre de Bruxelles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334615-E127-4B4F-906F-20572F44D1DC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04C013-1A20-40BF-861A-ACC8841A265B}" type="datetime1">
              <a:rPr lang="fr-BE" smtClean="0"/>
              <a:pPr/>
              <a:t>09/03/12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BE" smtClean="0"/>
              <a:t>Université Libre de Bruxelles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334615-E127-4B4F-906F-20572F44D1DC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6C62B9-0653-45BF-A4F0-53F7E0384285}" type="datetime1">
              <a:rPr lang="fr-BE" smtClean="0"/>
              <a:pPr/>
              <a:t>09/03/12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BE" smtClean="0"/>
              <a:t>Université Libre de Bruxelles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334615-E127-4B4F-906F-20572F44D1DC}" type="slidenum">
              <a:rPr lang="fr-BE" smtClean="0"/>
              <a:pPr/>
              <a:t>‹#›</a:t>
            </a:fld>
            <a:endParaRPr lang="fr-BE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EA1E3E-3956-4F5C-9BFF-0F44D2BC788E}" type="datetime1">
              <a:rPr lang="fr-BE" smtClean="0"/>
              <a:pPr/>
              <a:t>09/03/12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BE" smtClean="0"/>
              <a:t>Université Libre de Bruxelles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334615-E127-4B4F-906F-20572F44D1DC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6ABE73-E379-45C5-AB3B-2F3FC8D802E2}" type="datetime1">
              <a:rPr lang="fr-BE" smtClean="0"/>
              <a:pPr/>
              <a:t>09/03/12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BE" smtClean="0"/>
              <a:t>Université Libre de Bruxelles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334615-E127-4B4F-906F-20572F44D1DC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386852-C139-4202-A731-EBDCF335A0E4}" type="datetime1">
              <a:rPr lang="fr-BE" smtClean="0"/>
              <a:pPr/>
              <a:t>09/03/12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BE" smtClean="0"/>
              <a:t>Université Libre de Bruxelles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334615-E127-4B4F-906F-20572F44D1DC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6EB7FF-359B-4410-A4E5-E2664B6123D8}" type="datetime1">
              <a:rPr lang="fr-BE" smtClean="0"/>
              <a:pPr/>
              <a:t>09/03/12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BE" smtClean="0"/>
              <a:t>Université Libre de Bruxelles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334615-E127-4B4F-906F-20572F44D1DC}" type="slidenum">
              <a:rPr lang="fr-BE" smtClean="0"/>
              <a:pPr/>
              <a:t>‹#›</a:t>
            </a:fld>
            <a:endParaRPr lang="fr-BE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B8F410-079A-470C-AC28-7D845A224BAA}" type="datetime1">
              <a:rPr lang="fr-BE" smtClean="0"/>
              <a:pPr/>
              <a:t>09/03/12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BE" smtClean="0"/>
              <a:t>Université Libre de Bruxelles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334615-E127-4B4F-906F-20572F44D1DC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BE3070-1A77-489B-B70E-FAB52D78B1E5}" type="datetime1">
              <a:rPr lang="fr-BE" smtClean="0"/>
              <a:pPr/>
              <a:t>09/03/12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BE" smtClean="0"/>
              <a:t>Université Libre de Bruxelles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334615-E127-4B4F-906F-20572F44D1DC}" type="slidenum">
              <a:rPr lang="fr-BE" smtClean="0"/>
              <a:pPr/>
              <a:t>‹#›</a:t>
            </a:fld>
            <a:endParaRPr lang="fr-BE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9" name="Organigramme : Processu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Organigramme : Processu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eurs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Bouée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41903C1-6FC9-4A21-A814-83E44B65E450}" type="datetime1">
              <a:rPr lang="fr-BE" smtClean="0"/>
              <a:pPr/>
              <a:t>09/03/12</a:t>
            </a:fld>
            <a:endParaRPr lang="fr-BE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fr-BE" smtClean="0"/>
              <a:t>Université Libre de Bruxelles</a:t>
            </a:r>
            <a:endParaRPr lang="fr-BE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9334615-E127-4B4F-906F-20572F44D1DC}" type="slidenum">
              <a:rPr lang="fr-BE" smtClean="0"/>
              <a:pPr/>
              <a:t>‹#›</a:t>
            </a:fld>
            <a:endParaRPr lang="fr-BE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Relationship Id="rId3" Type="http://schemas.openxmlformats.org/officeDocument/2006/relationships/image" Target="../media/image5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3.org/TR/soap12-part0/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55776" y="404664"/>
            <a:ext cx="4536504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fr-BE" sz="6000" dirty="0" smtClean="0"/>
              <a:t>SOAP</a:t>
            </a:r>
            <a:endParaRPr lang="fr-BE" sz="6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75656" y="5229200"/>
            <a:ext cx="7406640" cy="1224136"/>
          </a:xfrm>
        </p:spPr>
        <p:txBody>
          <a:bodyPr/>
          <a:lstStyle/>
          <a:p>
            <a:r>
              <a:rPr lang="fr-BE" dirty="0" smtClean="0"/>
              <a:t>Quang Vinh Pham</a:t>
            </a:r>
          </a:p>
          <a:p>
            <a:r>
              <a:rPr lang="fr-BE" dirty="0" smtClean="0"/>
              <a:t>Simon De </a:t>
            </a:r>
            <a:r>
              <a:rPr lang="fr-BE" dirty="0" err="1" smtClean="0"/>
              <a:t>Baets</a:t>
            </a:r>
            <a:endParaRPr lang="fr-BE" dirty="0"/>
          </a:p>
        </p:txBody>
      </p:sp>
      <p:pic>
        <p:nvPicPr>
          <p:cNvPr id="5" name="Image 4" descr="ul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2204864"/>
            <a:ext cx="6324702" cy="2232248"/>
          </a:xfrm>
          <a:prstGeom prst="rect">
            <a:avLst/>
          </a:prstGeom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Université Libre de Bruxelles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4615-E127-4B4F-906F-20572F44D1DC}" type="slidenum">
              <a:rPr lang="fr-BE" smtClean="0"/>
              <a:pPr/>
              <a:t>1</a:t>
            </a:fld>
            <a:endParaRPr lang="fr-B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Semantics</a:t>
            </a:r>
            <a:r>
              <a:rPr lang="fr-BE" dirty="0" smtClean="0"/>
              <a:t> : Header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err="1" smtClean="0"/>
              <a:t>Immediate</a:t>
            </a:r>
            <a:r>
              <a:rPr lang="fr-BE" dirty="0" smtClean="0"/>
              <a:t> </a:t>
            </a:r>
            <a:r>
              <a:rPr lang="fr-BE" dirty="0" err="1" smtClean="0"/>
              <a:t>child</a:t>
            </a:r>
            <a:r>
              <a:rPr lang="fr-BE" dirty="0" smtClean="0"/>
              <a:t> of </a:t>
            </a:r>
            <a:r>
              <a:rPr lang="fr-BE" dirty="0" err="1" smtClean="0"/>
              <a:t>envelope</a:t>
            </a:r>
            <a:r>
              <a:rPr lang="fr-BE" dirty="0" smtClean="0"/>
              <a:t>.</a:t>
            </a:r>
          </a:p>
          <a:p>
            <a:r>
              <a:rPr lang="en-US" dirty="0" smtClean="0"/>
              <a:t>The Header </a:t>
            </a:r>
            <a:r>
              <a:rPr lang="en-US" i="1" dirty="0" smtClean="0"/>
              <a:t>element information item</a:t>
            </a:r>
            <a:r>
              <a:rPr lang="en-US" dirty="0" smtClean="0"/>
              <a:t> has:</a:t>
            </a:r>
          </a:p>
          <a:p>
            <a:pPr lvl="1"/>
            <a:r>
              <a:rPr lang="en-US" dirty="0" smtClean="0"/>
              <a:t>A local name of Header .</a:t>
            </a:r>
          </a:p>
          <a:p>
            <a:pPr lvl="1"/>
            <a:r>
              <a:rPr lang="en-US" dirty="0" smtClean="0"/>
              <a:t>A namespace name of "http://www.w3.org/2003/05/soap-envelope".</a:t>
            </a:r>
          </a:p>
          <a:p>
            <a:pPr lvl="1"/>
            <a:r>
              <a:rPr lang="en-US" b="1" dirty="0" smtClean="0"/>
              <a:t>Zero or more </a:t>
            </a:r>
            <a:r>
              <a:rPr lang="en-US" dirty="0" smtClean="0"/>
              <a:t>namespace qualified </a:t>
            </a:r>
            <a:r>
              <a:rPr lang="en-US" i="1" dirty="0" smtClean="0"/>
              <a:t>attribute information items</a:t>
            </a:r>
            <a:r>
              <a:rPr lang="en-US" dirty="0" smtClean="0"/>
              <a:t> in its attributes property.</a:t>
            </a:r>
          </a:p>
          <a:p>
            <a:pPr lvl="1"/>
            <a:r>
              <a:rPr lang="en-US" b="1" dirty="0" smtClean="0"/>
              <a:t>Zero or more </a:t>
            </a:r>
            <a:r>
              <a:rPr lang="en-US" dirty="0" smtClean="0"/>
              <a:t>namespace qualified </a:t>
            </a:r>
            <a:r>
              <a:rPr lang="en-US" i="1" dirty="0" smtClean="0"/>
              <a:t>element information item</a:t>
            </a:r>
            <a:r>
              <a:rPr lang="en-US" dirty="0" smtClean="0"/>
              <a:t>s in its children property.</a:t>
            </a:r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Université Libre de Bruxelles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4615-E127-4B4F-906F-20572F44D1DC}" type="slidenum">
              <a:rPr lang="fr-BE" smtClean="0"/>
              <a:pPr/>
              <a:t>10</a:t>
            </a:fld>
            <a:endParaRPr lang="fr-B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Semantics</a:t>
            </a:r>
            <a:r>
              <a:rPr lang="fr-BE" dirty="0" smtClean="0"/>
              <a:t> : Header Blocks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Child of </a:t>
            </a:r>
            <a:r>
              <a:rPr lang="fr-BE" i="1" dirty="0" smtClean="0"/>
              <a:t>header</a:t>
            </a:r>
            <a:r>
              <a:rPr lang="fr-BE" dirty="0" smtClean="0"/>
              <a:t>.</a:t>
            </a:r>
          </a:p>
          <a:p>
            <a:r>
              <a:rPr lang="en-US" dirty="0" smtClean="0"/>
              <a:t>Each SOAP header block </a:t>
            </a:r>
            <a:r>
              <a:rPr lang="en-US" i="1" dirty="0" smtClean="0"/>
              <a:t>element information item</a:t>
            </a:r>
            <a:r>
              <a:rPr lang="en-US" dirty="0" smtClean="0"/>
              <a:t>:</a:t>
            </a:r>
          </a:p>
          <a:p>
            <a:pPr lvl="1"/>
            <a:r>
              <a:rPr lang="en-US" b="1" dirty="0" smtClean="0"/>
              <a:t>MUST</a:t>
            </a:r>
            <a:r>
              <a:rPr lang="en-US" dirty="0" smtClean="0"/>
              <a:t> have a namespace name property which has a value.</a:t>
            </a:r>
          </a:p>
          <a:p>
            <a:pPr lvl="1"/>
            <a:r>
              <a:rPr lang="en-US" b="1" dirty="0" smtClean="0"/>
              <a:t>MAY</a:t>
            </a:r>
            <a:r>
              <a:rPr lang="en-US" dirty="0" smtClean="0"/>
              <a:t> have any number of </a:t>
            </a:r>
            <a:r>
              <a:rPr lang="en-US" i="1" dirty="0" smtClean="0"/>
              <a:t>character information item</a:t>
            </a:r>
            <a:r>
              <a:rPr lang="en-US" dirty="0" smtClean="0"/>
              <a:t> children.</a:t>
            </a:r>
          </a:p>
          <a:p>
            <a:pPr lvl="1"/>
            <a:r>
              <a:rPr lang="en-US" b="1" dirty="0" smtClean="0"/>
              <a:t>MAY</a:t>
            </a:r>
            <a:r>
              <a:rPr lang="en-US" dirty="0" smtClean="0"/>
              <a:t> have any number of </a:t>
            </a:r>
            <a:r>
              <a:rPr lang="en-US" i="1" dirty="0" smtClean="0"/>
              <a:t>element information item</a:t>
            </a:r>
            <a:r>
              <a:rPr lang="en-US" dirty="0" smtClean="0"/>
              <a:t> children. </a:t>
            </a:r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Université Libre de Bruxelles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4615-E127-4B4F-906F-20572F44D1DC}" type="slidenum">
              <a:rPr lang="fr-BE" smtClean="0"/>
              <a:pPr/>
              <a:t>11</a:t>
            </a:fld>
            <a:endParaRPr lang="fr-B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Semantics</a:t>
            </a:r>
            <a:r>
              <a:rPr lang="fr-BE" dirty="0" smtClean="0"/>
              <a:t> : Header Blocks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SOAP header block </a:t>
            </a:r>
            <a:r>
              <a:rPr lang="en-US" i="1" dirty="0" smtClean="0"/>
              <a:t>element information item</a:t>
            </a:r>
            <a:r>
              <a:rPr lang="en-US" dirty="0" smtClean="0"/>
              <a:t>:</a:t>
            </a:r>
          </a:p>
          <a:p>
            <a:pPr lvl="1"/>
            <a:r>
              <a:rPr lang="en-US" b="1" dirty="0" smtClean="0"/>
              <a:t>MAY</a:t>
            </a:r>
            <a:r>
              <a:rPr lang="en-US" dirty="0" smtClean="0"/>
              <a:t> have zero or more </a:t>
            </a:r>
            <a:r>
              <a:rPr lang="en-US" i="1" dirty="0" smtClean="0"/>
              <a:t>attribute information items</a:t>
            </a:r>
            <a:r>
              <a:rPr lang="en-US" dirty="0" smtClean="0"/>
              <a:t> in its attributes property : </a:t>
            </a:r>
          </a:p>
          <a:p>
            <a:pPr lvl="2"/>
            <a:r>
              <a:rPr lang="en-US" dirty="0" err="1" smtClean="0"/>
              <a:t>encodingStyle</a:t>
            </a:r>
            <a:endParaRPr lang="en-US" dirty="0" smtClean="0"/>
          </a:p>
          <a:p>
            <a:pPr lvl="2"/>
            <a:r>
              <a:rPr lang="en-US" dirty="0" smtClean="0"/>
              <a:t>role</a:t>
            </a:r>
          </a:p>
          <a:p>
            <a:pPr lvl="2"/>
            <a:r>
              <a:rPr lang="en-US" dirty="0" err="1" smtClean="0"/>
              <a:t>mustUnderstand</a:t>
            </a:r>
            <a:endParaRPr lang="en-US" dirty="0" smtClean="0"/>
          </a:p>
          <a:p>
            <a:pPr lvl="2"/>
            <a:r>
              <a:rPr lang="en-US" dirty="0" smtClean="0"/>
              <a:t>relay</a:t>
            </a:r>
          </a:p>
          <a:p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Université Libre de Bruxelles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4615-E127-4B4F-906F-20572F44D1DC}" type="slidenum">
              <a:rPr lang="fr-BE" smtClean="0"/>
              <a:pPr/>
              <a:t>12</a:t>
            </a:fld>
            <a:endParaRPr lang="fr-B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Semantics</a:t>
            </a:r>
            <a:r>
              <a:rPr lang="fr-BE" dirty="0" smtClean="0"/>
              <a:t> :Header</a:t>
            </a:r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Université Libre de Bruxelles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4615-E127-4B4F-906F-20572F44D1DC}" type="slidenum">
              <a:rPr lang="fr-BE" smtClean="0"/>
              <a:pPr/>
              <a:t>13</a:t>
            </a:fld>
            <a:endParaRPr lang="fr-B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132856"/>
            <a:ext cx="7646898" cy="3168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Semantics</a:t>
            </a:r>
            <a:r>
              <a:rPr lang="fr-BE" dirty="0" smtClean="0"/>
              <a:t> : Body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Area </a:t>
            </a:r>
            <a:r>
              <a:rPr lang="fr-BE" dirty="0" err="1" smtClean="0"/>
              <a:t>where</a:t>
            </a:r>
            <a:r>
              <a:rPr lang="fr-BE" dirty="0" smtClean="0"/>
              <a:t> the data are </a:t>
            </a:r>
            <a:r>
              <a:rPr lang="fr-BE" dirty="0" err="1" smtClean="0"/>
              <a:t>stored</a:t>
            </a:r>
            <a:r>
              <a:rPr lang="fr-BE" dirty="0" smtClean="0"/>
              <a:t>.</a:t>
            </a:r>
          </a:p>
          <a:p>
            <a:endParaRPr lang="fr-BE" dirty="0" smtClean="0"/>
          </a:p>
          <a:p>
            <a:endParaRPr lang="fr-BE" dirty="0" smtClean="0"/>
          </a:p>
          <a:p>
            <a:r>
              <a:rPr lang="fr-BE" dirty="0" smtClean="0"/>
              <a:t>Format change </a:t>
            </a:r>
            <a:r>
              <a:rPr lang="fr-BE" dirty="0" err="1" smtClean="0"/>
              <a:t>with</a:t>
            </a:r>
            <a:r>
              <a:rPr lang="fr-BE" dirty="0" smtClean="0"/>
              <a:t> the </a:t>
            </a:r>
            <a:r>
              <a:rPr lang="fr-BE" dirty="0" err="1" smtClean="0"/>
              <a:t>chosen</a:t>
            </a:r>
            <a:r>
              <a:rPr lang="fr-BE" dirty="0" smtClean="0"/>
              <a:t> communication model.</a:t>
            </a:r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Université Libre de Bruxelles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4615-E127-4B4F-906F-20572F44D1DC}" type="slidenum">
              <a:rPr lang="fr-BE" smtClean="0"/>
              <a:pPr/>
              <a:t>14</a:t>
            </a:fld>
            <a:endParaRPr lang="fr-BE"/>
          </a:p>
        </p:txBody>
      </p:sp>
      <p:pic>
        <p:nvPicPr>
          <p:cNvPr id="6" name="Image 5" descr="USB-k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2320" y="1412776"/>
            <a:ext cx="1513136" cy="1479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Semantics</a:t>
            </a:r>
            <a:r>
              <a:rPr lang="fr-BE" dirty="0" smtClean="0"/>
              <a:t> : Body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Body </a:t>
            </a:r>
            <a:r>
              <a:rPr lang="en-US" i="1" dirty="0" smtClean="0"/>
              <a:t>element information item</a:t>
            </a:r>
            <a:r>
              <a:rPr lang="en-US" dirty="0" smtClean="0"/>
              <a:t> has:</a:t>
            </a:r>
          </a:p>
          <a:p>
            <a:pPr lvl="1"/>
            <a:r>
              <a:rPr lang="en-US" dirty="0" smtClean="0"/>
              <a:t>A local name of Body .</a:t>
            </a:r>
          </a:p>
          <a:p>
            <a:pPr lvl="1"/>
            <a:r>
              <a:rPr lang="en-US" dirty="0" smtClean="0"/>
              <a:t>A namespace name of "http://www.w3.org/2003/05/soap-envelope". </a:t>
            </a:r>
          </a:p>
          <a:p>
            <a:pPr lvl="1"/>
            <a:r>
              <a:rPr lang="en-US" b="1" dirty="0" smtClean="0"/>
              <a:t>Zero or more </a:t>
            </a:r>
            <a:r>
              <a:rPr lang="en-US" dirty="0" smtClean="0"/>
              <a:t>namespace qualified </a:t>
            </a:r>
            <a:r>
              <a:rPr lang="en-US" i="1" dirty="0" smtClean="0"/>
              <a:t>attribute information items</a:t>
            </a:r>
            <a:r>
              <a:rPr lang="en-US" dirty="0" smtClean="0"/>
              <a:t> in its attributes property.</a:t>
            </a:r>
          </a:p>
          <a:p>
            <a:pPr lvl="1"/>
            <a:r>
              <a:rPr lang="en-US" b="1" dirty="0" smtClean="0"/>
              <a:t>Zero or more </a:t>
            </a:r>
            <a:r>
              <a:rPr lang="en-US" dirty="0" smtClean="0"/>
              <a:t>namespace qualified </a:t>
            </a:r>
            <a:r>
              <a:rPr lang="en-US" i="1" dirty="0" smtClean="0"/>
              <a:t>element information item</a:t>
            </a:r>
            <a:r>
              <a:rPr lang="en-US" dirty="0" smtClean="0"/>
              <a:t>s in its children property.</a:t>
            </a:r>
          </a:p>
          <a:p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Université Libre de Bruxelles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4615-E127-4B4F-906F-20572F44D1DC}" type="slidenum">
              <a:rPr lang="fr-BE" smtClean="0"/>
              <a:pPr/>
              <a:t>15</a:t>
            </a:fld>
            <a:endParaRPr lang="fr-B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Semantics</a:t>
            </a:r>
            <a:r>
              <a:rPr lang="fr-BE" dirty="0" smtClean="0"/>
              <a:t> : Body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child </a:t>
            </a:r>
            <a:r>
              <a:rPr lang="en-US" i="1" dirty="0" smtClean="0"/>
              <a:t>element information items</a:t>
            </a:r>
            <a:r>
              <a:rPr lang="en-US" dirty="0" smtClean="0"/>
              <a:t> of the SOAP Body </a:t>
            </a:r>
            <a:r>
              <a:rPr lang="en-US" i="1" dirty="0" smtClean="0"/>
              <a:t>element information item</a:t>
            </a:r>
            <a:r>
              <a:rPr lang="en-US" dirty="0" smtClean="0"/>
              <a:t>:</a:t>
            </a:r>
          </a:p>
          <a:p>
            <a:pPr lvl="1"/>
            <a:r>
              <a:rPr lang="en-US" b="1" dirty="0" smtClean="0"/>
              <a:t>SHOULD</a:t>
            </a:r>
            <a:r>
              <a:rPr lang="en-US" dirty="0" smtClean="0"/>
              <a:t> have a namespace name property which has a value.</a:t>
            </a:r>
          </a:p>
          <a:p>
            <a:pPr lvl="1"/>
            <a:r>
              <a:rPr lang="en-US" b="1" dirty="0" smtClean="0"/>
              <a:t>MAY</a:t>
            </a:r>
            <a:r>
              <a:rPr lang="en-US" dirty="0" smtClean="0"/>
              <a:t> have any number of </a:t>
            </a:r>
            <a:r>
              <a:rPr lang="en-US" i="1" dirty="0" smtClean="0"/>
              <a:t>character information item</a:t>
            </a:r>
            <a:r>
              <a:rPr lang="en-US" dirty="0" smtClean="0"/>
              <a:t> children.</a:t>
            </a:r>
          </a:p>
          <a:p>
            <a:pPr lvl="1"/>
            <a:r>
              <a:rPr lang="en-US" b="1" dirty="0" smtClean="0"/>
              <a:t>MAY</a:t>
            </a:r>
            <a:r>
              <a:rPr lang="en-US" dirty="0" smtClean="0"/>
              <a:t> have any number of </a:t>
            </a:r>
            <a:r>
              <a:rPr lang="en-US" i="1" dirty="0" smtClean="0"/>
              <a:t>element information item</a:t>
            </a:r>
            <a:r>
              <a:rPr lang="en-US" dirty="0" smtClean="0"/>
              <a:t> children.</a:t>
            </a:r>
          </a:p>
          <a:p>
            <a:pPr lvl="1"/>
            <a:r>
              <a:rPr lang="en-US" b="1" dirty="0" smtClean="0"/>
              <a:t>MAY</a:t>
            </a:r>
            <a:r>
              <a:rPr lang="en-US" dirty="0" smtClean="0"/>
              <a:t> have zero or more </a:t>
            </a:r>
            <a:r>
              <a:rPr lang="en-US" i="1" dirty="0" smtClean="0"/>
              <a:t>attribute information items</a:t>
            </a:r>
            <a:r>
              <a:rPr lang="en-US" dirty="0" smtClean="0"/>
              <a:t> in its attributes property.</a:t>
            </a:r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Université Libre de Bruxelles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4615-E127-4B4F-906F-20572F44D1DC}" type="slidenum">
              <a:rPr lang="fr-BE" smtClean="0"/>
              <a:pPr/>
              <a:t>16</a:t>
            </a:fld>
            <a:endParaRPr lang="fr-BE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Semantics</a:t>
            </a:r>
            <a:r>
              <a:rPr lang="fr-BE" dirty="0" smtClean="0"/>
              <a:t> : Body</a:t>
            </a:r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Université Libre de Bruxelles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4615-E127-4B4F-906F-20572F44D1DC}" type="slidenum">
              <a:rPr lang="fr-BE" smtClean="0"/>
              <a:pPr/>
              <a:t>17</a:t>
            </a:fld>
            <a:endParaRPr lang="fr-BE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340768"/>
            <a:ext cx="6165998" cy="490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An </a:t>
            </a:r>
            <a:r>
              <a:rPr lang="fr-BE" dirty="0" err="1" smtClean="0"/>
              <a:t>Example</a:t>
            </a:r>
            <a:r>
              <a:rPr lang="fr-BE" dirty="0" smtClean="0"/>
              <a:t> : </a:t>
            </a:r>
            <a:r>
              <a:rPr lang="fr-BE" dirty="0" err="1" smtClean="0"/>
              <a:t>Travel</a:t>
            </a:r>
            <a:r>
              <a:rPr lang="fr-BE" dirty="0" smtClean="0"/>
              <a:t> </a:t>
            </a:r>
            <a:r>
              <a:rPr lang="fr-BE" dirty="0" err="1" smtClean="0"/>
              <a:t>Reservation</a:t>
            </a:r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Université Libre de Bruxelles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4615-E127-4B4F-906F-20572F44D1DC}" type="slidenum">
              <a:rPr lang="fr-BE" smtClean="0"/>
              <a:pPr/>
              <a:t>18</a:t>
            </a:fld>
            <a:endParaRPr lang="fr-BE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12776"/>
            <a:ext cx="7111627" cy="454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An </a:t>
            </a:r>
            <a:r>
              <a:rPr lang="fr-BE" dirty="0" err="1" smtClean="0"/>
              <a:t>Example</a:t>
            </a:r>
            <a:r>
              <a:rPr lang="fr-BE" dirty="0" smtClean="0"/>
              <a:t> : </a:t>
            </a:r>
            <a:r>
              <a:rPr lang="fr-BE" dirty="0" err="1" smtClean="0"/>
              <a:t>Travel</a:t>
            </a:r>
            <a:r>
              <a:rPr lang="fr-BE" dirty="0" smtClean="0"/>
              <a:t> </a:t>
            </a:r>
            <a:r>
              <a:rPr lang="fr-BE" dirty="0" err="1" smtClean="0"/>
              <a:t>Reservation</a:t>
            </a:r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Université Libre de Bruxelles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4615-E127-4B4F-906F-20572F44D1DC}" type="slidenum">
              <a:rPr lang="fr-BE" smtClean="0"/>
              <a:pPr/>
              <a:t>19</a:t>
            </a:fld>
            <a:endParaRPr lang="fr-BE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4767" y="2060848"/>
            <a:ext cx="7829233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Plan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Introduction</a:t>
            </a:r>
          </a:p>
          <a:p>
            <a:r>
              <a:rPr lang="fr-BE" dirty="0" smtClean="0"/>
              <a:t>Structure and </a:t>
            </a:r>
            <a:r>
              <a:rPr lang="fr-BE" dirty="0" err="1" smtClean="0"/>
              <a:t>Semantics</a:t>
            </a:r>
            <a:endParaRPr lang="fr-BE" dirty="0" smtClean="0"/>
          </a:p>
          <a:p>
            <a:r>
              <a:rPr lang="fr-BE" dirty="0" err="1" smtClean="0"/>
              <a:t>Error</a:t>
            </a:r>
            <a:r>
              <a:rPr lang="fr-BE" dirty="0" smtClean="0"/>
              <a:t> Handling</a:t>
            </a:r>
          </a:p>
          <a:p>
            <a:r>
              <a:rPr lang="fr-BE" dirty="0" err="1" smtClean="0"/>
              <a:t>Processing</a:t>
            </a:r>
            <a:r>
              <a:rPr lang="fr-BE" dirty="0" smtClean="0"/>
              <a:t> Model</a:t>
            </a:r>
          </a:p>
          <a:p>
            <a:r>
              <a:rPr lang="fr-BE" dirty="0" smtClean="0"/>
              <a:t>Transport Protocol</a:t>
            </a:r>
          </a:p>
          <a:p>
            <a:r>
              <a:rPr lang="fr-BE" dirty="0" smtClean="0"/>
              <a:t>SOAP and Web Services</a:t>
            </a:r>
          </a:p>
          <a:p>
            <a:endParaRPr lang="fr-BE" dirty="0" smtClean="0"/>
          </a:p>
          <a:p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 smtClean="0"/>
              <a:t>Université Libre de </a:t>
            </a:r>
            <a:r>
              <a:rPr lang="fr-BE" dirty="0" err="1" smtClean="0"/>
              <a:t>Bruxlles</a:t>
            </a:r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4615-E127-4B4F-906F-20572F44D1DC}" type="slidenum">
              <a:rPr lang="fr-BE" smtClean="0"/>
              <a:pPr/>
              <a:t>2</a:t>
            </a:fld>
            <a:endParaRPr lang="fr-BE"/>
          </a:p>
        </p:txBody>
      </p:sp>
      <p:pic>
        <p:nvPicPr>
          <p:cNvPr id="6" name="Image 5" descr="signalis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-27384"/>
            <a:ext cx="2143125" cy="214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Error</a:t>
            </a:r>
            <a:r>
              <a:rPr lang="fr-BE" smtClean="0"/>
              <a:t> Handling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 smtClean="0"/>
          </a:p>
          <a:p>
            <a:r>
              <a:rPr lang="fr-BE" dirty="0" smtClean="0"/>
              <a:t>SOAP </a:t>
            </a:r>
            <a:r>
              <a:rPr lang="fr-BE" dirty="0" err="1" smtClean="0"/>
              <a:t>provides</a:t>
            </a:r>
            <a:r>
              <a:rPr lang="fr-BE" dirty="0" smtClean="0"/>
              <a:t> </a:t>
            </a:r>
            <a:r>
              <a:rPr lang="fr-BE" dirty="0" err="1" smtClean="0"/>
              <a:t>some</a:t>
            </a:r>
            <a:r>
              <a:rPr lang="fr-BE" dirty="0" smtClean="0"/>
              <a:t> model to manage </a:t>
            </a:r>
            <a:r>
              <a:rPr lang="fr-BE" dirty="0" err="1" smtClean="0"/>
              <a:t>errors</a:t>
            </a:r>
            <a:r>
              <a:rPr lang="fr-BE" dirty="0" smtClean="0"/>
              <a:t>.</a:t>
            </a:r>
          </a:p>
          <a:p>
            <a:r>
              <a:rPr lang="fr-BE" dirty="0" smtClean="0"/>
              <a:t>This information </a:t>
            </a:r>
            <a:r>
              <a:rPr lang="fr-BE" dirty="0" err="1" smtClean="0"/>
              <a:t>is</a:t>
            </a:r>
            <a:r>
              <a:rPr lang="fr-BE" dirty="0" smtClean="0"/>
              <a:t> </a:t>
            </a:r>
            <a:r>
              <a:rPr lang="fr-BE" dirty="0" err="1" smtClean="0"/>
              <a:t>located</a:t>
            </a:r>
            <a:r>
              <a:rPr lang="fr-BE" dirty="0" smtClean="0"/>
              <a:t> in the body</a:t>
            </a:r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Université Libre de Bruxelles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4615-E127-4B4F-906F-20572F44D1DC}" type="slidenum">
              <a:rPr lang="fr-BE" smtClean="0"/>
              <a:pPr/>
              <a:t>20</a:t>
            </a:fld>
            <a:endParaRPr lang="fr-BE"/>
          </a:p>
        </p:txBody>
      </p:sp>
      <p:pic>
        <p:nvPicPr>
          <p:cNvPr id="6" name="Image 5" descr="error-search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2320" y="332656"/>
            <a:ext cx="1019175" cy="971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Error</a:t>
            </a:r>
            <a:r>
              <a:rPr lang="fr-BE" dirty="0" smtClean="0"/>
              <a:t> Handling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All the </a:t>
            </a:r>
            <a:r>
              <a:rPr lang="fr-BE" dirty="0" err="1" smtClean="0"/>
              <a:t>iformations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</a:t>
            </a:r>
            <a:r>
              <a:rPr lang="fr-BE" dirty="0" err="1" smtClean="0"/>
              <a:t>contained</a:t>
            </a:r>
            <a:r>
              <a:rPr lang="fr-BE" dirty="0" smtClean="0"/>
              <a:t> in the &lt;</a:t>
            </a:r>
            <a:r>
              <a:rPr lang="fr-BE" dirty="0" err="1" smtClean="0"/>
              <a:t>env</a:t>
            </a:r>
            <a:r>
              <a:rPr lang="fr-BE" dirty="0" smtClean="0"/>
              <a:t>: </a:t>
            </a:r>
            <a:r>
              <a:rPr lang="fr-BE" dirty="0" err="1" smtClean="0"/>
              <a:t>fault</a:t>
            </a:r>
            <a:r>
              <a:rPr lang="fr-BE" dirty="0" smtClean="0"/>
              <a:t>&gt; </a:t>
            </a:r>
            <a:r>
              <a:rPr lang="fr-BE" dirty="0" err="1" smtClean="0"/>
              <a:t>element</a:t>
            </a:r>
            <a:r>
              <a:rPr lang="fr-BE" dirty="0" smtClean="0"/>
              <a:t>.</a:t>
            </a:r>
          </a:p>
          <a:p>
            <a:r>
              <a:rPr lang="fr-BE" dirty="0" smtClean="0"/>
              <a:t>&lt;</a:t>
            </a:r>
            <a:r>
              <a:rPr lang="fr-BE" dirty="0" err="1" smtClean="0"/>
              <a:t>env:fault</a:t>
            </a:r>
            <a:r>
              <a:rPr lang="fr-BE" dirty="0" smtClean="0"/>
              <a:t>&gt;</a:t>
            </a:r>
          </a:p>
          <a:p>
            <a:pPr lvl="1"/>
            <a:r>
              <a:rPr lang="fr-BE" dirty="0" smtClean="0"/>
              <a:t>&lt;</a:t>
            </a:r>
            <a:r>
              <a:rPr lang="fr-BE" dirty="0" err="1" smtClean="0"/>
              <a:t>env:code</a:t>
            </a:r>
            <a:r>
              <a:rPr lang="fr-BE" dirty="0" smtClean="0"/>
              <a:t>&gt;</a:t>
            </a:r>
          </a:p>
          <a:p>
            <a:pPr lvl="1"/>
            <a:r>
              <a:rPr lang="fr-BE" dirty="0" smtClean="0"/>
              <a:t>&lt;</a:t>
            </a:r>
            <a:r>
              <a:rPr lang="fr-BE" dirty="0" err="1" smtClean="0"/>
              <a:t>env:reason</a:t>
            </a:r>
            <a:r>
              <a:rPr lang="fr-BE" dirty="0" smtClean="0"/>
              <a:t>&gt;</a:t>
            </a:r>
          </a:p>
          <a:p>
            <a:pPr lvl="1"/>
            <a:r>
              <a:rPr lang="fr-BE" dirty="0" smtClean="0"/>
              <a:t>&lt;</a:t>
            </a:r>
            <a:r>
              <a:rPr lang="fr-BE" dirty="0" err="1" smtClean="0"/>
              <a:t>env:Detail</a:t>
            </a:r>
            <a:r>
              <a:rPr lang="fr-BE" dirty="0" smtClean="0"/>
              <a:t>&gt; (</a:t>
            </a:r>
            <a:r>
              <a:rPr lang="fr-BE" dirty="0" err="1" smtClean="0"/>
              <a:t>optional</a:t>
            </a:r>
            <a:r>
              <a:rPr lang="fr-BE" dirty="0" smtClean="0"/>
              <a:t>)</a:t>
            </a:r>
          </a:p>
          <a:p>
            <a:pPr lvl="1"/>
            <a:r>
              <a:rPr lang="fr-BE" dirty="0" smtClean="0"/>
              <a:t>&lt;</a:t>
            </a:r>
            <a:r>
              <a:rPr lang="fr-BE" dirty="0" err="1" smtClean="0"/>
              <a:t>env:Node</a:t>
            </a:r>
            <a:r>
              <a:rPr lang="fr-BE" dirty="0" smtClean="0"/>
              <a:t>&gt; (</a:t>
            </a:r>
            <a:r>
              <a:rPr lang="fr-BE" dirty="0" err="1" smtClean="0"/>
              <a:t>optional</a:t>
            </a:r>
            <a:r>
              <a:rPr lang="fr-BE" dirty="0" smtClean="0"/>
              <a:t>)</a:t>
            </a:r>
          </a:p>
          <a:p>
            <a:pPr lvl="1"/>
            <a:r>
              <a:rPr lang="fr-BE" dirty="0" smtClean="0"/>
              <a:t>&lt;</a:t>
            </a:r>
            <a:r>
              <a:rPr lang="fr-BE" dirty="0" err="1" smtClean="0"/>
              <a:t>env:Role</a:t>
            </a:r>
            <a:r>
              <a:rPr lang="fr-BE" dirty="0" smtClean="0"/>
              <a:t>&gt; (</a:t>
            </a:r>
            <a:r>
              <a:rPr lang="fr-BE" dirty="0" err="1" smtClean="0"/>
              <a:t>optional</a:t>
            </a:r>
            <a:r>
              <a:rPr lang="fr-BE" dirty="0" smtClean="0"/>
              <a:t>)</a:t>
            </a:r>
          </a:p>
          <a:p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Université Libre de Bruxelles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4615-E127-4B4F-906F-20572F44D1DC}" type="slidenum">
              <a:rPr lang="fr-BE" smtClean="0"/>
              <a:pPr/>
              <a:t>21</a:t>
            </a:fld>
            <a:endParaRPr lang="fr-BE"/>
          </a:p>
        </p:txBody>
      </p:sp>
      <p:pic>
        <p:nvPicPr>
          <p:cNvPr id="6" name="Image 5" descr="error-search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2320" y="332656"/>
            <a:ext cx="1019175" cy="971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Error</a:t>
            </a:r>
            <a:r>
              <a:rPr lang="fr-BE" dirty="0" smtClean="0"/>
              <a:t> Handling</a:t>
            </a:r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Université Libre de Bruxelles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4615-E127-4B4F-906F-20572F44D1DC}" type="slidenum">
              <a:rPr lang="fr-BE" smtClean="0"/>
              <a:pPr/>
              <a:t>22</a:t>
            </a:fld>
            <a:endParaRPr lang="fr-BE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196752"/>
            <a:ext cx="6768752" cy="5235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error-search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2320" y="332656"/>
            <a:ext cx="1019175" cy="971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Processing</a:t>
            </a:r>
            <a:r>
              <a:rPr lang="fr-BE" dirty="0" smtClean="0"/>
              <a:t> Model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03648" y="1412776"/>
            <a:ext cx="7498080" cy="4800600"/>
          </a:xfrm>
        </p:spPr>
        <p:txBody>
          <a:bodyPr/>
          <a:lstStyle/>
          <a:p>
            <a:endParaRPr lang="fr-BE" dirty="0" smtClean="0"/>
          </a:p>
          <a:p>
            <a:r>
              <a:rPr lang="fr-BE" dirty="0" smtClean="0"/>
              <a:t>Goal : </a:t>
            </a:r>
            <a:r>
              <a:rPr lang="fr-BE" dirty="0" err="1" smtClean="0"/>
              <a:t>send</a:t>
            </a:r>
            <a:r>
              <a:rPr lang="fr-BE" dirty="0" smtClean="0"/>
              <a:t> a SOAP information </a:t>
            </a:r>
            <a:r>
              <a:rPr lang="fr-BE" dirty="0" err="1" smtClean="0"/>
              <a:t>since</a:t>
            </a:r>
            <a:r>
              <a:rPr lang="fr-BE" dirty="0" smtClean="0"/>
              <a:t> the SOAP </a:t>
            </a:r>
            <a:r>
              <a:rPr lang="fr-BE" dirty="0" err="1" smtClean="0"/>
              <a:t>sender</a:t>
            </a:r>
            <a:r>
              <a:rPr lang="fr-BE" dirty="0" smtClean="0"/>
              <a:t> to the SOAP </a:t>
            </a:r>
            <a:r>
              <a:rPr lang="fr-BE" dirty="0" err="1" smtClean="0"/>
              <a:t>reciever</a:t>
            </a:r>
            <a:r>
              <a:rPr lang="fr-BE" dirty="0" smtClean="0"/>
              <a:t>.</a:t>
            </a:r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Université Libre de Bruxelles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4615-E127-4B4F-906F-20572F44D1DC}" type="slidenum">
              <a:rPr lang="fr-BE" smtClean="0"/>
              <a:pPr/>
              <a:t>23</a:t>
            </a:fld>
            <a:endParaRPr lang="fr-BE"/>
          </a:p>
        </p:txBody>
      </p:sp>
      <p:pic>
        <p:nvPicPr>
          <p:cNvPr id="13" name="Espace réservé du contenu 5" descr="path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3717032"/>
            <a:ext cx="7464930" cy="16609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Procesing</a:t>
            </a:r>
            <a:r>
              <a:rPr lang="fr-BE" dirty="0" smtClean="0"/>
              <a:t> Model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SOAP Message </a:t>
            </a:r>
            <a:r>
              <a:rPr lang="fr-BE" dirty="0" err="1" smtClean="0"/>
              <a:t>Path</a:t>
            </a:r>
            <a:r>
              <a:rPr lang="fr-BE" dirty="0" smtClean="0"/>
              <a:t> for </a:t>
            </a:r>
            <a:r>
              <a:rPr lang="fr-BE" dirty="0" err="1" smtClean="0"/>
              <a:t>validating</a:t>
            </a:r>
            <a:r>
              <a:rPr lang="fr-BE" dirty="0" smtClean="0"/>
              <a:t> </a:t>
            </a:r>
            <a:r>
              <a:rPr lang="fr-BE" dirty="0" err="1" smtClean="0"/>
              <a:t>purchase</a:t>
            </a:r>
            <a:r>
              <a:rPr lang="fr-BE" dirty="0" smtClean="0"/>
              <a:t> </a:t>
            </a:r>
            <a:r>
              <a:rPr lang="fr-BE" dirty="0" err="1" smtClean="0"/>
              <a:t>order</a:t>
            </a:r>
            <a:r>
              <a:rPr lang="fr-BE" dirty="0" smtClean="0"/>
              <a:t>.</a:t>
            </a:r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Université Libre de Bruxelles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4615-E127-4B4F-906F-20572F44D1DC}" type="slidenum">
              <a:rPr lang="fr-BE" smtClean="0"/>
              <a:pPr/>
              <a:t>24</a:t>
            </a:fld>
            <a:endParaRPr lang="fr-BE"/>
          </a:p>
        </p:txBody>
      </p:sp>
      <p:sp>
        <p:nvSpPr>
          <p:cNvPr id="6" name="Ellipse 5"/>
          <p:cNvSpPr/>
          <p:nvPr/>
        </p:nvSpPr>
        <p:spPr>
          <a:xfrm>
            <a:off x="6588224" y="2780928"/>
            <a:ext cx="2160240" cy="1440160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732240" y="3284984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b="1" dirty="0" smtClean="0"/>
              <a:t>Customer </a:t>
            </a:r>
            <a:r>
              <a:rPr lang="fr-BE" sz="1600" b="1" dirty="0" err="1" smtClean="0"/>
              <a:t>Node</a:t>
            </a:r>
            <a:endParaRPr lang="fr-BE" sz="1600" b="1" dirty="0"/>
          </a:p>
        </p:txBody>
      </p:sp>
      <p:sp>
        <p:nvSpPr>
          <p:cNvPr id="9" name="Ellipse 8"/>
          <p:cNvSpPr/>
          <p:nvPr/>
        </p:nvSpPr>
        <p:spPr>
          <a:xfrm>
            <a:off x="1331640" y="2780928"/>
            <a:ext cx="2160240" cy="1440160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3779912" y="4797152"/>
            <a:ext cx="2160240" cy="1440160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691680" y="3212976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b="1" dirty="0" err="1" smtClean="0"/>
              <a:t>Purchasing</a:t>
            </a:r>
            <a:r>
              <a:rPr lang="fr-BE" sz="1600" b="1" dirty="0" smtClean="0"/>
              <a:t> service </a:t>
            </a:r>
            <a:r>
              <a:rPr lang="fr-BE" sz="1600" b="1" dirty="0" err="1" smtClean="0"/>
              <a:t>node</a:t>
            </a:r>
            <a:endParaRPr lang="fr-BE" sz="16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4139952" y="508518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600" b="1" dirty="0" smtClean="0"/>
              <a:t>Signature validation </a:t>
            </a:r>
            <a:r>
              <a:rPr lang="fr-BE" sz="1600" b="1" dirty="0" err="1" smtClean="0"/>
              <a:t>node</a:t>
            </a:r>
            <a:endParaRPr lang="fr-BE" sz="1600" b="1" dirty="0"/>
          </a:p>
        </p:txBody>
      </p:sp>
      <p:sp>
        <p:nvSpPr>
          <p:cNvPr id="14" name="Flèche droite 13"/>
          <p:cNvSpPr/>
          <p:nvPr/>
        </p:nvSpPr>
        <p:spPr>
          <a:xfrm rot="10800000">
            <a:off x="3491880" y="3284984"/>
            <a:ext cx="3096344" cy="484632"/>
          </a:xfrm>
          <a:prstGeom prst="rightArrow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Flèche droite 14"/>
          <p:cNvSpPr/>
          <p:nvPr/>
        </p:nvSpPr>
        <p:spPr>
          <a:xfrm rot="2014897">
            <a:off x="3130420" y="4197491"/>
            <a:ext cx="1623122" cy="484632"/>
          </a:xfrm>
          <a:prstGeom prst="rightArrow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Flèche droite 15"/>
          <p:cNvSpPr/>
          <p:nvPr/>
        </p:nvSpPr>
        <p:spPr>
          <a:xfrm rot="13640102">
            <a:off x="2131985" y="4715256"/>
            <a:ext cx="1948191" cy="484632"/>
          </a:xfrm>
          <a:prstGeom prst="rightArrow">
            <a:avLst>
              <a:gd name="adj1" fmla="val 57869"/>
              <a:gd name="adj2" fmla="val 50000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7" name="ZoneTexte 16"/>
          <p:cNvSpPr txBox="1"/>
          <p:nvPr/>
        </p:nvSpPr>
        <p:spPr>
          <a:xfrm>
            <a:off x="3851920" y="2636912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rgbClr val="002060"/>
                </a:solidFill>
              </a:rPr>
              <a:t>1) </a:t>
            </a:r>
            <a:r>
              <a:rPr lang="fr-BE" dirty="0" err="1" smtClean="0">
                <a:solidFill>
                  <a:srgbClr val="002060"/>
                </a:solidFill>
              </a:rPr>
              <a:t>Submit</a:t>
            </a:r>
            <a:r>
              <a:rPr lang="fr-BE" dirty="0" smtClean="0">
                <a:solidFill>
                  <a:srgbClr val="002060"/>
                </a:solidFill>
              </a:rPr>
              <a:t> </a:t>
            </a:r>
            <a:r>
              <a:rPr lang="fr-BE" dirty="0" err="1" smtClean="0">
                <a:solidFill>
                  <a:srgbClr val="002060"/>
                </a:solidFill>
              </a:rPr>
              <a:t>digitally</a:t>
            </a:r>
            <a:r>
              <a:rPr lang="fr-BE" dirty="0" smtClean="0">
                <a:solidFill>
                  <a:srgbClr val="002060"/>
                </a:solidFill>
              </a:rPr>
              <a:t> </a:t>
            </a:r>
            <a:r>
              <a:rPr lang="fr-BE" dirty="0" err="1" smtClean="0">
                <a:solidFill>
                  <a:srgbClr val="002060"/>
                </a:solidFill>
              </a:rPr>
              <a:t>signed</a:t>
            </a:r>
            <a:r>
              <a:rPr lang="fr-BE" dirty="0" smtClean="0">
                <a:solidFill>
                  <a:srgbClr val="002060"/>
                </a:solidFill>
              </a:rPr>
              <a:t> </a:t>
            </a:r>
            <a:r>
              <a:rPr lang="fr-BE" dirty="0" err="1" smtClean="0">
                <a:solidFill>
                  <a:srgbClr val="002060"/>
                </a:solidFill>
              </a:rPr>
              <a:t>purchase</a:t>
            </a:r>
            <a:r>
              <a:rPr lang="fr-BE" dirty="0" smtClean="0">
                <a:solidFill>
                  <a:srgbClr val="002060"/>
                </a:solidFill>
              </a:rPr>
              <a:t> </a:t>
            </a:r>
            <a:r>
              <a:rPr lang="fr-BE" dirty="0" err="1" smtClean="0">
                <a:solidFill>
                  <a:srgbClr val="002060"/>
                </a:solidFill>
              </a:rPr>
              <a:t>order</a:t>
            </a:r>
            <a:endParaRPr lang="fr-BE" dirty="0">
              <a:solidFill>
                <a:srgbClr val="00206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012160" y="450912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rgbClr val="002060"/>
                </a:solidFill>
              </a:rPr>
              <a:t>2) </a:t>
            </a:r>
            <a:r>
              <a:rPr lang="fr-BE" dirty="0" err="1" smtClean="0">
                <a:solidFill>
                  <a:srgbClr val="002060"/>
                </a:solidFill>
              </a:rPr>
              <a:t>Validate</a:t>
            </a:r>
            <a:r>
              <a:rPr lang="fr-BE" dirty="0" smtClean="0">
                <a:solidFill>
                  <a:srgbClr val="002060"/>
                </a:solidFill>
              </a:rPr>
              <a:t> digital signature</a:t>
            </a:r>
            <a:endParaRPr lang="fr-BE" dirty="0">
              <a:solidFill>
                <a:srgbClr val="00206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683568" y="558924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rgbClr val="002060"/>
                </a:solidFill>
              </a:rPr>
              <a:t>3) </a:t>
            </a:r>
            <a:r>
              <a:rPr lang="fr-BE" dirty="0" err="1" smtClean="0">
                <a:solidFill>
                  <a:srgbClr val="002060"/>
                </a:solidFill>
              </a:rPr>
              <a:t>Process</a:t>
            </a:r>
            <a:r>
              <a:rPr lang="fr-BE" dirty="0" smtClean="0">
                <a:solidFill>
                  <a:srgbClr val="002060"/>
                </a:solidFill>
              </a:rPr>
              <a:t> </a:t>
            </a:r>
            <a:r>
              <a:rPr lang="fr-BE" dirty="0" err="1" smtClean="0">
                <a:solidFill>
                  <a:srgbClr val="002060"/>
                </a:solidFill>
              </a:rPr>
              <a:t>purchase</a:t>
            </a:r>
            <a:r>
              <a:rPr lang="fr-BE" dirty="0" smtClean="0">
                <a:solidFill>
                  <a:srgbClr val="002060"/>
                </a:solidFill>
              </a:rPr>
              <a:t> </a:t>
            </a:r>
            <a:r>
              <a:rPr lang="fr-BE" dirty="0" err="1" smtClean="0">
                <a:solidFill>
                  <a:srgbClr val="002060"/>
                </a:solidFill>
              </a:rPr>
              <a:t>order</a:t>
            </a:r>
            <a:endParaRPr lang="fr-BE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/>
      <p:bldP spid="9" grpId="0" animBg="1"/>
      <p:bldP spid="10" grpId="0" animBg="1"/>
      <p:bldP spid="11" grpId="0"/>
      <p:bldP spid="12" grpId="0"/>
      <p:bldP spid="14" grpId="0" animBg="1"/>
      <p:bldP spid="15" grpId="0" animBg="1"/>
      <p:bldP spid="16" grpId="0" animBg="1"/>
      <p:bldP spid="17" grpId="0"/>
      <p:bldP spid="17" grpId="1"/>
      <p:bldP spid="19" grpId="0"/>
      <p:bldP spid="19" grpId="1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Processing</a:t>
            </a:r>
            <a:r>
              <a:rPr lang="fr-BE" dirty="0" smtClean="0"/>
              <a:t> Model</a:t>
            </a:r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Université Libre de Bruxelles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4615-E127-4B4F-906F-20572F44D1DC}" type="slidenum">
              <a:rPr lang="fr-BE" smtClean="0"/>
              <a:pPr/>
              <a:t>25</a:t>
            </a:fld>
            <a:endParaRPr lang="fr-BE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 smtClean="0"/>
          </a:p>
          <a:p>
            <a:pPr>
              <a:buNone/>
            </a:pPr>
            <a:endParaRPr lang="fr-BE" dirty="0" smtClean="0"/>
          </a:p>
          <a:p>
            <a:r>
              <a:rPr lang="fr-BE" dirty="0" smtClean="0"/>
              <a:t>SOAP </a:t>
            </a:r>
            <a:r>
              <a:rPr lang="fr-BE" dirty="0" err="1" smtClean="0"/>
              <a:t>attributes</a:t>
            </a:r>
            <a:r>
              <a:rPr lang="fr-BE" dirty="0" smtClean="0"/>
              <a:t> for </a:t>
            </a:r>
            <a:r>
              <a:rPr lang="fr-BE" dirty="0" err="1" smtClean="0"/>
              <a:t>processing</a:t>
            </a:r>
            <a:r>
              <a:rPr lang="fr-BE" dirty="0" smtClean="0"/>
              <a:t> Model</a:t>
            </a:r>
          </a:p>
          <a:p>
            <a:pPr lvl="1"/>
            <a:r>
              <a:rPr lang="fr-BE" dirty="0" err="1" smtClean="0"/>
              <a:t>Role</a:t>
            </a:r>
            <a:r>
              <a:rPr lang="fr-BE" dirty="0" smtClean="0"/>
              <a:t> (none, </a:t>
            </a:r>
            <a:r>
              <a:rPr lang="fr-BE" dirty="0" err="1" smtClean="0"/>
              <a:t>next</a:t>
            </a:r>
            <a:r>
              <a:rPr lang="fr-BE" dirty="0" smtClean="0"/>
              <a:t>, </a:t>
            </a:r>
            <a:r>
              <a:rPr lang="fr-BE" dirty="0" err="1" smtClean="0"/>
              <a:t>ultimateReceiver</a:t>
            </a:r>
            <a:r>
              <a:rPr lang="fr-BE" dirty="0" smtClean="0"/>
              <a:t>)</a:t>
            </a:r>
          </a:p>
          <a:p>
            <a:pPr lvl="1"/>
            <a:r>
              <a:rPr lang="fr-BE" dirty="0" err="1" smtClean="0"/>
              <a:t>mustUnderstand</a:t>
            </a:r>
            <a:endParaRPr lang="fr-BE" dirty="0" smtClean="0"/>
          </a:p>
          <a:p>
            <a:pPr lvl="1"/>
            <a:r>
              <a:rPr lang="fr-BE" dirty="0" err="1" smtClean="0"/>
              <a:t>relay</a:t>
            </a:r>
            <a:endParaRPr lang="fr-B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Processing</a:t>
            </a:r>
            <a:r>
              <a:rPr lang="fr-BE" dirty="0" smtClean="0"/>
              <a:t> Model</a:t>
            </a:r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Université Libre de Bruxelles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4615-E127-4B4F-906F-20572F44D1DC}" type="slidenum">
              <a:rPr lang="fr-BE" smtClean="0"/>
              <a:pPr/>
              <a:t>26</a:t>
            </a:fld>
            <a:endParaRPr lang="fr-BE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196752"/>
            <a:ext cx="6768752" cy="520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 protocol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SOAP purpose </a:t>
            </a:r>
          </a:p>
          <a:p>
            <a:pPr lvl="1"/>
            <a:r>
              <a:rPr lang="en-US" dirty="0" smtClean="0"/>
              <a:t>exchanging data over networks</a:t>
            </a:r>
          </a:p>
          <a:p>
            <a:pPr lvl="1"/>
            <a:r>
              <a:rPr lang="en-US" dirty="0" smtClean="0"/>
              <a:t>binding mechanism between two endpoints</a:t>
            </a:r>
          </a:p>
          <a:p>
            <a:r>
              <a:rPr lang="en-US" dirty="0" smtClean="0"/>
              <a:t>SOAP message = XML document</a:t>
            </a:r>
          </a:p>
          <a:p>
            <a:r>
              <a:rPr lang="en-US" dirty="0" smtClean="0"/>
              <a:t>Carried by network protocol</a:t>
            </a:r>
          </a:p>
          <a:p>
            <a:pPr lvl="1"/>
            <a:r>
              <a:rPr lang="en-US" dirty="0" smtClean="0"/>
              <a:t>HTTP, SMTP, FTP, MSMQ, …</a:t>
            </a:r>
          </a:p>
          <a:p>
            <a:r>
              <a:rPr lang="en-US" dirty="0" smtClean="0"/>
              <a:t>Network protocol does not affect the design of SOAP message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Université Libre de Bruxelles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4615-E127-4B4F-906F-20572F44D1DC}" type="slidenum">
              <a:rPr lang="fr-BE" smtClean="0"/>
              <a:pPr/>
              <a:t>27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09528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 protocol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Purpose : communication between two endpoints</a:t>
            </a:r>
          </a:p>
          <a:p>
            <a:r>
              <a:rPr lang="en-US" dirty="0" smtClean="0"/>
              <a:t>SOAP node requirement</a:t>
            </a:r>
          </a:p>
          <a:p>
            <a:pPr lvl="1"/>
            <a:r>
              <a:rPr lang="en-US" dirty="0" smtClean="0"/>
              <a:t>Construct and parse SOAP messages</a:t>
            </a:r>
          </a:p>
          <a:p>
            <a:pPr lvl="1"/>
            <a:r>
              <a:rPr lang="en-US" dirty="0" smtClean="0"/>
              <a:t>Communication over the network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Université Libre de Bruxelles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4615-E127-4B4F-906F-20572F44D1DC}" type="slidenum">
              <a:rPr lang="fr-BE" smtClean="0"/>
              <a:pPr/>
              <a:t>28</a:t>
            </a:fld>
            <a:endParaRPr lang="fr-BE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4077072"/>
            <a:ext cx="4132377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762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 protocol : HTTP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Most commonly used</a:t>
            </a:r>
          </a:p>
          <a:p>
            <a:r>
              <a:rPr lang="en-US" dirty="0" smtClean="0"/>
              <a:t>Natural transport protocol for SOAP</a:t>
            </a:r>
          </a:p>
          <a:p>
            <a:r>
              <a:rPr lang="en-US" dirty="0" smtClean="0"/>
              <a:t>HTTP GET : retrieval of resource</a:t>
            </a:r>
          </a:p>
          <a:p>
            <a:pPr lvl="1"/>
            <a:r>
              <a:rPr lang="en-US" dirty="0" smtClean="0"/>
              <a:t>Request : plain HTTP GET</a:t>
            </a:r>
          </a:p>
          <a:p>
            <a:pPr lvl="1"/>
            <a:r>
              <a:rPr lang="en-US" dirty="0" smtClean="0"/>
              <a:t>Response </a:t>
            </a:r>
            <a:r>
              <a:rPr lang="en-US" dirty="0" smtClean="0"/>
              <a:t>: SOAP message in body</a:t>
            </a:r>
            <a:endParaRPr lang="en-US" dirty="0" smtClean="0"/>
          </a:p>
          <a:p>
            <a:r>
              <a:rPr lang="en-US" dirty="0" smtClean="0"/>
              <a:t>HTTP POST </a:t>
            </a:r>
            <a:r>
              <a:rPr lang="en-US" dirty="0" smtClean="0"/>
              <a:t>: modification of resource</a:t>
            </a:r>
          </a:p>
          <a:p>
            <a:pPr lvl="1"/>
            <a:r>
              <a:rPr lang="en-US" dirty="0" smtClean="0"/>
              <a:t>Request / response :</a:t>
            </a:r>
            <a:r>
              <a:rPr lang="en-US" dirty="0" smtClean="0"/>
              <a:t> SOAP message in body</a:t>
            </a:r>
            <a:endParaRPr lang="en-US" dirty="0" smtClean="0"/>
          </a:p>
          <a:p>
            <a:r>
              <a:rPr lang="en-US" dirty="0" smtClean="0"/>
              <a:t>One-way message or request/response over HTTP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Université Libre de Bruxelles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4615-E127-4B4F-906F-20572F44D1DC}" type="slidenum">
              <a:rPr lang="fr-BE" smtClean="0"/>
              <a:pPr/>
              <a:t>29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7530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What’s</a:t>
            </a:r>
            <a:r>
              <a:rPr lang="fr-BE" dirty="0" smtClean="0"/>
              <a:t> SOAP ?</a:t>
            </a:r>
            <a:endParaRPr lang="fr-BE" dirty="0"/>
          </a:p>
        </p:txBody>
      </p:sp>
      <p:pic>
        <p:nvPicPr>
          <p:cNvPr id="6" name="Espace réservé du contenu 5" descr="SO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31840" y="1916832"/>
            <a:ext cx="3312368" cy="3312368"/>
          </a:xfr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Université Libre de Bruxelles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4615-E127-4B4F-906F-20572F44D1DC}" type="slidenum">
              <a:rPr lang="fr-BE" smtClean="0"/>
              <a:pPr/>
              <a:t>3</a:t>
            </a:fld>
            <a:endParaRPr lang="fr-BE"/>
          </a:p>
        </p:txBody>
      </p:sp>
      <p:pic>
        <p:nvPicPr>
          <p:cNvPr id="9" name="Image 8" descr="incorrec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1916832"/>
            <a:ext cx="2880320" cy="288032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131840" y="5157192"/>
            <a:ext cx="3312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400" dirty="0" smtClean="0">
                <a:solidFill>
                  <a:srgbClr val="FF0000"/>
                </a:solidFill>
              </a:rPr>
              <a:t>NOT  THIS !</a:t>
            </a:r>
            <a:endParaRPr lang="fr-BE" sz="4400" dirty="0">
              <a:solidFill>
                <a:srgbClr val="FF0000"/>
              </a:solidFill>
            </a:endParaRPr>
          </a:p>
        </p:txBody>
      </p:sp>
      <p:pic>
        <p:nvPicPr>
          <p:cNvPr id="11" name="Image 10" descr="question-mar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1988840"/>
            <a:ext cx="1847850" cy="2466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SOAP request</a:t>
            </a:r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Université Libre de Bruxelles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4615-E127-4B4F-906F-20572F44D1DC}" type="slidenum">
              <a:rPr lang="fr-BE" smtClean="0"/>
              <a:pPr/>
              <a:t>30</a:t>
            </a:fld>
            <a:endParaRPr lang="fr-BE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451308"/>
            <a:ext cx="6336704" cy="5002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SOAP response</a:t>
            </a:r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Université Libre de Bruxelles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4615-E127-4B4F-906F-20572F44D1DC}" type="slidenum">
              <a:rPr lang="fr-BE" smtClean="0"/>
              <a:pPr/>
              <a:t>31</a:t>
            </a:fld>
            <a:endParaRPr lang="fr-BE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700808"/>
            <a:ext cx="6840760" cy="4560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 SOAP GET request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Université Libre de Bruxelles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4615-E127-4B4F-906F-20572F44D1DC}" type="slidenum">
              <a:rPr lang="fr-BE" smtClean="0"/>
              <a:pPr/>
              <a:t>32</a:t>
            </a:fld>
            <a:endParaRPr lang="fr-BE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780928"/>
            <a:ext cx="70993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112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 SOAP GET response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Université Libre de Bruxelles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4615-E127-4B4F-906F-20572F44D1DC}" type="slidenum">
              <a:rPr lang="fr-BE" smtClean="0"/>
              <a:pPr/>
              <a:t>33</a:t>
            </a:fld>
            <a:endParaRPr lang="fr-BE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1568495"/>
            <a:ext cx="5601816" cy="525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155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 SOAP GET request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Université Libre de Bruxelles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4615-E127-4B4F-906F-20572F44D1DC}" type="slidenum">
              <a:rPr lang="fr-BE" smtClean="0"/>
              <a:pPr/>
              <a:t>34</a:t>
            </a:fld>
            <a:endParaRPr lang="fr-BE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611209"/>
            <a:ext cx="6931106" cy="521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125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 protocol : SMTP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Advantage : store and forward</a:t>
            </a:r>
          </a:p>
          <a:p>
            <a:r>
              <a:rPr lang="en-US" dirty="0" smtClean="0"/>
              <a:t>Suitable for partially connected nodes, one way notifications, …</a:t>
            </a:r>
          </a:p>
          <a:p>
            <a:r>
              <a:rPr lang="en-US" dirty="0" smtClean="0"/>
              <a:t>SOAP payload contained in a MIME message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Université Libre de Bruxelles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4615-E127-4B4F-906F-20572F44D1DC}" type="slidenum">
              <a:rPr lang="fr-BE" smtClean="0"/>
              <a:pPr/>
              <a:t>35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20819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model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ways to address a Web service</a:t>
            </a:r>
          </a:p>
          <a:p>
            <a:pPr lvl="1"/>
            <a:r>
              <a:rPr lang="en-US" dirty="0" smtClean="0"/>
              <a:t>RPC</a:t>
            </a:r>
          </a:p>
          <a:p>
            <a:pPr lvl="1"/>
            <a:r>
              <a:rPr lang="en-US" dirty="0" smtClean="0"/>
              <a:t>Document</a:t>
            </a:r>
          </a:p>
          <a:p>
            <a:r>
              <a:rPr lang="en-US" dirty="0" smtClean="0"/>
              <a:t>Affect the design of the SOAP message 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Université Libre de Bruxelles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4615-E127-4B4F-906F-20572F44D1DC}" type="slidenum">
              <a:rPr lang="fr-BE" smtClean="0"/>
              <a:pPr/>
              <a:t>36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89465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SOAP and RPC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RPC : remote procedure call</a:t>
            </a:r>
          </a:p>
          <a:p>
            <a:r>
              <a:rPr lang="en-US" dirty="0" smtClean="0"/>
              <a:t>Web service : remote object</a:t>
            </a:r>
          </a:p>
          <a:p>
            <a:r>
              <a:rPr lang="en-US" dirty="0" smtClean="0"/>
              <a:t>Client’s request : method call with arguments</a:t>
            </a:r>
          </a:p>
          <a:p>
            <a:r>
              <a:rPr lang="en-US" dirty="0" smtClean="0"/>
              <a:t>Server’s response : return result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Université Libre de Bruxelles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4615-E127-4B4F-906F-20572F44D1DC}" type="slidenum">
              <a:rPr lang="fr-BE" smtClean="0"/>
              <a:pPr/>
              <a:t>37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44755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SOAP and RPC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SOAP message (RPC request)</a:t>
            </a:r>
          </a:p>
          <a:p>
            <a:pPr lvl="1"/>
            <a:r>
              <a:rPr lang="en-US" dirty="0" smtClean="0"/>
              <a:t>URI for remote object to be called</a:t>
            </a:r>
          </a:p>
          <a:p>
            <a:pPr lvl="1"/>
            <a:r>
              <a:rPr lang="en-US" dirty="0" smtClean="0"/>
              <a:t>Method name as a structure</a:t>
            </a:r>
          </a:p>
          <a:p>
            <a:pPr lvl="1"/>
            <a:r>
              <a:rPr lang="en-US" dirty="0" smtClean="0"/>
              <a:t>Input parameters as fields in the structure</a:t>
            </a:r>
          </a:p>
          <a:p>
            <a:pPr lvl="1"/>
            <a:r>
              <a:rPr lang="en-US" dirty="0" smtClean="0"/>
              <a:t>Name and order are crucial</a:t>
            </a:r>
          </a:p>
          <a:p>
            <a:r>
              <a:rPr lang="en-US" dirty="0" smtClean="0"/>
              <a:t>Response</a:t>
            </a:r>
          </a:p>
          <a:p>
            <a:pPr lvl="1"/>
            <a:r>
              <a:rPr lang="en-US" dirty="0" smtClean="0"/>
              <a:t>Return value</a:t>
            </a:r>
          </a:p>
          <a:p>
            <a:pPr lvl="1"/>
            <a:r>
              <a:rPr lang="en-US" dirty="0" smtClean="0"/>
              <a:t>Output parameters</a:t>
            </a:r>
          </a:p>
          <a:p>
            <a:r>
              <a:rPr lang="en-US" dirty="0" smtClean="0"/>
              <a:t>XML representation of a system structure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Université Libre de Bruxelles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4615-E127-4B4F-906F-20572F44D1DC}" type="slidenum">
              <a:rPr lang="fr-BE" smtClean="0"/>
              <a:pPr/>
              <a:t>38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88256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SOAP and RPC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Université Libre de Bruxelles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4615-E127-4B4F-906F-20572F44D1DC}" type="slidenum">
              <a:rPr lang="fr-BE" smtClean="0"/>
              <a:pPr/>
              <a:t>39</a:t>
            </a:fld>
            <a:endParaRPr lang="fr-BE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0252" y="1484784"/>
            <a:ext cx="684401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2335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Introduction : </a:t>
            </a:r>
            <a:r>
              <a:rPr lang="fr-BE" dirty="0" err="1" smtClean="0"/>
              <a:t>Definition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 smtClean="0"/>
          </a:p>
          <a:p>
            <a:endParaRPr lang="fr-BE" dirty="0" smtClean="0"/>
          </a:p>
          <a:p>
            <a:r>
              <a:rPr lang="fr-BE" dirty="0" smtClean="0"/>
              <a:t>Simple Object Access Protocol (SOAP)</a:t>
            </a:r>
          </a:p>
          <a:p>
            <a:r>
              <a:rPr lang="fr-BE" dirty="0" smtClean="0"/>
              <a:t>Lightweight wire protocol for </a:t>
            </a:r>
            <a:r>
              <a:rPr lang="fr-BE" dirty="0" smtClean="0"/>
              <a:t>exchanging structured information over computer networks.</a:t>
            </a:r>
          </a:p>
          <a:p>
            <a:pPr>
              <a:buNone/>
            </a:pPr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Université Libre de Bruxelles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4615-E127-4B4F-906F-20572F44D1DC}" type="slidenum">
              <a:rPr lang="fr-BE" smtClean="0"/>
              <a:pPr/>
              <a:t>4</a:t>
            </a:fld>
            <a:endParaRPr lang="fr-B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SOAP and RPC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Automatic serialization/deserialization</a:t>
            </a:r>
          </a:p>
          <a:p>
            <a:r>
              <a:rPr lang="en-US" dirty="0" smtClean="0"/>
              <a:t>Tightly coupled</a:t>
            </a:r>
          </a:p>
          <a:p>
            <a:r>
              <a:rPr lang="en-US" dirty="0" smtClean="0"/>
              <a:t>Synchronous</a:t>
            </a:r>
          </a:p>
          <a:p>
            <a:r>
              <a:rPr lang="en-US" dirty="0" smtClean="0"/>
              <a:t>Can expose traditional components as Web services</a:t>
            </a:r>
          </a:p>
          <a:p>
            <a:pPr lvl="1"/>
            <a:r>
              <a:rPr lang="en-US" smtClean="0"/>
              <a:t>Servlet</a:t>
            </a:r>
            <a:endParaRPr lang="en-US" dirty="0" smtClean="0"/>
          </a:p>
          <a:p>
            <a:pPr lvl="1"/>
            <a:r>
              <a:rPr lang="en-US" dirty="0" smtClean="0"/>
              <a:t>Stateless session bean</a:t>
            </a:r>
          </a:p>
          <a:p>
            <a:pPr lvl="1"/>
            <a:r>
              <a:rPr lang="en-US" dirty="0" smtClean="0"/>
              <a:t>Java RMI object</a:t>
            </a:r>
          </a:p>
          <a:p>
            <a:pPr lvl="1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Université Libre de Bruxelles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4615-E127-4B4F-906F-20572F44D1DC}" type="slidenum">
              <a:rPr lang="fr-BE" smtClean="0"/>
              <a:pPr/>
              <a:t>40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69328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SOAP and message-style WS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kind of XML data</a:t>
            </a:r>
          </a:p>
          <a:p>
            <a:r>
              <a:rPr lang="en-US" dirty="0" smtClean="0"/>
              <a:t>No restriction on the contents</a:t>
            </a:r>
          </a:p>
          <a:p>
            <a:r>
              <a:rPr lang="en-US" dirty="0" smtClean="0"/>
              <a:t>Message driven</a:t>
            </a:r>
          </a:p>
          <a:p>
            <a:pPr lvl="1"/>
            <a:r>
              <a:rPr lang="en-US" dirty="0" smtClean="0"/>
              <a:t>Client sends entire document</a:t>
            </a:r>
          </a:p>
          <a:p>
            <a:pPr lvl="1"/>
            <a:r>
              <a:rPr lang="en-US" dirty="0" smtClean="0"/>
              <a:t>Web service processes document</a:t>
            </a:r>
          </a:p>
          <a:p>
            <a:pPr lvl="1"/>
            <a:r>
              <a:rPr lang="en-US" dirty="0" smtClean="0"/>
              <a:t>WS may or may not return a response</a:t>
            </a:r>
          </a:p>
          <a:p>
            <a:r>
              <a:rPr lang="en-US" dirty="0" smtClean="0"/>
              <a:t>Asynchronous communication</a:t>
            </a:r>
          </a:p>
          <a:p>
            <a:r>
              <a:rPr lang="en-US" dirty="0" smtClean="0"/>
              <a:t>No automatic serialization/deserialization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Université Libre de Bruxelles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4615-E127-4B4F-906F-20572F44D1DC}" type="slidenum">
              <a:rPr lang="fr-BE" smtClean="0"/>
              <a:pPr/>
              <a:t>41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51390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SOAP and message-style WS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SOAP message</a:t>
            </a:r>
          </a:p>
          <a:p>
            <a:pPr lvl="1"/>
            <a:r>
              <a:rPr lang="en-US" dirty="0" smtClean="0"/>
              <a:t>Body : XML document fragment</a:t>
            </a:r>
          </a:p>
          <a:p>
            <a:pPr lvl="1"/>
            <a:r>
              <a:rPr lang="en-US" dirty="0" smtClean="0"/>
              <a:t>Body : reflect no explicit XML structure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Université Libre de Bruxelles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4615-E127-4B4F-906F-20572F44D1DC}" type="slidenum">
              <a:rPr lang="fr-BE" smtClean="0"/>
              <a:pPr/>
              <a:t>42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56188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Document-style</a:t>
            </a:r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Université Libre de Bruxelles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4615-E127-4B4F-906F-20572F44D1DC}" type="slidenum">
              <a:rPr lang="fr-BE" smtClean="0"/>
              <a:pPr/>
              <a:t>43</a:t>
            </a:fld>
            <a:endParaRPr lang="fr-BE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447800"/>
            <a:ext cx="6516581" cy="5053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SOAP vs REST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 smtClean="0"/>
          </a:p>
          <a:p>
            <a:r>
              <a:rPr lang="fr-BE" dirty="0" err="1" smtClean="0"/>
              <a:t>Remind</a:t>
            </a:r>
            <a:r>
              <a:rPr lang="fr-BE" dirty="0" smtClean="0"/>
              <a:t> REST : </a:t>
            </a:r>
          </a:p>
          <a:p>
            <a:r>
              <a:rPr lang="fr-BE" dirty="0" smtClean="0"/>
              <a:t>4 </a:t>
            </a:r>
            <a:r>
              <a:rPr lang="fr-BE" dirty="0" err="1" smtClean="0"/>
              <a:t>keys</a:t>
            </a:r>
            <a:r>
              <a:rPr lang="fr-BE" dirty="0" smtClean="0"/>
              <a:t> concepts : </a:t>
            </a:r>
          </a:p>
          <a:p>
            <a:pPr lvl="1"/>
            <a:r>
              <a:rPr lang="fr-BE" dirty="0" smtClean="0"/>
              <a:t>Ressources</a:t>
            </a:r>
          </a:p>
          <a:p>
            <a:pPr lvl="1"/>
            <a:r>
              <a:rPr lang="fr-BE" dirty="0" smtClean="0"/>
              <a:t>Ressource </a:t>
            </a:r>
            <a:r>
              <a:rPr lang="fr-BE" dirty="0" err="1" smtClean="0"/>
              <a:t>names</a:t>
            </a:r>
            <a:r>
              <a:rPr lang="fr-BE" dirty="0" smtClean="0"/>
              <a:t> (</a:t>
            </a:r>
            <a:r>
              <a:rPr lang="fr-BE" dirty="0" err="1" smtClean="0"/>
              <a:t>URI’s</a:t>
            </a:r>
            <a:r>
              <a:rPr lang="fr-BE" dirty="0" smtClean="0"/>
              <a:t>)</a:t>
            </a:r>
          </a:p>
          <a:p>
            <a:pPr lvl="1"/>
            <a:r>
              <a:rPr lang="fr-BE" dirty="0" smtClean="0"/>
              <a:t>Ressource </a:t>
            </a:r>
            <a:r>
              <a:rPr lang="fr-BE" dirty="0" err="1" smtClean="0"/>
              <a:t>representation</a:t>
            </a:r>
            <a:endParaRPr lang="fr-BE" dirty="0" smtClean="0"/>
          </a:p>
          <a:p>
            <a:pPr lvl="1"/>
            <a:r>
              <a:rPr lang="fr-BE" dirty="0" smtClean="0"/>
              <a:t>Links </a:t>
            </a:r>
            <a:r>
              <a:rPr lang="fr-BE" dirty="0" err="1" smtClean="0"/>
              <a:t>between</a:t>
            </a:r>
            <a:r>
              <a:rPr lang="fr-BE" dirty="0" smtClean="0"/>
              <a:t> ressource</a:t>
            </a:r>
          </a:p>
          <a:p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Université Libre de Bruxelles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4615-E127-4B4F-906F-20572F44D1DC}" type="slidenum">
              <a:rPr lang="fr-BE" smtClean="0"/>
              <a:pPr/>
              <a:t>44</a:t>
            </a:fld>
            <a:endParaRPr lang="fr-B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SOAP vs REST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 smtClean="0"/>
          </a:p>
          <a:p>
            <a:r>
              <a:rPr lang="fr-BE" dirty="0" smtClean="0"/>
              <a:t>And 4 </a:t>
            </a:r>
            <a:r>
              <a:rPr lang="fr-BE" dirty="0" err="1" smtClean="0"/>
              <a:t>key</a:t>
            </a:r>
            <a:r>
              <a:rPr lang="fr-BE" dirty="0" smtClean="0"/>
              <a:t> </a:t>
            </a:r>
            <a:r>
              <a:rPr lang="fr-BE" dirty="0" err="1" smtClean="0"/>
              <a:t>properties</a:t>
            </a:r>
            <a:r>
              <a:rPr lang="fr-BE" dirty="0" smtClean="0"/>
              <a:t> : </a:t>
            </a:r>
          </a:p>
          <a:p>
            <a:pPr lvl="1"/>
            <a:r>
              <a:rPr lang="fr-BE" dirty="0" err="1" smtClean="0"/>
              <a:t>Addressability</a:t>
            </a:r>
            <a:endParaRPr lang="fr-BE" dirty="0" smtClean="0"/>
          </a:p>
          <a:p>
            <a:pPr lvl="1"/>
            <a:r>
              <a:rPr lang="fr-BE" dirty="0" err="1" smtClean="0"/>
              <a:t>Statelessness</a:t>
            </a:r>
            <a:endParaRPr lang="fr-BE" dirty="0" smtClean="0"/>
          </a:p>
          <a:p>
            <a:pPr lvl="1"/>
            <a:r>
              <a:rPr lang="fr-BE" dirty="0" err="1" smtClean="0"/>
              <a:t>Connectedness</a:t>
            </a:r>
            <a:endParaRPr lang="fr-BE" dirty="0" smtClean="0"/>
          </a:p>
          <a:p>
            <a:pPr lvl="1"/>
            <a:r>
              <a:rPr lang="fr-BE" dirty="0" smtClean="0"/>
              <a:t>The Uniform Interface</a:t>
            </a:r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Université Libre de Bruxelles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4615-E127-4B4F-906F-20572F44D1DC}" type="slidenum">
              <a:rPr lang="fr-BE" smtClean="0"/>
              <a:pPr/>
              <a:t>45</a:t>
            </a:fld>
            <a:endParaRPr lang="fr-B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SOAP vs REST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1447800"/>
            <a:ext cx="7818072" cy="4800600"/>
          </a:xfrm>
        </p:spPr>
        <p:txBody>
          <a:bodyPr/>
          <a:lstStyle/>
          <a:p>
            <a:r>
              <a:rPr lang="fr-BE" dirty="0" err="1" smtClean="0"/>
              <a:t>Does</a:t>
            </a:r>
            <a:r>
              <a:rPr lang="fr-BE" dirty="0" smtClean="0"/>
              <a:t> SOAP support the REST-</a:t>
            </a:r>
            <a:r>
              <a:rPr lang="fr-BE" dirty="0" err="1" smtClean="0"/>
              <a:t>based</a:t>
            </a:r>
            <a:r>
              <a:rPr lang="fr-BE" dirty="0" smtClean="0"/>
              <a:t> style ?</a:t>
            </a:r>
          </a:p>
          <a:p>
            <a:pPr lvl="1"/>
            <a:r>
              <a:rPr lang="fr-BE" dirty="0" smtClean="0"/>
              <a:t>Ressources</a:t>
            </a:r>
          </a:p>
          <a:p>
            <a:pPr lvl="1"/>
            <a:r>
              <a:rPr lang="fr-BE" dirty="0" err="1" smtClean="0"/>
              <a:t>URI’s</a:t>
            </a:r>
            <a:endParaRPr lang="fr-BE" dirty="0" smtClean="0"/>
          </a:p>
          <a:p>
            <a:pPr lvl="1"/>
            <a:r>
              <a:rPr lang="fr-BE" dirty="0" smtClean="0"/>
              <a:t>Ressource </a:t>
            </a:r>
            <a:r>
              <a:rPr lang="fr-BE" dirty="0" err="1" smtClean="0"/>
              <a:t>representation</a:t>
            </a:r>
            <a:endParaRPr lang="fr-BE" dirty="0" smtClean="0"/>
          </a:p>
          <a:p>
            <a:pPr lvl="1"/>
            <a:r>
              <a:rPr lang="fr-BE" dirty="0" smtClean="0"/>
              <a:t>Links </a:t>
            </a:r>
            <a:r>
              <a:rPr lang="fr-BE" dirty="0" err="1" smtClean="0"/>
              <a:t>between</a:t>
            </a:r>
            <a:r>
              <a:rPr lang="fr-BE" dirty="0" smtClean="0"/>
              <a:t> ressource</a:t>
            </a:r>
          </a:p>
          <a:p>
            <a:pPr lvl="1"/>
            <a:r>
              <a:rPr lang="fr-BE" dirty="0" err="1" smtClean="0"/>
              <a:t>Addressability</a:t>
            </a:r>
            <a:endParaRPr lang="fr-BE" dirty="0" smtClean="0"/>
          </a:p>
          <a:p>
            <a:pPr lvl="1"/>
            <a:r>
              <a:rPr lang="fr-BE" dirty="0" err="1" smtClean="0"/>
              <a:t>Statelessness</a:t>
            </a:r>
            <a:endParaRPr lang="fr-BE" dirty="0" smtClean="0"/>
          </a:p>
          <a:p>
            <a:pPr lvl="1"/>
            <a:r>
              <a:rPr lang="fr-BE" dirty="0" err="1" smtClean="0"/>
              <a:t>Connectedness</a:t>
            </a:r>
            <a:endParaRPr lang="fr-BE" dirty="0" smtClean="0"/>
          </a:p>
          <a:p>
            <a:pPr lvl="1"/>
            <a:r>
              <a:rPr lang="fr-BE" dirty="0" smtClean="0"/>
              <a:t>The Uniform Interface</a:t>
            </a:r>
          </a:p>
          <a:p>
            <a:pPr lvl="1"/>
            <a:endParaRPr lang="fr-BE" dirty="0" smtClean="0"/>
          </a:p>
          <a:p>
            <a:pPr lvl="1"/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Université Libre de Bruxelles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4615-E127-4B4F-906F-20572F44D1DC}" type="slidenum">
              <a:rPr lang="fr-BE" smtClean="0"/>
              <a:pPr/>
              <a:t>46</a:t>
            </a:fld>
            <a:endParaRPr lang="fr-BE"/>
          </a:p>
        </p:txBody>
      </p:sp>
      <p:pic>
        <p:nvPicPr>
          <p:cNvPr id="6" name="Image 5" descr="correc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72400" y="2204864"/>
            <a:ext cx="437778" cy="332432"/>
          </a:xfrm>
          <a:prstGeom prst="rect">
            <a:avLst/>
          </a:prstGeom>
        </p:spPr>
      </p:pic>
      <p:pic>
        <p:nvPicPr>
          <p:cNvPr id="7" name="Image 6" descr="correc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72400" y="2564904"/>
            <a:ext cx="437778" cy="332432"/>
          </a:xfrm>
          <a:prstGeom prst="rect">
            <a:avLst/>
          </a:prstGeom>
        </p:spPr>
      </p:pic>
      <p:pic>
        <p:nvPicPr>
          <p:cNvPr id="8" name="Image 7" descr="correc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72400" y="3068960"/>
            <a:ext cx="437778" cy="332432"/>
          </a:xfrm>
          <a:prstGeom prst="rect">
            <a:avLst/>
          </a:prstGeom>
        </p:spPr>
      </p:pic>
      <p:pic>
        <p:nvPicPr>
          <p:cNvPr id="9" name="Image 8" descr="correc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44408" y="4149080"/>
            <a:ext cx="437778" cy="332432"/>
          </a:xfrm>
          <a:prstGeom prst="rect">
            <a:avLst/>
          </a:prstGeom>
        </p:spPr>
      </p:pic>
      <p:pic>
        <p:nvPicPr>
          <p:cNvPr id="10" name="Image 9" descr="correc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44408" y="4653136"/>
            <a:ext cx="437778" cy="332432"/>
          </a:xfrm>
          <a:prstGeom prst="rect">
            <a:avLst/>
          </a:prstGeom>
        </p:spPr>
      </p:pic>
      <p:pic>
        <p:nvPicPr>
          <p:cNvPr id="11" name="Image 10" descr="correc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44408" y="5085184"/>
            <a:ext cx="437778" cy="332432"/>
          </a:xfrm>
          <a:prstGeom prst="rect">
            <a:avLst/>
          </a:prstGeom>
        </p:spPr>
      </p:pic>
      <p:pic>
        <p:nvPicPr>
          <p:cNvPr id="12" name="Image 11" descr="correc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44408" y="3573016"/>
            <a:ext cx="437778" cy="332432"/>
          </a:xfrm>
          <a:prstGeom prst="rect">
            <a:avLst/>
          </a:prstGeom>
        </p:spPr>
      </p:pic>
      <p:pic>
        <p:nvPicPr>
          <p:cNvPr id="13" name="Image 12" descr="incorrec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2400" y="5517232"/>
            <a:ext cx="495499" cy="4954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References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M. P. </a:t>
            </a:r>
            <a:r>
              <a:rPr lang="fr-BE" dirty="0" err="1" smtClean="0"/>
              <a:t>Papazoglou</a:t>
            </a:r>
            <a:r>
              <a:rPr lang="fr-BE" dirty="0" smtClean="0"/>
              <a:t>, Web Services: </a:t>
            </a:r>
            <a:r>
              <a:rPr lang="fr-BE" dirty="0" err="1" smtClean="0"/>
              <a:t>Principles</a:t>
            </a:r>
            <a:r>
              <a:rPr lang="fr-BE" dirty="0" smtClean="0"/>
              <a:t> and </a:t>
            </a:r>
            <a:r>
              <a:rPr lang="fr-BE" dirty="0" err="1" smtClean="0"/>
              <a:t>Technology</a:t>
            </a:r>
            <a:r>
              <a:rPr lang="fr-BE" dirty="0" smtClean="0"/>
              <a:t>, </a:t>
            </a:r>
            <a:r>
              <a:rPr lang="fr-BE" dirty="0" err="1" smtClean="0"/>
              <a:t>chapter</a:t>
            </a:r>
            <a:r>
              <a:rPr lang="fr-BE" dirty="0" smtClean="0"/>
              <a:t> 4, pages 119-145.</a:t>
            </a:r>
            <a:endParaRPr lang="en-US" dirty="0" smtClean="0"/>
          </a:p>
          <a:p>
            <a:r>
              <a:rPr lang="fr-BE" dirty="0" smtClean="0">
                <a:hlinkClick r:id="rId2"/>
              </a:rPr>
              <a:t>http://www.w3.org/TR/soap12-part0/</a:t>
            </a:r>
            <a:r>
              <a:rPr lang="fr-BE" dirty="0" smtClean="0"/>
              <a:t>.</a:t>
            </a:r>
          </a:p>
          <a:p>
            <a:r>
              <a:rPr lang="fr-BE" dirty="0" smtClean="0"/>
              <a:t>http://msdn.microsoft.com/en-us/library/ms995800.aspx</a:t>
            </a:r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Université Libre de Bruxelles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4615-E127-4B4F-906F-20572F44D1DC}" type="slidenum">
              <a:rPr lang="fr-BE" smtClean="0"/>
              <a:pPr/>
              <a:t>47</a:t>
            </a:fld>
            <a:endParaRPr lang="fr-BE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 smtClean="0"/>
              <a:t>QUESTIONS</a:t>
            </a:r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Université Libre de Bruxelles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4615-E127-4B4F-906F-20572F44D1DC}" type="slidenum">
              <a:rPr lang="fr-BE" smtClean="0"/>
              <a:pPr/>
              <a:t>48</a:t>
            </a:fld>
            <a:endParaRPr lang="fr-BE"/>
          </a:p>
        </p:txBody>
      </p:sp>
      <p:pic>
        <p:nvPicPr>
          <p:cNvPr id="6" name="Espace réservé du contenu 5" descr="ques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5856" y="1844824"/>
            <a:ext cx="4222526" cy="3162819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Introduction : Service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BE" dirty="0"/>
              <a:t>A</a:t>
            </a:r>
            <a:r>
              <a:rPr lang="fr-BE" dirty="0" smtClean="0"/>
              <a:t>llows multiplaform exchange, interoperability.</a:t>
            </a:r>
          </a:p>
          <a:p>
            <a:endParaRPr lang="fr-BE" dirty="0" smtClean="0"/>
          </a:p>
          <a:p>
            <a:endParaRPr lang="fr-BE" dirty="0" smtClean="0"/>
          </a:p>
          <a:p>
            <a:r>
              <a:rPr lang="fr-BE" dirty="0" smtClean="0"/>
              <a:t>Loosely coupled</a:t>
            </a:r>
          </a:p>
          <a:p>
            <a:r>
              <a:rPr lang="fr-BE" dirty="0" smtClean="0"/>
              <a:t>Very scalable (use of HTTP)</a:t>
            </a:r>
            <a:endParaRPr lang="fr-BE" dirty="0" smtClean="0"/>
          </a:p>
          <a:p>
            <a:r>
              <a:rPr lang="fr-BE" dirty="0" smtClean="0"/>
              <a:t>Allows </a:t>
            </a:r>
            <a:r>
              <a:rPr lang="fr-BE" dirty="0" smtClean="0"/>
              <a:t>asymmetrical communication</a:t>
            </a:r>
          </a:p>
          <a:p>
            <a:pPr lvl="1"/>
            <a:r>
              <a:rPr lang="fr-BE" dirty="0" smtClean="0"/>
              <a:t>Client-server</a:t>
            </a:r>
          </a:p>
          <a:p>
            <a:pPr lvl="1"/>
            <a:r>
              <a:rPr lang="fr-BE" dirty="0" smtClean="0"/>
              <a:t>Applications can be implemented under different models</a:t>
            </a:r>
          </a:p>
          <a:p>
            <a:endParaRPr lang="fr-BE" dirty="0" smtClean="0"/>
          </a:p>
          <a:p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Université Libre de Bruxelles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4615-E127-4B4F-906F-20572F44D1DC}" type="slidenum">
              <a:rPr lang="fr-BE" smtClean="0"/>
              <a:pPr/>
              <a:t>5</a:t>
            </a:fld>
            <a:endParaRPr lang="fr-BE"/>
          </a:p>
        </p:txBody>
      </p:sp>
      <p:pic>
        <p:nvPicPr>
          <p:cNvPr id="6" name="Image 5" descr="multiplatefor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2204864"/>
            <a:ext cx="3657600" cy="1038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Introduction : Evolution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 smtClean="0"/>
          </a:p>
          <a:p>
            <a:r>
              <a:rPr lang="fr-BE" dirty="0" smtClean="0"/>
              <a:t>1998 : </a:t>
            </a:r>
          </a:p>
          <a:p>
            <a:pPr lvl="1"/>
            <a:r>
              <a:rPr lang="fr-BE" dirty="0" err="1" smtClean="0"/>
              <a:t>Creation</a:t>
            </a:r>
            <a:r>
              <a:rPr lang="fr-BE" dirty="0" smtClean="0"/>
              <a:t> by </a:t>
            </a:r>
            <a:r>
              <a:rPr lang="fr-BE" dirty="0" err="1" smtClean="0"/>
              <a:t>Winer</a:t>
            </a:r>
            <a:r>
              <a:rPr lang="fr-BE" dirty="0" smtClean="0"/>
              <a:t>, Box,  </a:t>
            </a:r>
            <a:r>
              <a:rPr lang="fr-BE" dirty="0" err="1" smtClean="0"/>
              <a:t>Akthinson</a:t>
            </a:r>
            <a:r>
              <a:rPr lang="fr-BE" dirty="0" smtClean="0"/>
              <a:t> and Al-</a:t>
            </a:r>
            <a:r>
              <a:rPr lang="fr-BE" dirty="0" err="1" smtClean="0"/>
              <a:t>Ghosein</a:t>
            </a:r>
            <a:r>
              <a:rPr lang="fr-BE" dirty="0" smtClean="0"/>
              <a:t> for Microsoft.</a:t>
            </a:r>
          </a:p>
          <a:p>
            <a:pPr lvl="1"/>
            <a:r>
              <a:rPr lang="fr-BE" dirty="0" err="1" smtClean="0"/>
              <a:t>Orignally</a:t>
            </a:r>
            <a:r>
              <a:rPr lang="fr-BE" dirty="0" smtClean="0"/>
              <a:t> Object  Access Protocol.</a:t>
            </a:r>
          </a:p>
          <a:p>
            <a:r>
              <a:rPr lang="fr-BE" dirty="0" smtClean="0"/>
              <a:t> 2003 : v1.2.</a:t>
            </a:r>
          </a:p>
          <a:p>
            <a:pPr lvl="1"/>
            <a:r>
              <a:rPr lang="fr-BE" dirty="0" smtClean="0"/>
              <a:t>W3C recommandation. </a:t>
            </a:r>
          </a:p>
          <a:p>
            <a:pPr lvl="1"/>
            <a:endParaRPr lang="fr-BE" dirty="0" smtClean="0"/>
          </a:p>
          <a:p>
            <a:pPr lvl="1">
              <a:buNone/>
            </a:pPr>
            <a:endParaRPr lang="fr-BE" dirty="0" smtClean="0"/>
          </a:p>
          <a:p>
            <a:endParaRPr lang="fr-BE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Université Libre de Bruxelles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4615-E127-4B4F-906F-20572F44D1DC}" type="slidenum">
              <a:rPr lang="fr-BE" smtClean="0"/>
              <a:pPr/>
              <a:t>6</a:t>
            </a:fld>
            <a:endParaRPr lang="fr-B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Structure</a:t>
            </a:r>
            <a:endParaRPr lang="fr-BE" dirty="0"/>
          </a:p>
        </p:txBody>
      </p:sp>
      <p:pic>
        <p:nvPicPr>
          <p:cNvPr id="7" name="Espace réservé du contenu 6" descr="SOAP Message Structure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44637" y="1684337"/>
            <a:ext cx="3438525" cy="4343400"/>
          </a:xfrm>
        </p:spPr>
      </p:pic>
      <p:pic>
        <p:nvPicPr>
          <p:cNvPr id="8" name="Espace réservé du contenu 7" descr="SOAP-structure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92080" y="1484784"/>
            <a:ext cx="3528392" cy="4454756"/>
          </a:xfr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Université Libre de Bruxelles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4615-E127-4B4F-906F-20572F44D1DC}" type="slidenum">
              <a:rPr lang="fr-BE" smtClean="0"/>
              <a:pPr/>
              <a:t>7</a:t>
            </a:fld>
            <a:endParaRPr lang="fr-B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Semantics</a:t>
            </a:r>
            <a:r>
              <a:rPr lang="fr-BE" dirty="0" smtClean="0"/>
              <a:t> : </a:t>
            </a:r>
            <a:r>
              <a:rPr lang="fr-BE" dirty="0" err="1" smtClean="0"/>
              <a:t>Envelope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 smtClean="0"/>
          </a:p>
          <a:p>
            <a:r>
              <a:rPr lang="fr-BE" dirty="0" err="1" smtClean="0"/>
              <a:t>Specify</a:t>
            </a:r>
            <a:r>
              <a:rPr lang="fr-BE" dirty="0" smtClean="0"/>
              <a:t> : </a:t>
            </a:r>
          </a:p>
          <a:p>
            <a:pPr lvl="1"/>
            <a:r>
              <a:rPr lang="fr-BE" dirty="0" err="1" smtClean="0"/>
              <a:t>Namespace</a:t>
            </a:r>
            <a:r>
              <a:rPr lang="fr-BE" dirty="0" smtClean="0"/>
              <a:t> </a:t>
            </a:r>
          </a:p>
          <a:p>
            <a:pPr lvl="1"/>
            <a:r>
              <a:rPr lang="fr-BE" dirty="0" err="1" smtClean="0"/>
              <a:t>Encodingstyle</a:t>
            </a:r>
            <a:r>
              <a:rPr lang="fr-BE" dirty="0" smtClean="0"/>
              <a:t> : Set of </a:t>
            </a:r>
            <a:r>
              <a:rPr lang="fr-BE" dirty="0" err="1" smtClean="0"/>
              <a:t>rules</a:t>
            </a:r>
            <a:r>
              <a:rPr lang="fr-BE" dirty="0" smtClean="0"/>
              <a:t> </a:t>
            </a:r>
            <a:r>
              <a:rPr lang="fr-BE" dirty="0" err="1" smtClean="0"/>
              <a:t>that</a:t>
            </a:r>
            <a:r>
              <a:rPr lang="fr-BE" dirty="0" smtClean="0"/>
              <a:t> </a:t>
            </a:r>
            <a:r>
              <a:rPr lang="fr-BE" dirty="0" err="1" smtClean="0"/>
              <a:t>describes</a:t>
            </a:r>
            <a:r>
              <a:rPr lang="fr-BE" dirty="0" smtClean="0"/>
              <a:t> how data </a:t>
            </a:r>
            <a:r>
              <a:rPr lang="fr-BE" dirty="0" err="1" smtClean="0"/>
              <a:t>can</a:t>
            </a:r>
            <a:r>
              <a:rPr lang="fr-BE" dirty="0" smtClean="0"/>
              <a:t> </a:t>
            </a:r>
            <a:r>
              <a:rPr lang="fr-BE" dirty="0" err="1" smtClean="0"/>
              <a:t>be</a:t>
            </a:r>
            <a:r>
              <a:rPr lang="fr-BE" dirty="0" smtClean="0"/>
              <a:t> </a:t>
            </a:r>
            <a:r>
              <a:rPr lang="fr-BE" dirty="0" err="1" smtClean="0"/>
              <a:t>serialized</a:t>
            </a:r>
            <a:r>
              <a:rPr lang="fr-BE" dirty="0" smtClean="0"/>
              <a:t> to </a:t>
            </a:r>
            <a:r>
              <a:rPr lang="fr-BE" dirty="0" err="1" smtClean="0"/>
              <a:t>xml</a:t>
            </a:r>
            <a:r>
              <a:rPr lang="fr-BE" dirty="0" smtClean="0"/>
              <a:t>.</a:t>
            </a:r>
          </a:p>
          <a:p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Université Libre de Bruxelles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4615-E127-4B4F-906F-20572F44D1DC}" type="slidenum">
              <a:rPr lang="fr-BE" smtClean="0"/>
              <a:pPr/>
              <a:t>8</a:t>
            </a:fld>
            <a:endParaRPr lang="fr-BE"/>
          </a:p>
        </p:txBody>
      </p:sp>
      <p:pic>
        <p:nvPicPr>
          <p:cNvPr id="6" name="Image 5" descr="envellop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0"/>
            <a:ext cx="2143125" cy="214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Semantics</a:t>
            </a:r>
            <a:r>
              <a:rPr lang="fr-BE" dirty="0" smtClean="0"/>
              <a:t> : </a:t>
            </a:r>
            <a:r>
              <a:rPr lang="fr-BE" dirty="0" err="1" smtClean="0"/>
              <a:t>Envelope</a:t>
            </a:r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Université Libre de Bruxelles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4615-E127-4B4F-906F-20572F44D1DC}" type="slidenum">
              <a:rPr lang="fr-BE" smtClean="0"/>
              <a:pPr/>
              <a:t>9</a:t>
            </a:fld>
            <a:endParaRPr lang="fr-BE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060848"/>
            <a:ext cx="7138061" cy="2968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envellop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0"/>
            <a:ext cx="2143125" cy="214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681</TotalTime>
  <Words>1262</Words>
  <Application>Microsoft Macintosh PowerPoint</Application>
  <PresentationFormat>Présentation à l'écran (4:3)</PresentationFormat>
  <Paragraphs>316</Paragraphs>
  <Slides>48</Slides>
  <Notes>0</Notes>
  <HiddenSlides>3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48</vt:i4>
      </vt:variant>
    </vt:vector>
  </HeadingPairs>
  <TitlesOfParts>
    <vt:vector size="49" baseType="lpstr">
      <vt:lpstr>Solstice</vt:lpstr>
      <vt:lpstr>SOAP</vt:lpstr>
      <vt:lpstr>Plan</vt:lpstr>
      <vt:lpstr>What’s SOAP ?</vt:lpstr>
      <vt:lpstr>Introduction : Definition</vt:lpstr>
      <vt:lpstr>Introduction : Service</vt:lpstr>
      <vt:lpstr>Introduction : Evolution</vt:lpstr>
      <vt:lpstr>Structure</vt:lpstr>
      <vt:lpstr>Semantics : Envelope</vt:lpstr>
      <vt:lpstr>Semantics : Envelope</vt:lpstr>
      <vt:lpstr>Semantics : Header</vt:lpstr>
      <vt:lpstr>Semantics : Header Blocks</vt:lpstr>
      <vt:lpstr>Semantics : Header Blocks</vt:lpstr>
      <vt:lpstr>Semantics :Header</vt:lpstr>
      <vt:lpstr>Semantics : Body</vt:lpstr>
      <vt:lpstr>Semantics : Body</vt:lpstr>
      <vt:lpstr>Semantics : Body</vt:lpstr>
      <vt:lpstr>Semantics : Body</vt:lpstr>
      <vt:lpstr>An Example : Travel Reservation</vt:lpstr>
      <vt:lpstr>An Example : Travel Reservation</vt:lpstr>
      <vt:lpstr>Error Handling</vt:lpstr>
      <vt:lpstr>Error Handling</vt:lpstr>
      <vt:lpstr>Error Handling</vt:lpstr>
      <vt:lpstr>Processing Model</vt:lpstr>
      <vt:lpstr>Procesing Model</vt:lpstr>
      <vt:lpstr>Processing Model</vt:lpstr>
      <vt:lpstr>Processing Model</vt:lpstr>
      <vt:lpstr>Transport protocol</vt:lpstr>
      <vt:lpstr>Transport protocol</vt:lpstr>
      <vt:lpstr>Transport protocol : HTTP</vt:lpstr>
      <vt:lpstr>SOAP request</vt:lpstr>
      <vt:lpstr>SOAP response</vt:lpstr>
      <vt:lpstr>HTTP SOAP GET request</vt:lpstr>
      <vt:lpstr>HTTP SOAP GET response</vt:lpstr>
      <vt:lpstr>HTTP SOAP GET request</vt:lpstr>
      <vt:lpstr>Transport protocol : SMTP</vt:lpstr>
      <vt:lpstr>Communication model</vt:lpstr>
      <vt:lpstr>SOAP and RPC</vt:lpstr>
      <vt:lpstr>SOAP and RPC</vt:lpstr>
      <vt:lpstr>SOAP and RPC</vt:lpstr>
      <vt:lpstr>SOAP and RPC</vt:lpstr>
      <vt:lpstr>SOAP and message-style WS</vt:lpstr>
      <vt:lpstr>SOAP and message-style WS</vt:lpstr>
      <vt:lpstr>Document-style</vt:lpstr>
      <vt:lpstr>SOAP vs REST</vt:lpstr>
      <vt:lpstr>SOAP vs REST</vt:lpstr>
      <vt:lpstr>SOAP vs REST</vt:lpstr>
      <vt:lpstr>References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SOAP</dc:title>
  <dc:creator>simon</dc:creator>
  <cp:lastModifiedBy>Quang Vinh Pham</cp:lastModifiedBy>
  <cp:revision>70</cp:revision>
  <dcterms:created xsi:type="dcterms:W3CDTF">2012-03-02T13:20:41Z</dcterms:created>
  <dcterms:modified xsi:type="dcterms:W3CDTF">2012-03-09T10:10:08Z</dcterms:modified>
</cp:coreProperties>
</file>