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88"/>
  </p:notesMasterIdLst>
  <p:sldIdLst>
    <p:sldId id="256" r:id="rId3"/>
    <p:sldId id="267" r:id="rId4"/>
    <p:sldId id="268" r:id="rId5"/>
    <p:sldId id="272" r:id="rId6"/>
    <p:sldId id="343" r:id="rId7"/>
    <p:sldId id="258" r:id="rId8"/>
    <p:sldId id="259" r:id="rId9"/>
    <p:sldId id="260" r:id="rId10"/>
    <p:sldId id="261" r:id="rId11"/>
    <p:sldId id="262" r:id="rId12"/>
    <p:sldId id="263" r:id="rId13"/>
    <p:sldId id="264" r:id="rId14"/>
    <p:sldId id="265" r:id="rId15"/>
    <p:sldId id="344" r:id="rId16"/>
    <p:sldId id="300" r:id="rId17"/>
    <p:sldId id="269" r:id="rId18"/>
    <p:sldId id="270" r:id="rId19"/>
    <p:sldId id="271" r:id="rId20"/>
    <p:sldId id="275" r:id="rId21"/>
    <p:sldId id="304" r:id="rId22"/>
    <p:sldId id="276" r:id="rId23"/>
    <p:sldId id="27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45" r:id="rId38"/>
    <p:sldId id="318" r:id="rId39"/>
    <p:sldId id="319" r:id="rId40"/>
    <p:sldId id="320" r:id="rId41"/>
    <p:sldId id="321" r:id="rId42"/>
    <p:sldId id="322" r:id="rId43"/>
    <p:sldId id="323" r:id="rId44"/>
    <p:sldId id="324" r:id="rId45"/>
    <p:sldId id="325" r:id="rId46"/>
    <p:sldId id="326" r:id="rId47"/>
    <p:sldId id="351" r:id="rId48"/>
    <p:sldId id="352" r:id="rId49"/>
    <p:sldId id="353" r:id="rId50"/>
    <p:sldId id="354" r:id="rId51"/>
    <p:sldId id="355" r:id="rId52"/>
    <p:sldId id="327" r:id="rId53"/>
    <p:sldId id="328" r:id="rId54"/>
    <p:sldId id="346" r:id="rId55"/>
    <p:sldId id="330" r:id="rId56"/>
    <p:sldId id="331" r:id="rId57"/>
    <p:sldId id="332" r:id="rId58"/>
    <p:sldId id="333" r:id="rId59"/>
    <p:sldId id="334" r:id="rId60"/>
    <p:sldId id="347" r:id="rId61"/>
    <p:sldId id="341" r:id="rId62"/>
    <p:sldId id="342" r:id="rId63"/>
    <p:sldId id="349" r:id="rId64"/>
    <p:sldId id="280" r:id="rId65"/>
    <p:sldId id="281" r:id="rId66"/>
    <p:sldId id="282" r:id="rId67"/>
    <p:sldId id="284" r:id="rId68"/>
    <p:sldId id="285" r:id="rId69"/>
    <p:sldId id="283" r:id="rId70"/>
    <p:sldId id="286" r:id="rId71"/>
    <p:sldId id="287" r:id="rId72"/>
    <p:sldId id="288" r:id="rId73"/>
    <p:sldId id="289" r:id="rId74"/>
    <p:sldId id="290" r:id="rId75"/>
    <p:sldId id="291" r:id="rId76"/>
    <p:sldId id="292" r:id="rId77"/>
    <p:sldId id="293" r:id="rId78"/>
    <p:sldId id="294" r:id="rId79"/>
    <p:sldId id="350" r:id="rId80"/>
    <p:sldId id="296" r:id="rId81"/>
    <p:sldId id="298" r:id="rId82"/>
    <p:sldId id="299" r:id="rId83"/>
    <p:sldId id="297" r:id="rId84"/>
    <p:sldId id="357" r:id="rId85"/>
    <p:sldId id="358" r:id="rId86"/>
    <p:sldId id="359" r:id="rId8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44" autoAdjust="0"/>
    <p:restoredTop sz="67303" autoAdjust="0"/>
  </p:normalViewPr>
  <p:slideViewPr>
    <p:cSldViewPr>
      <p:cViewPr>
        <p:scale>
          <a:sx n="100" d="100"/>
          <a:sy n="100" d="100"/>
        </p:scale>
        <p:origin x="-2616" y="-4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18"/>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90" Type="http://schemas.openxmlformats.org/officeDocument/2006/relationships/presProps" Target="presProps.xml"/><Relationship Id="rId91" Type="http://schemas.openxmlformats.org/officeDocument/2006/relationships/viewProps" Target="viewProps.xml"/><Relationship Id="rId92" Type="http://schemas.openxmlformats.org/officeDocument/2006/relationships/theme" Target="theme/theme1.xml"/><Relationship Id="rId93"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notesMaster" Target="notesMasters/notesMaster1.xml"/><Relationship Id="rId89"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3/05/12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122205778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a:t>
            </a:r>
            <a:r>
              <a:rPr lang="en-US" baseline="0" dirty="0" smtClean="0"/>
              <a:t> notes:</a:t>
            </a:r>
          </a:p>
          <a:p>
            <a:r>
              <a:rPr lang="en-US" baseline="0" dirty="0" smtClean="0"/>
              <a:t>- Maybe add like a slide with only one title on it so that we can separate chapters and viewers know where one thing ends and the other begins. E.g. a slide which only contains on it the word : “WS-Addressing”</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RENEWABLE REFERENCE : A Web service endpoint reference (WS-Addressing) can be renewed in the </a:t>
            </a:r>
          </a:p>
          <a:p>
            <a:r>
              <a:rPr lang="en-US" sz="1200" kern="1200" dirty="0" smtClean="0">
                <a:solidFill>
                  <a:schemeClr val="tx1"/>
                </a:solidFill>
                <a:latin typeface="+mn-lt"/>
                <a:ea typeface="+mn-ea"/>
                <a:cs typeface="+mn-cs"/>
              </a:rPr>
              <a:t>event the addressing or policy information contained within it becomes invalid </a:t>
            </a:r>
          </a:p>
          <a:p>
            <a:r>
              <a:rPr lang="cs-CZ" sz="1200" kern="1200" dirty="0" err="1" smtClean="0">
                <a:solidFill>
                  <a:schemeClr val="tx1"/>
                </a:solidFill>
                <a:latin typeface="+mn-lt"/>
                <a:ea typeface="+mn-ea"/>
                <a:cs typeface="+mn-cs"/>
              </a:rPr>
              <a:t>or</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stale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WS-</a:t>
            </a:r>
            <a:r>
              <a:rPr lang="en-US" dirty="0" err="1" smtClean="0"/>
              <a:t>RF</a:t>
            </a:r>
            <a:r>
              <a:rPr lang="en-US" baseline="0" dirty="0" err="1" smtClean="0"/>
              <a:t>codifies</a:t>
            </a:r>
            <a:r>
              <a:rPr lang="en-US" baseline="0" dirty="0" smtClean="0"/>
              <a:t> the relationship between Web services and </a:t>
            </a:r>
            <a:r>
              <a:rPr lang="en-US" baseline="0" dirty="0" err="1" smtClean="0"/>
              <a:t>stateful</a:t>
            </a:r>
            <a:r>
              <a:rPr lang="en-US" baseline="0" dirty="0" smtClean="0"/>
              <a:t> resources in terms of the implied resource pattern, a set of conventions on web services technologies (particularly XML, WSDL and WS-Addressing)</a:t>
            </a:r>
          </a:p>
          <a:p>
            <a:endParaRPr lang="en-US" baseline="0" dirty="0" smtClean="0"/>
          </a:p>
          <a:p>
            <a:r>
              <a:rPr lang="en-US" baseline="0" dirty="0" smtClean="0"/>
              <a:t>IMPLIED : Term used because the identity of the </a:t>
            </a:r>
            <a:r>
              <a:rPr lang="en-US" baseline="0" dirty="0" err="1" smtClean="0"/>
              <a:t>stateful</a:t>
            </a:r>
            <a:r>
              <a:rPr lang="en-US" baseline="0" dirty="0" smtClean="0"/>
              <a:t> resource associated with a given message exchange is not part of the request message itself. The resource is implicitly associated </a:t>
            </a:r>
            <a:r>
              <a:rPr lang="en-US" baseline="0" dirty="0" err="1" smtClean="0"/>
              <a:t>tih</a:t>
            </a:r>
            <a:r>
              <a:rPr lang="en-US" baseline="0" dirty="0" smtClean="0"/>
              <a:t> the execution of the message exchange.</a:t>
            </a:r>
          </a:p>
          <a:p>
            <a:endParaRPr lang="en-US" baseline="0" dirty="0" smtClean="0"/>
          </a:p>
          <a:p>
            <a:r>
              <a:rPr lang="en-US" baseline="0" dirty="0" smtClean="0"/>
              <a:t>PATTERN : Term used to indicate the relationship between web services and </a:t>
            </a:r>
            <a:r>
              <a:rPr lang="en-US" baseline="0" dirty="0" err="1" smtClean="0"/>
              <a:t>stateful</a:t>
            </a:r>
            <a:r>
              <a:rPr lang="en-US" baseline="0" dirty="0" smtClean="0"/>
              <a:t> resources is codified by a set of conventions on existing web services </a:t>
            </a:r>
            <a:r>
              <a:rPr lang="en-US" baseline="0" dirty="0" err="1" smtClean="0"/>
              <a:t>tehcnologies</a:t>
            </a:r>
            <a:r>
              <a:rPr lang="en-US" baseline="0" dirty="0" smtClean="0"/>
              <a:t> XML, WSDL and WS-Addressing</a:t>
            </a:r>
          </a:p>
          <a:p>
            <a:endParaRPr lang="en-US" baseline="0" dirty="0" smtClean="0"/>
          </a:p>
          <a:p>
            <a:r>
              <a:rPr lang="en-US" baseline="0" dirty="0" smtClean="0"/>
              <a:t>A </a:t>
            </a:r>
            <a:r>
              <a:rPr lang="en-US" baseline="0" dirty="0" err="1" smtClean="0"/>
              <a:t>Stateful</a:t>
            </a:r>
            <a:r>
              <a:rPr lang="en-US" baseline="0" dirty="0" smtClean="0"/>
              <a:t> </a:t>
            </a:r>
            <a:r>
              <a:rPr lang="en-US" baseline="0" dirty="0" err="1" smtClean="0"/>
              <a:t>resoruce</a:t>
            </a:r>
            <a:r>
              <a:rPr lang="en-US" baseline="0" dirty="0" smtClean="0"/>
              <a:t> t</a:t>
            </a:r>
            <a:r>
              <a:rPr lang="fr-FR" baseline="0" dirty="0" smtClean="0"/>
              <a:t>ha</a:t>
            </a:r>
            <a:r>
              <a:rPr lang="en-US" baseline="0" dirty="0" smtClean="0"/>
              <a:t>t is taking part in this implied resource pattern is called a WS-Resource.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latin typeface="Calibri" charset="0"/>
              </a:rPr>
              <a:t>The location </a:t>
            </a:r>
            <a:r>
              <a:rPr lang="fr-FR" dirty="0" err="1" smtClean="0">
                <a:latin typeface="Calibri" charset="0"/>
              </a:rPr>
              <a:t>is</a:t>
            </a:r>
            <a:r>
              <a:rPr lang="fr-FR" dirty="0" smtClean="0">
                <a:latin typeface="Calibri" charset="0"/>
              </a:rPr>
              <a:t> </a:t>
            </a:r>
            <a:r>
              <a:rPr lang="fr-FR" dirty="0" err="1" smtClean="0">
                <a:latin typeface="Calibri" charset="0"/>
              </a:rPr>
              <a:t>described</a:t>
            </a:r>
            <a:r>
              <a:rPr lang="fr-FR" baseline="0" dirty="0" smtClean="0">
                <a:latin typeface="Calibri" charset="0"/>
              </a:rPr>
              <a:t> by a WS-</a:t>
            </a:r>
            <a:r>
              <a:rPr lang="fr-FR" baseline="0" dirty="0" err="1" smtClean="0">
                <a:latin typeface="Calibri" charset="0"/>
              </a:rPr>
              <a:t>Addressing</a:t>
            </a:r>
            <a:r>
              <a:rPr lang="fr-FR" baseline="0" dirty="0" smtClean="0">
                <a:latin typeface="Calibri" charset="0"/>
              </a:rPr>
              <a:t> « </a:t>
            </a:r>
            <a:r>
              <a:rPr lang="fr-FR" baseline="0" dirty="0" err="1" smtClean="0">
                <a:latin typeface="Calibri" charset="0"/>
              </a:rPr>
              <a:t>EndpointReference</a:t>
            </a:r>
            <a:r>
              <a:rPr lang="fr-FR" baseline="0" dirty="0" smtClean="0">
                <a:latin typeface="Calibri" charset="0"/>
              </a:rPr>
              <a:t> (EPR) </a:t>
            </a:r>
            <a:r>
              <a:rPr lang="fr-FR" baseline="0" dirty="0" err="1" smtClean="0">
                <a:latin typeface="Calibri" charset="0"/>
              </a:rPr>
              <a:t>which</a:t>
            </a:r>
            <a:r>
              <a:rPr lang="fr-FR" baseline="0" dirty="0" smtClean="0">
                <a:latin typeface="Calibri" charset="0"/>
              </a:rPr>
              <a:t> </a:t>
            </a:r>
            <a:r>
              <a:rPr lang="fr-FR" baseline="0" dirty="0" err="1" smtClean="0">
                <a:latin typeface="Calibri" charset="0"/>
              </a:rPr>
              <a:t>contains</a:t>
            </a:r>
            <a:r>
              <a:rPr lang="fr-FR" baseline="0" dirty="0" smtClean="0">
                <a:latin typeface="Calibri" charset="0"/>
              </a:rPr>
              <a:t> the URI of the web service </a:t>
            </a:r>
            <a:r>
              <a:rPr lang="fr-FR" baseline="0" dirty="0" err="1" smtClean="0">
                <a:latin typeface="Calibri" charset="0"/>
              </a:rPr>
              <a:t>endpoint</a:t>
            </a:r>
            <a:r>
              <a:rPr lang="fr-FR" baseline="0" dirty="0" smtClean="0">
                <a:latin typeface="Calibri" charset="0"/>
              </a:rPr>
              <a:t>.</a:t>
            </a:r>
          </a:p>
          <a:p>
            <a:r>
              <a:rPr lang="fr-FR" baseline="0" dirty="0" smtClean="0">
                <a:latin typeface="Calibri" charset="0"/>
              </a:rPr>
              <a:t>The EPR </a:t>
            </a:r>
            <a:r>
              <a:rPr lang="fr-FR" baseline="0" dirty="0" err="1" smtClean="0">
                <a:latin typeface="Calibri" charset="0"/>
              </a:rPr>
              <a:t>is</a:t>
            </a:r>
            <a:r>
              <a:rPr lang="fr-FR" baseline="0" dirty="0" smtClean="0">
                <a:latin typeface="Calibri" charset="0"/>
              </a:rPr>
              <a:t> </a:t>
            </a:r>
            <a:r>
              <a:rPr lang="fr-FR" baseline="0" dirty="0" err="1" smtClean="0">
                <a:latin typeface="Calibri" charset="0"/>
              </a:rPr>
              <a:t>known</a:t>
            </a:r>
            <a:r>
              <a:rPr lang="fr-FR" baseline="0" dirty="0" smtClean="0">
                <a:latin typeface="Calibri" charset="0"/>
              </a:rPr>
              <a:t> as « </a:t>
            </a:r>
            <a:r>
              <a:rPr lang="fr-FR" baseline="0" dirty="0" err="1" smtClean="0">
                <a:latin typeface="Calibri" charset="0"/>
              </a:rPr>
              <a:t>ShoppingService</a:t>
            </a:r>
            <a:r>
              <a:rPr lang="fr-FR" baseline="0" dirty="0" smtClean="0">
                <a:latin typeface="Calibri" charset="0"/>
              </a:rPr>
              <a:t> » by the </a:t>
            </a:r>
            <a:r>
              <a:rPr lang="fr-FR" baseline="0" dirty="0" err="1" smtClean="0">
                <a:latin typeface="Calibri" charset="0"/>
              </a:rPr>
              <a:t>resquester</a:t>
            </a:r>
            <a:r>
              <a:rPr lang="fr-FR" baseline="0" dirty="0" smtClean="0">
                <a:latin typeface="Calibri" charset="0"/>
              </a:rPr>
              <a:t>.</a:t>
            </a:r>
          </a:p>
          <a:p>
            <a:endParaRPr lang="fr-FR" baseline="0" dirty="0" smtClean="0">
              <a:latin typeface="Calibri" charset="0"/>
            </a:endParaRPr>
          </a:p>
          <a:p>
            <a:r>
              <a:rPr lang="fr-FR" baseline="0" dirty="0" err="1" smtClean="0">
                <a:latin typeface="Calibri" charset="0"/>
              </a:rPr>
              <a:t>Arrows</a:t>
            </a:r>
            <a:r>
              <a:rPr lang="fr-FR" baseline="0" dirty="0" smtClean="0">
                <a:latin typeface="Calibri" charset="0"/>
              </a:rPr>
              <a:t> </a:t>
            </a:r>
            <a:r>
              <a:rPr lang="fr-FR" baseline="0" dirty="0" err="1" smtClean="0">
                <a:latin typeface="Calibri" charset="0"/>
              </a:rPr>
              <a:t>represent</a:t>
            </a:r>
            <a:r>
              <a:rPr lang="fr-FR" baseline="0" dirty="0" smtClean="0">
                <a:latin typeface="Calibri" charset="0"/>
              </a:rPr>
              <a:t> messages sent </a:t>
            </a:r>
            <a:r>
              <a:rPr lang="fr-FR" baseline="0" dirty="0" err="1" smtClean="0">
                <a:latin typeface="Calibri" charset="0"/>
              </a:rPr>
              <a:t>between</a:t>
            </a:r>
            <a:r>
              <a:rPr lang="fr-FR" baseline="0" dirty="0" smtClean="0">
                <a:latin typeface="Calibri" charset="0"/>
              </a:rPr>
              <a:t> the </a:t>
            </a:r>
            <a:r>
              <a:rPr lang="fr-FR" baseline="0" dirty="0" err="1" smtClean="0">
                <a:latin typeface="Calibri" charset="0"/>
              </a:rPr>
              <a:t>requester</a:t>
            </a:r>
            <a:r>
              <a:rPr lang="fr-FR" baseline="0" dirty="0" smtClean="0">
                <a:latin typeface="Calibri" charset="0"/>
              </a:rPr>
              <a:t> and the web service.</a:t>
            </a:r>
          </a:p>
          <a:p>
            <a:endParaRPr lang="fr-FR" baseline="0" dirty="0" smtClean="0">
              <a:latin typeface="Calibri" charset="0"/>
            </a:endParaRPr>
          </a:p>
          <a:p>
            <a:r>
              <a:rPr lang="fr-FR" baseline="0" dirty="0" smtClean="0">
                <a:latin typeface="Calibri" charset="0"/>
              </a:rPr>
              <a:t>HOW </a:t>
            </a:r>
            <a:r>
              <a:rPr lang="fr-FR" baseline="0" dirty="0" err="1" smtClean="0">
                <a:latin typeface="Calibri" charset="0"/>
              </a:rPr>
              <a:t>is</a:t>
            </a:r>
            <a:r>
              <a:rPr lang="fr-FR" baseline="0" dirty="0" smtClean="0">
                <a:latin typeface="Calibri" charset="0"/>
              </a:rPr>
              <a:t> the </a:t>
            </a:r>
            <a:r>
              <a:rPr lang="fr-FR" baseline="0" dirty="0" err="1" smtClean="0">
                <a:latin typeface="Calibri" charset="0"/>
              </a:rPr>
              <a:t>ShoppingCart</a:t>
            </a:r>
            <a:r>
              <a:rPr lang="fr-FR" baseline="0" dirty="0" smtClean="0">
                <a:latin typeface="Calibri" charset="0"/>
              </a:rPr>
              <a:t> S1 </a:t>
            </a:r>
            <a:r>
              <a:rPr lang="fr-FR" baseline="0" dirty="0" err="1" smtClean="0">
                <a:latin typeface="Calibri" charset="0"/>
              </a:rPr>
              <a:t>identified</a:t>
            </a:r>
            <a:r>
              <a:rPr lang="fr-FR" baseline="0" dirty="0" smtClean="0">
                <a:latin typeface="Calibri" charset="0"/>
              </a:rPr>
              <a:t> ? (</a:t>
            </a:r>
            <a:r>
              <a:rPr lang="fr-FR" baseline="0" dirty="0" err="1" smtClean="0">
                <a:latin typeface="Calibri" charset="0"/>
              </a:rPr>
              <a:t>many</a:t>
            </a:r>
            <a:r>
              <a:rPr lang="fr-FR" baseline="0" dirty="0" smtClean="0">
                <a:latin typeface="Calibri" charset="0"/>
              </a:rPr>
              <a:t> </a:t>
            </a:r>
            <a:r>
              <a:rPr lang="fr-FR" baseline="0" dirty="0" err="1" smtClean="0">
                <a:latin typeface="Calibri" charset="0"/>
              </a:rPr>
              <a:t>carts</a:t>
            </a:r>
            <a:r>
              <a:rPr lang="fr-FR" baseline="0" dirty="0" smtClean="0">
                <a:latin typeface="Calibri" charset="0"/>
              </a:rPr>
              <a:t>) : </a:t>
            </a:r>
            <a:r>
              <a:rPr lang="fr-FR" baseline="0" dirty="0" err="1" smtClean="0">
                <a:latin typeface="Calibri" charset="0"/>
              </a:rPr>
              <a:t>Typically</a:t>
            </a:r>
            <a:r>
              <a:rPr lang="fr-FR" baseline="0" dirty="0" smtClean="0">
                <a:latin typeface="Calibri" charset="0"/>
              </a:rPr>
              <a:t> </a:t>
            </a:r>
            <a:r>
              <a:rPr lang="fr-FR" baseline="0" dirty="0" err="1" smtClean="0">
                <a:latin typeface="Calibri" charset="0"/>
              </a:rPr>
              <a:t>passed</a:t>
            </a:r>
            <a:r>
              <a:rPr lang="fr-FR" baseline="0" dirty="0" smtClean="0">
                <a:latin typeface="Calibri" charset="0"/>
              </a:rPr>
              <a:t> as a </a:t>
            </a:r>
            <a:r>
              <a:rPr lang="fr-FR" baseline="0" dirty="0" err="1" smtClean="0">
                <a:latin typeface="Calibri" charset="0"/>
              </a:rPr>
              <a:t>parameter</a:t>
            </a:r>
            <a:r>
              <a:rPr lang="fr-FR" baseline="0" dirty="0" smtClean="0">
                <a:latin typeface="Calibri" charset="0"/>
              </a:rPr>
              <a:t> to the web service and </a:t>
            </a:r>
            <a:r>
              <a:rPr lang="fr-FR" baseline="0" dirty="0" err="1" smtClean="0">
                <a:latin typeface="Calibri" charset="0"/>
              </a:rPr>
              <a:t>described</a:t>
            </a:r>
            <a:r>
              <a:rPr lang="fr-FR" baseline="0" dirty="0" smtClean="0">
                <a:latin typeface="Calibri" charset="0"/>
              </a:rPr>
              <a:t> in WSDL</a:t>
            </a:r>
          </a:p>
          <a:p>
            <a:endParaRPr lang="fr-FR" baseline="0" dirty="0" smtClean="0">
              <a:latin typeface="Calibri" charset="0"/>
            </a:endParaRPr>
          </a:p>
          <a:p>
            <a:r>
              <a:rPr lang="fr-FR" baseline="0" dirty="0" smtClean="0">
                <a:latin typeface="Calibri" charset="0"/>
              </a:rPr>
              <a:t>WSRF </a:t>
            </a:r>
            <a:r>
              <a:rPr lang="fr-FR" baseline="0" dirty="0" err="1" smtClean="0">
                <a:latin typeface="Calibri" charset="0"/>
              </a:rPr>
              <a:t>however</a:t>
            </a:r>
            <a:r>
              <a:rPr lang="fr-FR" baseline="0" dirty="0" smtClean="0">
                <a:latin typeface="Calibri" charset="0"/>
              </a:rPr>
              <a:t>, </a:t>
            </a:r>
            <a:r>
              <a:rPr lang="fr-FR" baseline="0" dirty="0" err="1" smtClean="0">
                <a:latin typeface="Calibri" charset="0"/>
              </a:rPr>
              <a:t>avoids</a:t>
            </a:r>
            <a:r>
              <a:rPr lang="fr-FR" baseline="0" dirty="0" smtClean="0">
                <a:latin typeface="Calibri" charset="0"/>
              </a:rPr>
              <a:t> the </a:t>
            </a:r>
            <a:r>
              <a:rPr lang="fr-FR" baseline="0" dirty="0" err="1" smtClean="0">
                <a:latin typeface="Calibri" charset="0"/>
              </a:rPr>
              <a:t>need</a:t>
            </a:r>
            <a:r>
              <a:rPr lang="fr-FR" baseline="0" dirty="0" smtClean="0">
                <a:latin typeface="Calibri" charset="0"/>
              </a:rPr>
              <a:t> to </a:t>
            </a:r>
            <a:r>
              <a:rPr lang="fr-FR" baseline="0" dirty="0" err="1" smtClean="0">
                <a:latin typeface="Calibri" charset="0"/>
              </a:rPr>
              <a:t>describe</a:t>
            </a:r>
            <a:r>
              <a:rPr lang="fr-FR" baseline="0" dirty="0" smtClean="0">
                <a:latin typeface="Calibri" charset="0"/>
              </a:rPr>
              <a:t> the identifier </a:t>
            </a:r>
            <a:r>
              <a:rPr lang="fr-FR" baseline="0" dirty="0" err="1" smtClean="0">
                <a:latin typeface="Calibri" charset="0"/>
              </a:rPr>
              <a:t>explicitly</a:t>
            </a:r>
            <a:r>
              <a:rPr lang="fr-FR" baseline="0" dirty="0" smtClean="0">
                <a:latin typeface="Calibri" charset="0"/>
              </a:rPr>
              <a:t> in the WSDL description.</a:t>
            </a:r>
          </a:p>
          <a:p>
            <a:r>
              <a:rPr lang="fr-FR" baseline="0" dirty="0" smtClean="0">
                <a:latin typeface="Calibri" charset="0"/>
              </a:rPr>
              <a:t>INSTEAD : The identifier </a:t>
            </a:r>
            <a:r>
              <a:rPr lang="fr-FR" baseline="0" dirty="0" err="1" smtClean="0">
                <a:latin typeface="Calibri" charset="0"/>
              </a:rPr>
              <a:t>can</a:t>
            </a:r>
            <a:r>
              <a:rPr lang="fr-FR" baseline="0" dirty="0" smtClean="0">
                <a:latin typeface="Calibri" charset="0"/>
              </a:rPr>
              <a:t> </a:t>
            </a:r>
            <a:r>
              <a:rPr lang="fr-FR" baseline="0" dirty="0" err="1" smtClean="0">
                <a:latin typeface="Calibri" charset="0"/>
              </a:rPr>
              <a:t>be</a:t>
            </a:r>
            <a:r>
              <a:rPr lang="fr-FR" baseline="0" dirty="0" smtClean="0">
                <a:latin typeface="Calibri" charset="0"/>
              </a:rPr>
              <a:t> </a:t>
            </a:r>
            <a:r>
              <a:rPr lang="fr-FR" baseline="0" dirty="0" err="1" smtClean="0">
                <a:latin typeface="Calibri" charset="0"/>
              </a:rPr>
              <a:t>packaged</a:t>
            </a:r>
            <a:r>
              <a:rPr lang="fr-FR" baseline="0" dirty="0" smtClean="0">
                <a:latin typeface="Calibri" charset="0"/>
              </a:rPr>
              <a:t> as part of the EPR and </a:t>
            </a:r>
            <a:r>
              <a:rPr lang="fr-FR" baseline="0" dirty="0" err="1" smtClean="0">
                <a:latin typeface="Calibri" charset="0"/>
              </a:rPr>
              <a:t>implicitely</a:t>
            </a:r>
            <a:r>
              <a:rPr lang="fr-FR" baseline="0" dirty="0" smtClean="0">
                <a:latin typeface="Calibri" charset="0"/>
              </a:rPr>
              <a:t> </a:t>
            </a:r>
            <a:r>
              <a:rPr lang="fr-FR" baseline="0" dirty="0" err="1" smtClean="0">
                <a:latin typeface="Calibri" charset="0"/>
              </a:rPr>
              <a:t>included</a:t>
            </a:r>
            <a:r>
              <a:rPr lang="fr-FR" baseline="0" dirty="0" smtClean="0">
                <a:latin typeface="Calibri" charset="0"/>
              </a:rPr>
              <a:t> in all messages </a:t>
            </a:r>
            <a:r>
              <a:rPr lang="fr-FR" baseline="0" dirty="0" err="1" smtClean="0">
                <a:latin typeface="Calibri" charset="0"/>
              </a:rPr>
              <a:t>addressed</a:t>
            </a:r>
            <a:r>
              <a:rPr lang="fr-FR" baseline="0" dirty="0" smtClean="0">
                <a:latin typeface="Calibri" charset="0"/>
              </a:rPr>
              <a:t> </a:t>
            </a:r>
            <a:r>
              <a:rPr lang="fr-FR" baseline="0" dirty="0" err="1" smtClean="0">
                <a:latin typeface="Calibri" charset="0"/>
              </a:rPr>
              <a:t>through</a:t>
            </a:r>
            <a:r>
              <a:rPr lang="fr-FR" baseline="0" dirty="0" smtClean="0">
                <a:latin typeface="Calibri" charset="0"/>
              </a:rPr>
              <a:t> the EPR </a:t>
            </a:r>
            <a:r>
              <a:rPr lang="fr-FR" baseline="0" dirty="0" err="1" smtClean="0">
                <a:latin typeface="Calibri" charset="0"/>
              </a:rPr>
              <a:t>according</a:t>
            </a:r>
            <a:r>
              <a:rPr lang="fr-FR" baseline="0" dirty="0" smtClean="0">
                <a:latin typeface="Calibri" charset="0"/>
              </a:rPr>
              <a:t> to the </a:t>
            </a:r>
            <a:r>
              <a:rPr lang="fr-FR" baseline="0" dirty="0" err="1" smtClean="0">
                <a:latin typeface="Calibri" charset="0"/>
              </a:rPr>
              <a:t>rules</a:t>
            </a:r>
            <a:r>
              <a:rPr lang="fr-FR" baseline="0" dirty="0" smtClean="0">
                <a:latin typeface="Calibri" charset="0"/>
              </a:rPr>
              <a:t> of WS-A.</a:t>
            </a:r>
          </a:p>
          <a:p>
            <a:endParaRPr lang="fr-FR" baseline="0"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baseline="0" dirty="0" err="1" smtClean="0">
                <a:latin typeface="Calibri" charset="0"/>
              </a:rPr>
              <a:t>Thus</a:t>
            </a:r>
            <a:r>
              <a:rPr lang="fr-FR" baseline="0" dirty="0" smtClean="0">
                <a:latin typeface="Calibri" charset="0"/>
              </a:rPr>
              <a:t> </a:t>
            </a:r>
            <a:r>
              <a:rPr lang="fr-FR" baseline="0" dirty="0" err="1" smtClean="0">
                <a:latin typeface="Calibri" charset="0"/>
              </a:rPr>
              <a:t>simplifying</a:t>
            </a:r>
            <a:r>
              <a:rPr lang="fr-FR" baseline="0" dirty="0" smtClean="0">
                <a:latin typeface="Calibri" charset="0"/>
              </a:rPr>
              <a:t> the </a:t>
            </a:r>
            <a:r>
              <a:rPr lang="fr-FR" baseline="0" dirty="0" err="1" smtClean="0">
                <a:latin typeface="Calibri" charset="0"/>
              </a:rPr>
              <a:t>form</a:t>
            </a:r>
            <a:r>
              <a:rPr lang="fr-FR" baseline="0" dirty="0" smtClean="0">
                <a:latin typeface="Calibri" charset="0"/>
              </a:rPr>
              <a:t> of the WSDL </a:t>
            </a:r>
            <a:r>
              <a:rPr lang="fr-FR" baseline="0" dirty="0" err="1" smtClean="0">
                <a:latin typeface="Calibri" charset="0"/>
              </a:rPr>
              <a:t>that</a:t>
            </a:r>
            <a:r>
              <a:rPr lang="fr-FR" baseline="0" dirty="0" smtClean="0">
                <a:latin typeface="Calibri" charset="0"/>
              </a:rPr>
              <a:t> </a:t>
            </a:r>
            <a:r>
              <a:rPr lang="fr-FR" baseline="0" dirty="0" err="1" smtClean="0">
                <a:latin typeface="Calibri" charset="0"/>
              </a:rPr>
              <a:t>describes</a:t>
            </a:r>
            <a:r>
              <a:rPr lang="fr-FR" baseline="0" dirty="0" smtClean="0">
                <a:latin typeface="Calibri" charset="0"/>
              </a:rPr>
              <a:t> the service.</a:t>
            </a:r>
          </a:p>
          <a:p>
            <a:endParaRPr lang="fr-FR" baseline="0" dirty="0" smtClean="0">
              <a:latin typeface="Calibri" charset="0"/>
            </a:endParaRPr>
          </a:p>
          <a:p>
            <a:r>
              <a:rPr lang="fr-FR" baseline="0" dirty="0" smtClean="0">
                <a:latin typeface="Calibri" charset="0"/>
              </a:rPr>
              <a:t>FOR EXAMPLE </a:t>
            </a:r>
          </a:p>
          <a:p>
            <a:r>
              <a:rPr lang="en-US" sz="1200" kern="1200" dirty="0" smtClean="0">
                <a:solidFill>
                  <a:schemeClr val="tx1"/>
                </a:solidFill>
                <a:latin typeface="+mn-lt"/>
                <a:ea typeface="ＭＳ Ｐゴシック" charset="0"/>
                <a:cs typeface="ＭＳ Ｐゴシック" charset="0"/>
              </a:rPr>
              <a:t>The WSDL for a message that, for example, adds an item to a cart need only be concerned about the item to be added; </a:t>
            </a:r>
          </a:p>
          <a:p>
            <a:r>
              <a:rPr lang="en-US" sz="1200" kern="1200" dirty="0" smtClean="0">
                <a:solidFill>
                  <a:schemeClr val="tx1"/>
                </a:solidFill>
                <a:latin typeface="+mn-lt"/>
                <a:ea typeface="ＭＳ Ｐゴシック" charset="0"/>
                <a:cs typeface="ＭＳ Ｐゴシック" charset="0"/>
              </a:rPr>
              <a:t>the requesting application is not responsible for maintaining the identity of the cart to which the item must be added.</a:t>
            </a:r>
            <a:endParaRPr lang="fr-FR" dirty="0">
              <a:latin typeface="Calibri"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dirty="0" smtClean="0"/>
              <a:t>Simplifies the task of any client application which must deal with multiple resources (since the resource definition and operations follow the same pattern.)</a:t>
            </a:r>
            <a:endParaRPr lang="fr-BE" sz="120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latin typeface="Calibri" charset="0"/>
              </a:rPr>
              <a:t>This </a:t>
            </a:r>
            <a:r>
              <a:rPr lang="fr-FR" dirty="0" err="1" smtClean="0">
                <a:latin typeface="Calibri" charset="0"/>
              </a:rPr>
              <a:t>example</a:t>
            </a:r>
            <a:r>
              <a:rPr lang="fr-FR" dirty="0" smtClean="0">
                <a:latin typeface="Calibri" charset="0"/>
              </a:rPr>
              <a:t> </a:t>
            </a:r>
            <a:r>
              <a:rPr lang="fr-FR" dirty="0" err="1" smtClean="0">
                <a:latin typeface="Calibri" charset="0"/>
              </a:rPr>
              <a:t>demonstrates</a:t>
            </a:r>
            <a:r>
              <a:rPr lang="fr-FR" baseline="0" dirty="0" smtClean="0">
                <a:latin typeface="Calibri" charset="0"/>
              </a:rPr>
              <a:t> </a:t>
            </a:r>
            <a:r>
              <a:rPr lang="fr-FR" baseline="0" dirty="0" err="1" smtClean="0">
                <a:latin typeface="Calibri" charset="0"/>
              </a:rPr>
              <a:t>using</a:t>
            </a:r>
            <a:r>
              <a:rPr lang="fr-FR" baseline="0" dirty="0" smtClean="0">
                <a:latin typeface="Calibri" charset="0"/>
              </a:rPr>
              <a:t> a shopping service to </a:t>
            </a:r>
            <a:r>
              <a:rPr lang="fr-FR" baseline="0" dirty="0" err="1" smtClean="0">
                <a:latin typeface="Calibri" charset="0"/>
              </a:rPr>
              <a:t>create</a:t>
            </a:r>
            <a:r>
              <a:rPr lang="fr-FR" baseline="0" dirty="0" smtClean="0">
                <a:latin typeface="Calibri" charset="0"/>
              </a:rPr>
              <a:t>, </a:t>
            </a:r>
            <a:r>
              <a:rPr lang="fr-FR" baseline="0" dirty="0" err="1" smtClean="0">
                <a:latin typeface="Calibri" charset="0"/>
              </a:rPr>
              <a:t>retrieve</a:t>
            </a:r>
            <a:r>
              <a:rPr lang="fr-FR" baseline="0" dirty="0" smtClean="0">
                <a:latin typeface="Calibri" charset="0"/>
              </a:rPr>
              <a:t> and update the </a:t>
            </a:r>
            <a:r>
              <a:rPr lang="fr-FR" baseline="0" dirty="0" err="1" smtClean="0">
                <a:latin typeface="Calibri" charset="0"/>
              </a:rPr>
              <a:t>cart</a:t>
            </a:r>
            <a:r>
              <a:rPr lang="fr-FR" baseline="0" dirty="0" smtClean="0">
                <a:latin typeface="Calibri" charset="0"/>
              </a:rPr>
              <a:t> via the « </a:t>
            </a:r>
            <a:r>
              <a:rPr lang="fr-FR" baseline="0" dirty="0" err="1" smtClean="0">
                <a:latin typeface="Calibri" charset="0"/>
              </a:rPr>
              <a:t>SimpleShoppingCart</a:t>
            </a:r>
            <a:r>
              <a:rPr lang="fr-FR" baseline="0" dirty="0" smtClean="0">
                <a:latin typeface="Calibri" charset="0"/>
              </a:rPr>
              <a:t> » document.</a:t>
            </a:r>
            <a:endParaRPr lang="fr-FR" dirty="0" smtClean="0">
              <a:latin typeface="Calibri" charset="0"/>
            </a:endParaRPr>
          </a:p>
          <a:p>
            <a:endParaRPr lang="fr-FR" baseline="0"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ＭＳ Ｐゴシック" charset="0"/>
                <a:cs typeface="ＭＳ Ｐゴシック" charset="0"/>
              </a:rPr>
              <a:t>A service which exploits WSRF must define a Resource Properties document and may then use a combination of standard and service-specific operation definitions to define the messages which interact with the document and the resource which it describes. In non-WSRF,</a:t>
            </a:r>
            <a:r>
              <a:rPr lang="en-US" sz="1200" kern="1200" baseline="0" dirty="0" smtClean="0">
                <a:solidFill>
                  <a:schemeClr val="tx1"/>
                </a:solidFill>
                <a:latin typeface="+mn-lt"/>
                <a:ea typeface="ＭＳ Ｐゴシック" charset="0"/>
                <a:cs typeface="ＭＳ Ｐゴシック" charset="0"/>
              </a:rPr>
              <a:t> nothing is standard.</a:t>
            </a:r>
            <a:endParaRPr lang="en-US" sz="1200" kern="1200" dirty="0" smtClean="0">
              <a:solidFill>
                <a:schemeClr val="tx1"/>
              </a:solidFill>
              <a:latin typeface="+mn-lt"/>
              <a:ea typeface="ＭＳ Ｐゴシック" charset="0"/>
              <a:cs typeface="ＭＳ Ｐゴシック" charset="0"/>
            </a:endParaRPr>
          </a:p>
          <a:p>
            <a:endParaRPr lang="en-US"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latin typeface="Calibri" charset="0"/>
              </a:rPr>
              <a:t>OPERATIONS </a:t>
            </a:r>
            <a:r>
              <a:rPr lang="fr-FR" baseline="0" dirty="0" err="1" smtClean="0">
                <a:latin typeface="Calibri" charset="0"/>
              </a:rPr>
              <a:t>used</a:t>
            </a:r>
            <a:r>
              <a:rPr lang="fr-FR" baseline="0" dirty="0" smtClean="0">
                <a:latin typeface="Calibri" charset="0"/>
              </a:rPr>
              <a:t> </a:t>
            </a:r>
            <a:r>
              <a:rPr lang="fr-FR" baseline="0" dirty="0" err="1" smtClean="0">
                <a:latin typeface="Calibri" charset="0"/>
              </a:rPr>
              <a:t>defined</a:t>
            </a:r>
            <a:r>
              <a:rPr lang="fr-FR" baseline="0" dirty="0" smtClean="0">
                <a:latin typeface="Calibri" charset="0"/>
              </a:rPr>
              <a:t> by the « Web Service Resource </a:t>
            </a:r>
            <a:r>
              <a:rPr lang="fr-FR" baseline="0" dirty="0" err="1" smtClean="0">
                <a:latin typeface="Calibri" charset="0"/>
              </a:rPr>
              <a:t>Properties</a:t>
            </a:r>
            <a:r>
              <a:rPr lang="fr-FR" baseline="0" dirty="0" smtClean="0">
                <a:latin typeface="Calibri" charset="0"/>
              </a:rPr>
              <a:t> </a:t>
            </a:r>
            <a:r>
              <a:rPr lang="fr-FR" baseline="0" dirty="0" err="1" smtClean="0">
                <a:latin typeface="Calibri" charset="0"/>
              </a:rPr>
              <a:t>Specification</a:t>
            </a:r>
            <a:r>
              <a:rPr lang="fr-FR" baseline="0" dirty="0" smtClean="0">
                <a:latin typeface="Calibri" charset="0"/>
              </a:rPr>
              <a:t> » (WS-</a:t>
            </a:r>
            <a:r>
              <a:rPr lang="fr-FR" baseline="0" dirty="0" err="1" smtClean="0">
                <a:latin typeface="Calibri" charset="0"/>
              </a:rPr>
              <a:t>ResourceProperties</a:t>
            </a:r>
            <a:r>
              <a:rPr lang="fr-FR" baseline="0" dirty="0" smtClean="0">
                <a:latin typeface="Calibri" charset="0"/>
              </a:rPr>
              <a:t>)</a:t>
            </a: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28</a:t>
            </a:fld>
            <a:endParaRPr lang="en-US"/>
          </a:p>
        </p:txBody>
      </p:sp>
    </p:spTree>
    <p:extLst>
      <p:ext uri="{BB962C8B-B14F-4D97-AF65-F5344CB8AC3E}">
        <p14:creationId xmlns:p14="http://schemas.microsoft.com/office/powerpoint/2010/main" val="389713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latin typeface="Calibri" charset="0"/>
              </a:rPr>
              <a:t>This </a:t>
            </a:r>
            <a:r>
              <a:rPr lang="fr-FR" dirty="0" err="1" smtClean="0">
                <a:latin typeface="Calibri" charset="0"/>
              </a:rPr>
              <a:t>example</a:t>
            </a:r>
            <a:r>
              <a:rPr lang="fr-FR" dirty="0" smtClean="0">
                <a:latin typeface="Calibri" charset="0"/>
              </a:rPr>
              <a:t> </a:t>
            </a:r>
            <a:r>
              <a:rPr lang="fr-FR" dirty="0" err="1" smtClean="0">
                <a:latin typeface="Calibri" charset="0"/>
              </a:rPr>
              <a:t>demonstrates</a:t>
            </a:r>
            <a:r>
              <a:rPr lang="fr-FR" baseline="0" dirty="0" smtClean="0">
                <a:latin typeface="Calibri" charset="0"/>
              </a:rPr>
              <a:t> </a:t>
            </a:r>
            <a:r>
              <a:rPr lang="fr-FR" baseline="0" dirty="0" err="1" smtClean="0">
                <a:latin typeface="Calibri" charset="0"/>
              </a:rPr>
              <a:t>using</a:t>
            </a:r>
            <a:r>
              <a:rPr lang="fr-FR" baseline="0" dirty="0" smtClean="0">
                <a:latin typeface="Calibri" charset="0"/>
              </a:rPr>
              <a:t> a shopping service to </a:t>
            </a:r>
            <a:r>
              <a:rPr lang="fr-FR" baseline="0" dirty="0" err="1" smtClean="0">
                <a:latin typeface="Calibri" charset="0"/>
              </a:rPr>
              <a:t>create</a:t>
            </a:r>
            <a:r>
              <a:rPr lang="fr-FR" baseline="0" dirty="0" smtClean="0">
                <a:latin typeface="Calibri" charset="0"/>
              </a:rPr>
              <a:t>, </a:t>
            </a:r>
            <a:r>
              <a:rPr lang="fr-FR" baseline="0" dirty="0" err="1" smtClean="0">
                <a:latin typeface="Calibri" charset="0"/>
              </a:rPr>
              <a:t>retrieve</a:t>
            </a:r>
            <a:r>
              <a:rPr lang="fr-FR" baseline="0" dirty="0" smtClean="0">
                <a:latin typeface="Calibri" charset="0"/>
              </a:rPr>
              <a:t> and update the </a:t>
            </a:r>
            <a:r>
              <a:rPr lang="fr-FR" baseline="0" dirty="0" err="1" smtClean="0">
                <a:latin typeface="Calibri" charset="0"/>
              </a:rPr>
              <a:t>cart</a:t>
            </a:r>
            <a:r>
              <a:rPr lang="fr-FR" baseline="0" dirty="0" smtClean="0">
                <a:latin typeface="Calibri" charset="0"/>
              </a:rPr>
              <a:t> via the « </a:t>
            </a:r>
            <a:r>
              <a:rPr lang="fr-FR" baseline="0" dirty="0" err="1" smtClean="0">
                <a:latin typeface="Calibri" charset="0"/>
              </a:rPr>
              <a:t>SimpleShoppingCart</a:t>
            </a:r>
            <a:r>
              <a:rPr lang="fr-FR" baseline="0" dirty="0" smtClean="0">
                <a:latin typeface="Calibri" charset="0"/>
              </a:rPr>
              <a:t> » document.</a:t>
            </a:r>
            <a:endParaRPr lang="fr-FR"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Returns</a:t>
            </a:r>
            <a:r>
              <a:rPr lang="fr-FR" dirty="0" smtClean="0"/>
              <a:t> an </a:t>
            </a:r>
            <a:r>
              <a:rPr lang="fr-FR" dirty="0" err="1" smtClean="0"/>
              <a:t>endpointreference</a:t>
            </a:r>
            <a:r>
              <a:rPr lang="fr-FR" baseline="0" dirty="0" smtClean="0"/>
              <a:t> </a:t>
            </a:r>
            <a:r>
              <a:rPr lang="fr-FR" baseline="0" dirty="0" err="1" smtClean="0"/>
              <a:t>that</a:t>
            </a:r>
            <a:r>
              <a:rPr lang="fr-FR" baseline="0" dirty="0" smtClean="0"/>
              <a:t> identifies the </a:t>
            </a:r>
            <a:r>
              <a:rPr lang="fr-FR" baseline="0" dirty="0" err="1" smtClean="0"/>
              <a:t>specific</a:t>
            </a:r>
            <a:r>
              <a:rPr lang="fr-FR" baseline="0" dirty="0" smtClean="0"/>
              <a:t> </a:t>
            </a:r>
            <a:r>
              <a:rPr lang="fr-FR" baseline="0" dirty="0" err="1" smtClean="0"/>
              <a:t>cart</a:t>
            </a:r>
            <a:r>
              <a:rPr lang="fr-FR" baseline="0" dirty="0" smtClean="0"/>
              <a:t> </a:t>
            </a:r>
            <a:r>
              <a:rPr lang="fr-FR" baseline="0" dirty="0" err="1" smtClean="0"/>
              <a:t>we</a:t>
            </a:r>
            <a:r>
              <a:rPr lang="fr-FR" baseline="0" dirty="0" smtClean="0"/>
              <a:t> </a:t>
            </a:r>
            <a:r>
              <a:rPr lang="fr-FR" baseline="0" dirty="0" err="1" smtClean="0"/>
              <a:t>manipulate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31</a:t>
            </a:fld>
            <a:endParaRPr lang="en-US"/>
          </a:p>
        </p:txBody>
      </p:sp>
    </p:spTree>
    <p:extLst>
      <p:ext uri="{BB962C8B-B14F-4D97-AF65-F5344CB8AC3E}">
        <p14:creationId xmlns:p14="http://schemas.microsoft.com/office/powerpoint/2010/main" val="3460263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Retrieve</a:t>
            </a:r>
            <a:r>
              <a:rPr lang="fr-FR" dirty="0" smtClean="0"/>
              <a:t> information</a:t>
            </a:r>
            <a:endParaRPr lang="fr-FR" dirty="0"/>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32</a:t>
            </a:fld>
            <a:endParaRPr lang="en-US"/>
          </a:p>
        </p:txBody>
      </p:sp>
    </p:spTree>
    <p:extLst>
      <p:ext uri="{BB962C8B-B14F-4D97-AF65-F5344CB8AC3E}">
        <p14:creationId xmlns:p14="http://schemas.microsoft.com/office/powerpoint/2010/main" val="3541363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Client </a:t>
            </a:r>
            <a:r>
              <a:rPr lang="fr-FR" dirty="0" err="1" smtClean="0"/>
              <a:t>could</a:t>
            </a:r>
            <a:r>
              <a:rPr lang="fr-FR" dirty="0" smtClean="0"/>
              <a:t> first performe</a:t>
            </a:r>
            <a:r>
              <a:rPr lang="fr-FR" baseline="0" dirty="0" smtClean="0"/>
              <a:t> modifications </a:t>
            </a:r>
            <a:r>
              <a:rPr lang="fr-FR" baseline="0" dirty="0" err="1" smtClean="0"/>
              <a:t>locally</a:t>
            </a:r>
            <a:r>
              <a:rPr lang="fr-FR" baseline="0" dirty="0" smtClean="0"/>
              <a:t> in </a:t>
            </a:r>
            <a:r>
              <a:rPr lang="fr-FR" baseline="0" dirty="0" err="1" smtClean="0"/>
              <a:t>his</a:t>
            </a:r>
            <a:r>
              <a:rPr lang="fr-FR" baseline="0" dirty="0" smtClean="0"/>
              <a:t> variable, </a:t>
            </a:r>
            <a:r>
              <a:rPr lang="fr-FR" baseline="0" dirty="0" err="1" smtClean="0"/>
              <a:t>storage</a:t>
            </a:r>
            <a:r>
              <a:rPr lang="fr-FR" baseline="0" dirty="0" smtClean="0"/>
              <a:t>, </a:t>
            </a:r>
            <a:r>
              <a:rPr lang="fr-FR" baseline="0" dirty="0" err="1" smtClean="0"/>
              <a:t>whatsoever</a:t>
            </a:r>
            <a:r>
              <a:rPr lang="fr-FR" baseline="0" dirty="0" smtClean="0"/>
              <a:t>… </a:t>
            </a:r>
            <a:r>
              <a:rPr lang="fr-FR" baseline="0" dirty="0" err="1" smtClean="0"/>
              <a:t>then</a:t>
            </a:r>
            <a:r>
              <a:rPr lang="fr-FR" baseline="0" dirty="0" smtClean="0"/>
              <a:t> </a:t>
            </a:r>
            <a:r>
              <a:rPr lang="fr-FR" baseline="0" dirty="0" err="1" smtClean="0"/>
              <a:t>try</a:t>
            </a:r>
            <a:r>
              <a:rPr lang="fr-FR" baseline="0" dirty="0" smtClean="0"/>
              <a:t> to update on the server and </a:t>
            </a:r>
            <a:r>
              <a:rPr lang="fr-FR" baseline="0" dirty="0" err="1" smtClean="0"/>
              <a:t>validate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34</a:t>
            </a:fld>
            <a:endParaRPr lang="en-US"/>
          </a:p>
        </p:txBody>
      </p:sp>
    </p:spTree>
    <p:extLst>
      <p:ext uri="{BB962C8B-B14F-4D97-AF65-F5344CB8AC3E}">
        <p14:creationId xmlns:p14="http://schemas.microsoft.com/office/powerpoint/2010/main" val="715356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IF,</a:t>
            </a:r>
            <a:r>
              <a:rPr lang="fr-FR" baseline="0" dirty="0" smtClean="0"/>
              <a:t> not ok, or </a:t>
            </a:r>
            <a:r>
              <a:rPr lang="fr-FR" baseline="0" dirty="0" err="1" smtClean="0"/>
              <a:t>different</a:t>
            </a:r>
            <a:r>
              <a:rPr lang="fr-FR" baseline="0" dirty="0" smtClean="0"/>
              <a:t> (free item)</a:t>
            </a:r>
          </a:p>
          <a:p>
            <a:r>
              <a:rPr lang="fr-FR" baseline="0" dirty="0" err="1" smtClean="0"/>
              <a:t>Send</a:t>
            </a:r>
            <a:r>
              <a:rPr lang="fr-FR" baseline="0" dirty="0" smtClean="0"/>
              <a:t> back a </a:t>
            </a:r>
            <a:r>
              <a:rPr lang="fr-FR" baseline="0" dirty="0" err="1" smtClean="0"/>
              <a:t>representation</a:t>
            </a:r>
            <a:r>
              <a:rPr lang="fr-FR" baseline="0" dirty="0" smtClean="0"/>
              <a:t> of the </a:t>
            </a:r>
            <a:r>
              <a:rPr lang="fr-FR" baseline="0" dirty="0" err="1" smtClean="0"/>
              <a:t>entire</a:t>
            </a:r>
            <a:r>
              <a:rPr lang="fr-FR" baseline="0" dirty="0" smtClean="0"/>
              <a:t> </a:t>
            </a:r>
            <a:r>
              <a:rPr lang="fr-FR" baseline="0" dirty="0" err="1" smtClean="0"/>
              <a:t>resource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35</a:t>
            </a:fld>
            <a:endParaRPr lang="en-US"/>
          </a:p>
        </p:txBody>
      </p:sp>
    </p:spTree>
    <p:extLst>
      <p:ext uri="{BB962C8B-B14F-4D97-AF65-F5344CB8AC3E}">
        <p14:creationId xmlns:p14="http://schemas.microsoft.com/office/powerpoint/2010/main" val="133101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baseline="0" dirty="0" smtClean="0">
                <a:latin typeface="Calibri" charset="0"/>
              </a:rPr>
              <a:t>OPERATIONS </a:t>
            </a:r>
            <a:r>
              <a:rPr lang="fr-FR" baseline="0" dirty="0" err="1" smtClean="0">
                <a:latin typeface="Calibri" charset="0"/>
              </a:rPr>
              <a:t>used</a:t>
            </a:r>
            <a:r>
              <a:rPr lang="fr-FR" baseline="0" dirty="0" smtClean="0">
                <a:latin typeface="Calibri" charset="0"/>
              </a:rPr>
              <a:t> </a:t>
            </a:r>
            <a:r>
              <a:rPr lang="fr-FR" baseline="0" dirty="0" err="1" smtClean="0">
                <a:latin typeface="Calibri" charset="0"/>
              </a:rPr>
              <a:t>defined</a:t>
            </a:r>
            <a:r>
              <a:rPr lang="fr-FR" baseline="0" dirty="0" smtClean="0">
                <a:latin typeface="Calibri" charset="0"/>
              </a:rPr>
              <a:t> by the « Web Service Resource </a:t>
            </a:r>
            <a:r>
              <a:rPr lang="fr-FR" baseline="0" dirty="0" err="1" smtClean="0">
                <a:latin typeface="Calibri" charset="0"/>
              </a:rPr>
              <a:t>Properties</a:t>
            </a:r>
            <a:r>
              <a:rPr lang="fr-FR" baseline="0" dirty="0" smtClean="0">
                <a:latin typeface="Calibri" charset="0"/>
              </a:rPr>
              <a:t> </a:t>
            </a:r>
            <a:r>
              <a:rPr lang="fr-FR" baseline="0" dirty="0" err="1" smtClean="0">
                <a:latin typeface="Calibri" charset="0"/>
              </a:rPr>
              <a:t>Specification</a:t>
            </a:r>
            <a:r>
              <a:rPr lang="fr-FR" baseline="0" dirty="0" smtClean="0">
                <a:latin typeface="Calibri" charset="0"/>
              </a:rPr>
              <a:t> » (WS-</a:t>
            </a:r>
            <a:r>
              <a:rPr lang="fr-FR" baseline="0" dirty="0" err="1" smtClean="0">
                <a:latin typeface="Calibri" charset="0"/>
              </a:rPr>
              <a:t>ResourceProperties</a:t>
            </a:r>
            <a:r>
              <a:rPr lang="fr-FR" baseline="0" dirty="0" smtClean="0">
                <a:latin typeface="Calibri" charset="0"/>
              </a:rPr>
              <a:t>).</a:t>
            </a:r>
          </a:p>
          <a:p>
            <a:endParaRPr lang="fr-FR" baseline="0" dirty="0" smtClean="0">
              <a:latin typeface="Calibri" charset="0"/>
            </a:endParaRPr>
          </a:p>
          <a:p>
            <a:r>
              <a:rPr lang="fr-FR" baseline="0" dirty="0" err="1" smtClean="0">
                <a:latin typeface="Calibri" charset="0"/>
              </a:rPr>
              <a:t>Cart</a:t>
            </a:r>
            <a:r>
              <a:rPr lang="fr-FR" baseline="0" dirty="0" smtClean="0">
                <a:latin typeface="Calibri" charset="0"/>
              </a:rPr>
              <a:t> </a:t>
            </a:r>
            <a:r>
              <a:rPr lang="fr-FR" baseline="0" dirty="0" err="1" smtClean="0">
                <a:latin typeface="Calibri" charset="0"/>
              </a:rPr>
              <a:t>with</a:t>
            </a:r>
            <a:r>
              <a:rPr lang="fr-FR" baseline="0" dirty="0" smtClean="0">
                <a:latin typeface="Calibri" charset="0"/>
              </a:rPr>
              <a:t> multiple items (</a:t>
            </a:r>
            <a:r>
              <a:rPr lang="fr-FR" baseline="0" dirty="0" err="1" smtClean="0">
                <a:latin typeface="Calibri" charset="0"/>
              </a:rPr>
              <a:t>each</a:t>
            </a:r>
            <a:r>
              <a:rPr lang="fr-FR" baseline="0" dirty="0" smtClean="0">
                <a:latin typeface="Calibri" charset="0"/>
              </a:rPr>
              <a:t> item </a:t>
            </a:r>
            <a:r>
              <a:rPr lang="fr-FR" baseline="0" dirty="0" err="1" smtClean="0">
                <a:latin typeface="Calibri" charset="0"/>
              </a:rPr>
              <a:t>itself</a:t>
            </a:r>
            <a:r>
              <a:rPr lang="fr-FR" baseline="0" dirty="0" smtClean="0">
                <a:latin typeface="Calibri" charset="0"/>
              </a:rPr>
              <a:t> </a:t>
            </a:r>
            <a:r>
              <a:rPr lang="fr-FR" baseline="0" dirty="0" err="1" smtClean="0">
                <a:latin typeface="Calibri" charset="0"/>
              </a:rPr>
              <a:t>is</a:t>
            </a:r>
            <a:r>
              <a:rPr lang="fr-FR" baseline="0" dirty="0" smtClean="0">
                <a:latin typeface="Calibri" charset="0"/>
              </a:rPr>
              <a:t> an </a:t>
            </a:r>
            <a:r>
              <a:rPr lang="fr-FR" baseline="0" dirty="0" err="1" smtClean="0">
                <a:latin typeface="Calibri" charset="0"/>
              </a:rPr>
              <a:t>addressable</a:t>
            </a:r>
            <a:r>
              <a:rPr lang="fr-FR" baseline="0" dirty="0" smtClean="0">
                <a:latin typeface="Calibri" charset="0"/>
              </a:rPr>
              <a:t> WS-Resource) ITEM_EPR</a:t>
            </a:r>
          </a:p>
        </p:txBody>
      </p:sp>
      <p:sp>
        <p:nvSpPr>
          <p:cNvPr id="4" name="Slide Number Placeholder 3"/>
          <p:cNvSpPr>
            <a:spLocks noGrp="1"/>
          </p:cNvSpPr>
          <p:nvPr>
            <p:ph type="sldNum" sz="quarter" idx="10"/>
          </p:nvPr>
        </p:nvSpPr>
        <p:spPr/>
        <p:txBody>
          <a:bodyPr/>
          <a:lstStyle/>
          <a:p>
            <a:fld id="{A5D78FC6-CE17-4259-A63C-DDFC12E048FC}" type="slidenum">
              <a:rPr lang="en-US" smtClean="0"/>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none"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ＭＳ Ｐゴシック" charset="0"/>
                <a:cs typeface="ＭＳ Ｐゴシック" charset="0"/>
              </a:rPr>
              <a:t>RESOURCE PROPERTY VALUES</a:t>
            </a:r>
          </a:p>
          <a:p>
            <a:r>
              <a:rPr lang="en-US" sz="1200" kern="1200" dirty="0" smtClean="0">
                <a:solidFill>
                  <a:schemeClr val="tx1"/>
                </a:solidFill>
                <a:latin typeface="+mn-lt"/>
                <a:ea typeface="ＭＳ Ｐゴシック" charset="0"/>
                <a:cs typeface="ＭＳ Ｐゴシック" charset="0"/>
              </a:rPr>
              <a:t>Indentation of the element names in the table shows how the level of their containment within the document. </a:t>
            </a:r>
            <a:r>
              <a:rPr lang="en-US" sz="1200" kern="1200" dirty="0" err="1" smtClean="0">
                <a:solidFill>
                  <a:schemeClr val="tx1"/>
                </a:solidFill>
                <a:latin typeface="+mn-lt"/>
                <a:ea typeface="ＭＳ Ｐゴシック" charset="0"/>
                <a:cs typeface="ＭＳ Ｐゴシック" charset="0"/>
              </a:rPr>
              <a:t>pr:Printer</a:t>
            </a:r>
            <a:r>
              <a:rPr lang="en-US" sz="1200" kern="1200" dirty="0" smtClean="0">
                <a:solidFill>
                  <a:schemeClr val="tx1"/>
                </a:solidFill>
                <a:latin typeface="+mn-lt"/>
                <a:ea typeface="ＭＳ Ｐゴシック" charset="0"/>
                <a:cs typeface="ＭＳ Ｐゴシック" charset="0"/>
              </a:rPr>
              <a:t> is the root element.</a:t>
            </a:r>
          </a:p>
          <a:p>
            <a:r>
              <a:rPr lang="en-US" sz="1200" kern="1200" dirty="0" smtClean="0">
                <a:solidFill>
                  <a:schemeClr val="tx1"/>
                </a:solidFill>
                <a:latin typeface="+mn-lt"/>
                <a:ea typeface="ＭＳ Ｐゴシック" charset="0"/>
                <a:cs typeface="ＭＳ Ｐゴシック" charset="0"/>
              </a:rPr>
              <a:t>Each of its direct child elements (</a:t>
            </a:r>
            <a:r>
              <a:rPr lang="en-US" sz="1200" kern="1200" dirty="0" err="1" smtClean="0">
                <a:solidFill>
                  <a:schemeClr val="tx1"/>
                </a:solidFill>
                <a:latin typeface="+mn-lt"/>
                <a:ea typeface="ＭＳ Ｐゴシック" charset="0"/>
                <a:cs typeface="ＭＳ Ｐゴシック" charset="0"/>
              </a:rPr>
              <a:t>pr:printer_reference</a:t>
            </a:r>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pr:printer_name</a:t>
            </a:r>
            <a:r>
              <a:rPr lang="en-US" sz="1200" kern="1200" dirty="0" smtClean="0">
                <a:solidFill>
                  <a:schemeClr val="tx1"/>
                </a:solidFill>
                <a:latin typeface="+mn-lt"/>
                <a:ea typeface="ＭＳ Ｐゴシック" charset="0"/>
                <a:cs typeface="ＭＳ Ｐゴシック" charset="0"/>
              </a:rPr>
              <a:t> and so on) have global declarations in the ‘</a:t>
            </a:r>
            <a:r>
              <a:rPr lang="en-US" sz="1200" kern="1200" dirty="0" err="1" smtClean="0">
                <a:solidFill>
                  <a:schemeClr val="tx1"/>
                </a:solidFill>
                <a:latin typeface="+mn-lt"/>
                <a:ea typeface="ＭＳ Ｐゴシック" charset="0"/>
                <a:cs typeface="ＭＳ Ｐゴシック" charset="0"/>
              </a:rPr>
              <a:t>pr</a:t>
            </a:r>
            <a:r>
              <a:rPr lang="en-US" sz="1200" kern="1200" dirty="0" smtClean="0">
                <a:solidFill>
                  <a:schemeClr val="tx1"/>
                </a:solidFill>
                <a:latin typeface="+mn-lt"/>
                <a:ea typeface="ＭＳ Ｐゴシック" charset="0"/>
                <a:cs typeface="ＭＳ Ｐゴシック" charset="0"/>
              </a:rPr>
              <a:t>’ namespace, and can be referenced from other XML documents. They are known as the </a:t>
            </a:r>
            <a:r>
              <a:rPr lang="en-US" sz="1200" i="1" kern="1200" dirty="0" smtClean="0">
                <a:solidFill>
                  <a:schemeClr val="tx1"/>
                </a:solidFill>
                <a:latin typeface="+mn-lt"/>
                <a:ea typeface="ＭＳ Ｐゴシック" charset="0"/>
                <a:cs typeface="ＭＳ Ｐゴシック" charset="0"/>
              </a:rPr>
              <a:t>resource properties </a:t>
            </a:r>
            <a:r>
              <a:rPr lang="en-US" sz="1200" i="0" kern="1200" dirty="0" smtClean="0">
                <a:solidFill>
                  <a:schemeClr val="tx1"/>
                </a:solidFill>
                <a:latin typeface="+mn-lt"/>
                <a:ea typeface="ＭＳ Ｐゴシック" charset="0"/>
                <a:cs typeface="ＭＳ Ｐゴシック" charset="0"/>
              </a:rPr>
              <a:t>of the WS-Resource.</a:t>
            </a:r>
          </a:p>
          <a:p>
            <a:r>
              <a:rPr lang="en-US" sz="1200" kern="1200" dirty="0" smtClean="0">
                <a:solidFill>
                  <a:schemeClr val="tx1"/>
                </a:solidFill>
                <a:latin typeface="+mn-lt"/>
                <a:ea typeface="ＭＳ Ｐゴシック" charset="0"/>
                <a:cs typeface="ＭＳ Ｐゴシック" charset="0"/>
              </a:rPr>
              <a:t>Messages defined by the WS-Resource Properties specification [WS-</a:t>
            </a:r>
            <a:r>
              <a:rPr lang="en-US" sz="1200" kern="1200" dirty="0" err="1" smtClean="0">
                <a:solidFill>
                  <a:schemeClr val="tx1"/>
                </a:solidFill>
                <a:latin typeface="+mn-lt"/>
                <a:ea typeface="ＭＳ Ｐゴシック" charset="0"/>
                <a:cs typeface="ＭＳ Ｐゴシック" charset="0"/>
              </a:rPr>
              <a:t>ResourceProperties</a:t>
            </a:r>
            <a:r>
              <a:rPr lang="en-US" sz="1200" kern="1200" dirty="0" smtClean="0">
                <a:solidFill>
                  <a:schemeClr val="tx1"/>
                </a:solidFill>
                <a:latin typeface="+mn-lt"/>
                <a:ea typeface="ＭＳ Ｐゴシック" charset="0"/>
                <a:cs typeface="ＭＳ Ｐゴシック" charset="0"/>
              </a:rPr>
              <a:t>] use these global names to access the resource property values.</a:t>
            </a:r>
          </a:p>
          <a:p>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PROPERTY MULTIPLICITIES (recall of the multiplies indicated</a:t>
            </a:r>
            <a:r>
              <a:rPr lang="en-US" sz="1200" kern="1200" baseline="0" dirty="0" smtClean="0">
                <a:solidFill>
                  <a:schemeClr val="tx1"/>
                </a:solidFill>
                <a:latin typeface="+mn-lt"/>
                <a:ea typeface="ＭＳ Ｐゴシック" charset="0"/>
                <a:cs typeface="ＭＳ Ｐゴシック" charset="0"/>
              </a:rPr>
              <a:t> in the XSD definition of the printer)</a:t>
            </a:r>
            <a:endParaRPr lang="en-US" sz="1200" kern="1200" dirty="0" smtClean="0">
              <a:solidFill>
                <a:schemeClr val="tx1"/>
              </a:solidFill>
              <a:latin typeface="+mn-lt"/>
              <a:ea typeface="ＭＳ Ｐゴシック" charset="0"/>
              <a:cs typeface="ＭＳ Ｐゴシック" charset="0"/>
            </a:endParaRPr>
          </a:p>
          <a:p>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The meanings of the printer resource properties are:</a:t>
            </a: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printer_reference</a:t>
            </a:r>
            <a:r>
              <a:rPr lang="en-US" sz="1200" kern="1200" dirty="0" smtClean="0">
                <a:solidFill>
                  <a:schemeClr val="tx1"/>
                </a:solidFill>
                <a:latin typeface="+mn-lt"/>
                <a:ea typeface="ＭＳ Ｐゴシック" charset="0"/>
                <a:cs typeface="ＭＳ Ｐゴシック" charset="0"/>
              </a:rPr>
              <a:t> An </a:t>
            </a:r>
            <a:r>
              <a:rPr lang="en-US" sz="1200" kern="1200" dirty="0" err="1" smtClean="0">
                <a:solidFill>
                  <a:schemeClr val="tx1"/>
                </a:solidFill>
                <a:latin typeface="+mn-lt"/>
                <a:ea typeface="ＭＳ Ｐゴシック" charset="0"/>
                <a:cs typeface="ＭＳ Ｐゴシック" charset="0"/>
              </a:rPr>
              <a:t>EndpointReference</a:t>
            </a:r>
            <a:r>
              <a:rPr lang="en-US" sz="1200" kern="1200" dirty="0" smtClean="0">
                <a:solidFill>
                  <a:schemeClr val="tx1"/>
                </a:solidFill>
                <a:latin typeface="+mn-lt"/>
                <a:ea typeface="ＭＳ Ｐゴシック" charset="0"/>
                <a:cs typeface="ＭＳ Ｐゴシック" charset="0"/>
              </a:rPr>
              <a:t> used to identify the printer. This EPR is copied into jobs created by the printer and can be used subsequently to find out about the state of the printer. • </a:t>
            </a:r>
            <a:r>
              <a:rPr lang="en-US" sz="1200" kern="1200" dirty="0" err="1" smtClean="0">
                <a:solidFill>
                  <a:schemeClr val="tx1"/>
                </a:solidFill>
                <a:latin typeface="+mn-lt"/>
                <a:ea typeface="ＭＳ Ｐゴシック" charset="0"/>
                <a:cs typeface="ＭＳ Ｐゴシック" charset="0"/>
              </a:rPr>
              <a:t>job_hold_until_default</a:t>
            </a:r>
            <a:r>
              <a:rPr lang="en-US" sz="1200" kern="1200" dirty="0" smtClean="0">
                <a:solidFill>
                  <a:schemeClr val="tx1"/>
                </a:solidFill>
                <a:latin typeface="+mn-lt"/>
                <a:ea typeface="ＭＳ Ｐゴシック" charset="0"/>
                <a:cs typeface="ＭＳ Ｐゴシック" charset="0"/>
              </a:rPr>
              <a:t> If the printer supports time slots in which jobs can be printed, this element defines the default time slot. Its value must be the same as one of the ‘supported’ values.</a:t>
            </a: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job_hold_until_supported</a:t>
            </a:r>
            <a:r>
              <a:rPr lang="en-US" sz="1200" kern="1200" dirty="0" smtClean="0">
                <a:solidFill>
                  <a:schemeClr val="tx1"/>
                </a:solidFill>
                <a:latin typeface="+mn-lt"/>
                <a:ea typeface="ＭＳ Ｐゴシック" charset="0"/>
                <a:cs typeface="ＭＳ Ｐゴシック" charset="0"/>
              </a:rPr>
              <a:t> Defines elements which describe a number of named time slots. If there are slots defined, a default slot must be present in the ‘</a:t>
            </a:r>
            <a:r>
              <a:rPr lang="en-US" sz="1200" kern="1200" dirty="0" err="1" smtClean="0">
                <a:solidFill>
                  <a:schemeClr val="tx1"/>
                </a:solidFill>
                <a:latin typeface="+mn-lt"/>
                <a:ea typeface="ＭＳ Ｐゴシック" charset="0"/>
                <a:cs typeface="ＭＳ Ｐゴシック" charset="0"/>
              </a:rPr>
              <a:t>job_hold_until_default</a:t>
            </a:r>
            <a:r>
              <a:rPr lang="en-US" sz="1200" kern="1200" dirty="0" smtClean="0">
                <a:solidFill>
                  <a:schemeClr val="tx1"/>
                </a:solidFill>
                <a:latin typeface="+mn-lt"/>
                <a:ea typeface="ＭＳ Ｐゴシック" charset="0"/>
                <a:cs typeface="ＭＳ Ｐゴシック" charset="0"/>
              </a:rPr>
              <a:t>’ element.</a:t>
            </a: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wsrf-rp:QueryExpressionDialect</a:t>
            </a:r>
            <a:r>
              <a:rPr lang="en-US" sz="1200" kern="1200" dirty="0" smtClean="0">
                <a:solidFill>
                  <a:schemeClr val="tx1"/>
                </a:solidFill>
                <a:latin typeface="+mn-lt"/>
                <a:ea typeface="ＭＳ Ｐゴシック" charset="0"/>
                <a:cs typeface="ＭＳ Ｐゴシック" charset="0"/>
              </a:rPr>
              <a:t> This can be used to specify that the printer supports a query language different from the default defined by </a:t>
            </a:r>
            <a:r>
              <a:rPr lang="en-US" sz="1200" kern="1200" dirty="0" err="1" smtClean="0">
                <a:solidFill>
                  <a:schemeClr val="tx1"/>
                </a:solidFill>
                <a:latin typeface="+mn-lt"/>
                <a:ea typeface="ＭＳ Ｐゴシック" charset="0"/>
                <a:cs typeface="ＭＳ Ｐゴシック" charset="0"/>
              </a:rPr>
              <a:t>QueryResourceProperties</a:t>
            </a:r>
            <a:r>
              <a:rPr lang="en-US" sz="1200" kern="1200" dirty="0" smtClean="0">
                <a:solidFill>
                  <a:schemeClr val="tx1"/>
                </a:solidFill>
                <a:latin typeface="+mn-lt"/>
                <a:ea typeface="ＭＳ Ｐゴシック" charset="0"/>
                <a:cs typeface="ＭＳ Ｐゴシック" charset="0"/>
              </a:rPr>
              <a:t> operation defined in [WS-</a:t>
            </a:r>
            <a:r>
              <a:rPr lang="en-US" sz="1200" kern="1200" dirty="0" err="1" smtClean="0">
                <a:solidFill>
                  <a:schemeClr val="tx1"/>
                </a:solidFill>
                <a:latin typeface="+mn-lt"/>
                <a:ea typeface="ＭＳ Ｐゴシック" charset="0"/>
                <a:cs typeface="ＭＳ Ｐゴシック" charset="0"/>
              </a:rPr>
              <a:t>ResourceProperties</a:t>
            </a:r>
            <a:r>
              <a:rPr lang="en-US" sz="1200" kern="1200" dirty="0" smtClean="0">
                <a:solidFill>
                  <a:schemeClr val="tx1"/>
                </a:solidFill>
                <a:latin typeface="+mn-lt"/>
                <a:ea typeface="ＭＳ Ｐゴシック" charset="0"/>
                <a:cs typeface="ＭＳ Ｐゴシック" charset="0"/>
              </a:rPr>
              <a:t>] It is not used in this example. </a:t>
            </a:r>
            <a:r>
              <a:rPr lang="en-US" sz="1200" kern="1200" dirty="0" err="1" smtClean="0">
                <a:solidFill>
                  <a:schemeClr val="tx1"/>
                </a:solidFill>
                <a:latin typeface="+mn-lt"/>
                <a:ea typeface="ＭＳ Ｐゴシック" charset="0"/>
                <a:cs typeface="ＭＳ Ｐゴシック" charset="0"/>
              </a:rPr>
              <a:t>XPath</a:t>
            </a:r>
            <a:endParaRPr lang="fr-FR" dirty="0">
              <a:latin typeface="Calibri"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38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fr-FR" dirty="0" smtClean="0">
                <a:latin typeface="Calibri" charset="0"/>
              </a:rPr>
              <a:t>Simple </a:t>
            </a:r>
            <a:r>
              <a:rPr lang="fr-FR" dirty="0" err="1" smtClean="0">
                <a:latin typeface="Calibri" charset="0"/>
              </a:rPr>
              <a:t>request</a:t>
            </a:r>
            <a:r>
              <a:rPr lang="fr-FR" dirty="0" smtClean="0">
                <a:latin typeface="Calibri" charset="0"/>
              </a:rPr>
              <a:t> </a:t>
            </a:r>
            <a:r>
              <a:rPr lang="fr-FR" dirty="0" err="1" smtClean="0">
                <a:latin typeface="Calibri" charset="0"/>
              </a:rPr>
              <a:t>response</a:t>
            </a:r>
            <a:endParaRPr lang="fr-FR" dirty="0" smtClean="0">
              <a:latin typeface="Calibri" charset="0"/>
            </a:endParaRPr>
          </a:p>
          <a:p>
            <a:pPr marL="228600" indent="-228600">
              <a:buAutoNum type="arabicPeriod"/>
            </a:pPr>
            <a:r>
              <a:rPr lang="fr-FR" dirty="0" smtClean="0">
                <a:latin typeface="Calibri" charset="0"/>
              </a:rPr>
              <a:t>I</a:t>
            </a:r>
            <a:r>
              <a:rPr lang="en-US" sz="1200" kern="1200" dirty="0" smtClean="0">
                <a:solidFill>
                  <a:schemeClr val="tx1"/>
                </a:solidFill>
                <a:latin typeface="+mn-lt"/>
                <a:ea typeface="ＭＳ Ｐゴシック" charset="0"/>
                <a:cs typeface="ＭＳ Ｐゴシック" charset="0"/>
              </a:rPr>
              <a:t>f the Resource Properties document contains multiple value elements for the property, all the values are returned</a:t>
            </a:r>
          </a:p>
          <a:p>
            <a:pPr marL="228600" indent="-228600">
              <a:buAutoNum type="arabicPeriod"/>
            </a:pPr>
            <a:r>
              <a:rPr lang="fr-FR" sz="1200" kern="1200" dirty="0" smtClean="0">
                <a:solidFill>
                  <a:schemeClr val="tx1"/>
                </a:solidFill>
                <a:latin typeface="+mn-lt"/>
                <a:ea typeface="ＭＳ Ｐゴシック" charset="0"/>
                <a:cs typeface="ＭＳ Ｐゴシック" charset="0"/>
              </a:rPr>
              <a:t>E</a:t>
            </a:r>
            <a:r>
              <a:rPr lang="en-US" sz="1200" kern="1200" dirty="0" err="1" smtClean="0">
                <a:solidFill>
                  <a:schemeClr val="tx1"/>
                </a:solidFill>
                <a:latin typeface="+mn-lt"/>
                <a:ea typeface="ＭＳ Ｐゴシック" charset="0"/>
                <a:cs typeface="ＭＳ Ｐゴシック" charset="0"/>
              </a:rPr>
              <a:t>xample</a:t>
            </a:r>
            <a:r>
              <a:rPr lang="en-US" sz="1200" kern="1200" dirty="0" smtClean="0">
                <a:solidFill>
                  <a:schemeClr val="tx1"/>
                </a:solidFill>
                <a:latin typeface="+mn-lt"/>
                <a:ea typeface="ＭＳ Ｐゴシック" charset="0"/>
                <a:cs typeface="ＭＳ Ｐゴシック" charset="0"/>
              </a:rPr>
              <a:t> for </a:t>
            </a:r>
            <a:r>
              <a:rPr lang="en-US" sz="1200" kern="1200" dirty="0" err="1" smtClean="0">
                <a:solidFill>
                  <a:schemeClr val="tx1"/>
                </a:solidFill>
                <a:latin typeface="+mn-lt"/>
                <a:ea typeface="ＭＳ Ｐゴシック" charset="0"/>
                <a:cs typeface="ＭＳ Ｐゴシック" charset="0"/>
              </a:rPr>
              <a:t>pr-job_properties</a:t>
            </a:r>
            <a:r>
              <a:rPr lang="en-US" sz="1200" kern="1200" dirty="0" smtClean="0">
                <a:solidFill>
                  <a:schemeClr val="tx1"/>
                </a:solidFill>
                <a:latin typeface="+mn-lt"/>
                <a:ea typeface="ＭＳ Ｐゴシック" charset="0"/>
                <a:cs typeface="ＭＳ Ｐゴシック" charset="0"/>
              </a:rPr>
              <a:t>  (there are no in the document presented before, so the answer will be as follows</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In faults which report a failure to modify the resource properties, the fault message can be used to describe whether the Resource Properties document was restored to its original state. If several modifications were being attempted, the fault message can report which one failed.</a:t>
            </a: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39</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40</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90000"/>
              </a:lnSpc>
            </a:pPr>
            <a:r>
              <a:rPr lang="de-DE" sz="1800" b="1" dirty="0" smtClean="0">
                <a:latin typeface="Verdana" charset="0"/>
                <a:cs typeface="Arial" charset="0"/>
              </a:rPr>
              <a:t>Too object oriented</a:t>
            </a:r>
            <a:r>
              <a:rPr lang="de-DE" sz="1800" dirty="0" smtClean="0">
                <a:latin typeface="Verdana" charset="0"/>
                <a:cs typeface="Arial" charset="0"/>
              </a:rPr>
              <a:t>: OGSI v1.0 models a stateful resource as a Web service that encapsulates the resource’s state, with the identity and lifecycle of the service and resource state coupled</a:t>
            </a:r>
          </a:p>
          <a:p>
            <a:pPr lvl="1">
              <a:lnSpc>
                <a:spcPct val="90000"/>
              </a:lnSpc>
              <a:buFont typeface="Wingdings" charset="0"/>
              <a:buNone/>
            </a:pPr>
            <a:r>
              <a:rPr lang="de-DE" sz="1800" dirty="0" smtClean="0">
                <a:latin typeface="Verdana" charset="0"/>
                <a:cs typeface="Arial" charset="0"/>
              </a:rPr>
              <a:t>	=&gt; WSRF makes an explicit distinction between the “service” and the stateful entities acted upon by that service</a:t>
            </a:r>
            <a:endParaRPr lang="de-DE" sz="2000" b="1" dirty="0" smtClean="0">
              <a:latin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41</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en-US" sz="1200" kern="1200" dirty="0" smtClean="0">
                <a:solidFill>
                  <a:schemeClr val="tx1"/>
                </a:solidFill>
                <a:latin typeface="+mn-lt"/>
                <a:ea typeface="ＭＳ Ｐゴシック" charset="0"/>
                <a:cs typeface="ＭＳ Ｐゴシック" charset="0"/>
              </a:rPr>
              <a:t>The </a:t>
            </a:r>
            <a:r>
              <a:rPr lang="en-US" sz="1200" kern="1200" dirty="0" err="1" smtClean="0">
                <a:solidFill>
                  <a:schemeClr val="tx1"/>
                </a:solidFill>
                <a:latin typeface="+mn-lt"/>
                <a:ea typeface="ＭＳ Ｐゴシック" charset="0"/>
                <a:cs typeface="ＭＳ Ｐゴシック" charset="0"/>
              </a:rPr>
              <a:t>QueryResourceProperties</a:t>
            </a:r>
            <a:r>
              <a:rPr lang="en-US" sz="1200" kern="1200" dirty="0" smtClean="0">
                <a:solidFill>
                  <a:schemeClr val="tx1"/>
                </a:solidFill>
                <a:latin typeface="+mn-lt"/>
                <a:ea typeface="ＭＳ Ｐゴシック" charset="0"/>
                <a:cs typeface="ＭＳ Ｐゴシック" charset="0"/>
              </a:rPr>
              <a:t> operation allows the execution of a query expression on the Resource Properties document. The following example uses the </a:t>
            </a:r>
            <a:r>
              <a:rPr lang="en-US" sz="1200" kern="1200" dirty="0" err="1" smtClean="0">
                <a:solidFill>
                  <a:schemeClr val="tx1"/>
                </a:solidFill>
                <a:latin typeface="+mn-lt"/>
                <a:ea typeface="ＭＳ Ｐゴシック" charset="0"/>
                <a:cs typeface="ＭＳ Ｐゴシック" charset="0"/>
              </a:rPr>
              <a:t>XPath</a:t>
            </a:r>
            <a:r>
              <a:rPr lang="en-US" sz="1200" kern="1200" dirty="0" smtClean="0">
                <a:solidFill>
                  <a:schemeClr val="tx1"/>
                </a:solidFill>
                <a:latin typeface="+mn-lt"/>
                <a:ea typeface="ＭＳ Ｐゴシック" charset="0"/>
                <a:cs typeface="ＭＳ Ｐゴシック" charset="0"/>
              </a:rPr>
              <a:t> version 1.0 query language which is always supported by the operation.</a:t>
            </a: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42</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en-US" sz="1200" kern="1200" dirty="0" smtClean="0">
                <a:solidFill>
                  <a:schemeClr val="tx1"/>
                </a:solidFill>
                <a:latin typeface="+mn-lt"/>
                <a:ea typeface="ＭＳ Ｐゴシック" charset="0"/>
                <a:cs typeface="ＭＳ Ｐゴシック" charset="0"/>
              </a:rPr>
              <a:t>This operation can be used to change the value element(s) of a property. The following administration request prevents the printer from accepting new jobs.</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pPr marL="228600" indent="-228600">
              <a:buAutoNum type="arabicPeriod"/>
            </a:pPr>
            <a:r>
              <a:rPr lang="en-US" sz="1200" kern="1200" dirty="0" smtClean="0">
                <a:solidFill>
                  <a:schemeClr val="tx1"/>
                </a:solidFill>
                <a:latin typeface="+mn-lt"/>
                <a:ea typeface="ＭＳ Ｐゴシック" charset="0"/>
                <a:cs typeface="ＭＳ Ｐゴシック" charset="0"/>
              </a:rPr>
              <a:t>If there are multiple value elements for the property, all values are replaced by the values contained in the update message.	For example, the following update operation replaces the two values for the	property shown in </a:t>
            </a:r>
            <a:r>
              <a:rPr lang="en-US" sz="1200" kern="1200" dirty="0" err="1" smtClean="0">
                <a:solidFill>
                  <a:schemeClr val="tx1"/>
                </a:solidFill>
                <a:latin typeface="+mn-lt"/>
                <a:ea typeface="ＭＳ Ｐゴシック" charset="0"/>
                <a:cs typeface="ＭＳ Ｐゴシック" charset="0"/>
              </a:rPr>
              <a:t>Indenta</a:t>
            </a:r>
            <a:r>
              <a:rPr lang="en-US" sz="1200" kern="1200" dirty="0" smtClean="0">
                <a:solidFill>
                  <a:schemeClr val="tx1"/>
                </a:solidFill>
                <a:latin typeface="+mn-lt"/>
                <a:ea typeface="ＭＳ Ｐゴシック" charset="0"/>
                <a:cs typeface="ＭＳ Ｐゴシック" charset="0"/>
              </a:rPr>
              <a:t> with a single value.</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&lt;</a:t>
            </a:r>
            <a:r>
              <a:rPr lang="en-US" sz="1200" kern="1200" dirty="0" err="1" smtClean="0">
                <a:solidFill>
                  <a:schemeClr val="tx1"/>
                </a:solidFill>
                <a:latin typeface="+mn-lt"/>
                <a:ea typeface="ＭＳ Ｐゴシック" charset="0"/>
                <a:cs typeface="ＭＳ Ｐゴシック" charset="0"/>
              </a:rPr>
              <a:t>SOAP-ENV:Body</a:t>
            </a:r>
            <a:r>
              <a:rPr lang="en-US" sz="1200" kern="1200" dirty="0" smtClean="0">
                <a:solidFill>
                  <a:schemeClr val="tx1"/>
                </a:solidFill>
                <a:latin typeface="+mn-lt"/>
                <a:ea typeface="ＭＳ Ｐゴシック" charset="0"/>
                <a:cs typeface="ＭＳ Ｐゴシック" charset="0"/>
              </a:rPr>
              <a:t>&gt; &lt;</a:t>
            </a:r>
            <a:r>
              <a:rPr lang="en-US" sz="1200" kern="1200" dirty="0" err="1" smtClean="0">
                <a:solidFill>
                  <a:schemeClr val="tx1"/>
                </a:solidFill>
                <a:latin typeface="+mn-lt"/>
                <a:ea typeface="ＭＳ Ｐゴシック" charset="0"/>
                <a:cs typeface="ＭＳ Ｐゴシック" charset="0"/>
              </a:rPr>
              <a:t>wsrf-rp:UpdateResourceProperties</a:t>
            </a:r>
            <a:r>
              <a:rPr lang="en-US" sz="1200" kern="1200" dirty="0" smtClean="0">
                <a:solidFill>
                  <a:schemeClr val="tx1"/>
                </a:solidFill>
                <a:latin typeface="+mn-lt"/>
                <a:ea typeface="ＭＳ Ｐゴシック" charset="0"/>
                <a:cs typeface="ＭＳ Ｐゴシック" charset="0"/>
              </a:rPr>
              <a:t>&gt;</a:t>
            </a:r>
          </a:p>
          <a:p>
            <a:r>
              <a:rPr lang="pl-PL" sz="1200" kern="1200" dirty="0" smtClean="0">
                <a:solidFill>
                  <a:schemeClr val="tx1"/>
                </a:solidFill>
                <a:latin typeface="+mn-lt"/>
                <a:ea typeface="ＭＳ Ｐゴシック" charset="0"/>
                <a:cs typeface="ＭＳ Ｐゴシック" charset="0"/>
              </a:rPr>
              <a:t>&lt;</a:t>
            </a:r>
            <a:r>
              <a:rPr lang="pl-PL" sz="1200" kern="1200" dirty="0" err="1" smtClean="0">
                <a:solidFill>
                  <a:schemeClr val="tx1"/>
                </a:solidFill>
                <a:latin typeface="+mn-lt"/>
                <a:ea typeface="ＭＳ Ｐゴシック" charset="0"/>
                <a:cs typeface="ＭＳ Ｐゴシック" charset="0"/>
              </a:rPr>
              <a:t>wsrf-rp:Update</a:t>
            </a:r>
            <a:r>
              <a:rPr lang="pl-PL" sz="1200" kern="1200" dirty="0" smtClean="0">
                <a:solidFill>
                  <a:schemeClr val="tx1"/>
                </a:solidFill>
                <a:latin typeface="+mn-lt"/>
                <a:ea typeface="ＭＳ Ｐゴシック" charset="0"/>
                <a:cs typeface="ＭＳ Ｐゴシック" charset="0"/>
              </a:rPr>
              <a:t>&gt;</a:t>
            </a:r>
          </a:p>
          <a:p>
            <a:r>
              <a:rPr lang="en-US" sz="1200" b="1" kern="1200" dirty="0" smtClean="0">
                <a:solidFill>
                  <a:schemeClr val="tx1"/>
                </a:solidFill>
                <a:latin typeface="+mn-lt"/>
                <a:ea typeface="ＭＳ Ｐゴシック" charset="0"/>
                <a:cs typeface="ＭＳ Ｐゴシック" charset="0"/>
              </a:rPr>
              <a:t>&lt;</a:t>
            </a:r>
            <a:r>
              <a:rPr lang="en-US" sz="1200" b="1" kern="1200" dirty="0" err="1" smtClean="0">
                <a:solidFill>
                  <a:schemeClr val="tx1"/>
                </a:solidFill>
                <a:latin typeface="+mn-lt"/>
                <a:ea typeface="ＭＳ Ｐゴシック" charset="0"/>
                <a:cs typeface="ＭＳ Ｐゴシック" charset="0"/>
              </a:rPr>
              <a:t>pr:job_hold_until_supported</a:t>
            </a:r>
            <a:r>
              <a:rPr lang="en-US" sz="1200" b="1" kern="1200" dirty="0" smtClean="0">
                <a:solidFill>
                  <a:schemeClr val="tx1"/>
                </a:solidFill>
                <a:latin typeface="+mn-lt"/>
                <a:ea typeface="ＭＳ Ｐゴシック" charset="0"/>
                <a:cs typeface="ＭＳ Ｐゴシック" charset="0"/>
              </a:rPr>
              <a:t>&gt;No hold&lt;/</a:t>
            </a:r>
            <a:r>
              <a:rPr lang="en-US" sz="1200" b="1" kern="1200" dirty="0" err="1" smtClean="0">
                <a:solidFill>
                  <a:schemeClr val="tx1"/>
                </a:solidFill>
                <a:latin typeface="+mn-lt"/>
                <a:ea typeface="ＭＳ Ｐゴシック" charset="0"/>
                <a:cs typeface="ＭＳ Ｐゴシック" charset="0"/>
              </a:rPr>
              <a:t>pr:job_hold_until_supported</a:t>
            </a:r>
            <a:r>
              <a:rPr lang="en-US" sz="1200" b="1" kern="1200" dirty="0" smtClean="0">
                <a:solidFill>
                  <a:schemeClr val="tx1"/>
                </a:solidFill>
                <a:latin typeface="+mn-lt"/>
                <a:ea typeface="ＭＳ Ｐゴシック" charset="0"/>
                <a:cs typeface="ＭＳ Ｐゴシック" charset="0"/>
              </a:rPr>
              <a:t>&gt;</a:t>
            </a:r>
          </a:p>
          <a:p>
            <a:r>
              <a:rPr lang="en-US" sz="1200" b="0" kern="1200" dirty="0" smtClean="0">
                <a:solidFill>
                  <a:schemeClr val="tx1"/>
                </a:solidFill>
                <a:latin typeface="+mn-lt"/>
                <a:ea typeface="ＭＳ Ｐゴシック" charset="0"/>
                <a:cs typeface="ＭＳ Ｐゴシック" charset="0"/>
              </a:rPr>
              <a:t>&lt;/</a:t>
            </a:r>
            <a:r>
              <a:rPr lang="en-US" sz="1200" b="0" kern="1200" dirty="0" err="1" smtClean="0">
                <a:solidFill>
                  <a:schemeClr val="tx1"/>
                </a:solidFill>
                <a:latin typeface="+mn-lt"/>
                <a:ea typeface="ＭＳ Ｐゴシック" charset="0"/>
                <a:cs typeface="ＭＳ Ｐゴシック" charset="0"/>
              </a:rPr>
              <a:t>wsrf-rp:Update</a:t>
            </a:r>
            <a:r>
              <a:rPr lang="en-US" sz="1200" b="0" kern="1200" dirty="0" smtClean="0">
                <a:solidFill>
                  <a:schemeClr val="tx1"/>
                </a:solidFill>
                <a:latin typeface="+mn-lt"/>
                <a:ea typeface="ＭＳ Ｐゴシック" charset="0"/>
                <a:cs typeface="ＭＳ Ｐゴシック" charset="0"/>
              </a:rPr>
              <a:t>&gt; &lt;/</a:t>
            </a:r>
            <a:r>
              <a:rPr lang="en-US" sz="1200" b="0" kern="1200" dirty="0" err="1" smtClean="0">
                <a:solidFill>
                  <a:schemeClr val="tx1"/>
                </a:solidFill>
                <a:latin typeface="+mn-lt"/>
                <a:ea typeface="ＭＳ Ｐゴシック" charset="0"/>
                <a:cs typeface="ＭＳ Ｐゴシック" charset="0"/>
              </a:rPr>
              <a:t>wsrf-rp:UpdateResourceProperties</a:t>
            </a:r>
            <a:r>
              <a:rPr lang="en-US" sz="1200" b="0" kern="1200" dirty="0" smtClean="0">
                <a:solidFill>
                  <a:schemeClr val="tx1"/>
                </a:solidFill>
                <a:latin typeface="+mn-lt"/>
                <a:ea typeface="ＭＳ Ｐゴシック" charset="0"/>
                <a:cs typeface="ＭＳ Ｐゴシック" charset="0"/>
              </a:rPr>
              <a:t>&gt;</a:t>
            </a:r>
          </a:p>
          <a:p>
            <a:r>
              <a:rPr lang="fr-FR" sz="1200" b="0" kern="1200" dirty="0" smtClean="0">
                <a:solidFill>
                  <a:schemeClr val="tx1"/>
                </a:solidFill>
                <a:latin typeface="+mn-lt"/>
                <a:ea typeface="ＭＳ Ｐゴシック" charset="0"/>
                <a:cs typeface="ＭＳ Ｐゴシック" charset="0"/>
              </a:rPr>
              <a:t>&lt;/</a:t>
            </a:r>
            <a:r>
              <a:rPr lang="fr-FR" sz="1200" b="0" kern="1200" dirty="0" err="1" smtClean="0">
                <a:solidFill>
                  <a:schemeClr val="tx1"/>
                </a:solidFill>
                <a:latin typeface="+mn-lt"/>
                <a:ea typeface="ＭＳ Ｐゴシック" charset="0"/>
                <a:cs typeface="ＭＳ Ｐゴシック" charset="0"/>
              </a:rPr>
              <a:t>SOAP-ENV:Body</a:t>
            </a:r>
            <a:r>
              <a:rPr lang="fr-FR" sz="1200" b="0" kern="1200" dirty="0" smtClean="0">
                <a:solidFill>
                  <a:schemeClr val="tx1"/>
                </a:solidFill>
                <a:latin typeface="+mn-lt"/>
                <a:ea typeface="ＭＳ Ｐゴシック" charset="0"/>
                <a:cs typeface="ＭＳ Ｐゴシック" charset="0"/>
              </a:rPr>
              <a:t>&gt;</a:t>
            </a: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43</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en-US" sz="1200" kern="1200" dirty="0" smtClean="0">
                <a:solidFill>
                  <a:schemeClr val="tx1"/>
                </a:solidFill>
                <a:latin typeface="+mn-lt"/>
                <a:ea typeface="ＭＳ Ｐゴシック" charset="0"/>
                <a:cs typeface="ＭＳ Ｐゴシック" charset="0"/>
              </a:rPr>
              <a:t>An Insert request adds a new value element, or several elements for a resource property. The following request adds new value elements for the </a:t>
            </a:r>
            <a:r>
              <a:rPr lang="en-US" sz="1200" kern="1200" dirty="0" err="1" smtClean="0">
                <a:solidFill>
                  <a:schemeClr val="tx1"/>
                </a:solidFill>
                <a:latin typeface="+mn-lt"/>
                <a:ea typeface="ＭＳ Ｐゴシック" charset="0"/>
                <a:cs typeface="ＭＳ Ｐゴシック" charset="0"/>
              </a:rPr>
              <a:t>job_hold_until_supported</a:t>
            </a:r>
            <a:r>
              <a:rPr lang="en-US" sz="1200" kern="1200" dirty="0" smtClean="0">
                <a:solidFill>
                  <a:schemeClr val="tx1"/>
                </a:solidFill>
                <a:latin typeface="+mn-lt"/>
                <a:ea typeface="ＭＳ Ｐゴシック" charset="0"/>
                <a:cs typeface="ＭＳ Ｐゴシック" charset="0"/>
              </a:rPr>
              <a:t> property:</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pPr marL="228600" indent="-228600">
              <a:buAutoNum type="arabicPeriod"/>
            </a:pPr>
            <a:r>
              <a:rPr lang="en-US" sz="1200" kern="1200" dirty="0" smtClean="0">
                <a:solidFill>
                  <a:schemeClr val="tx1"/>
                </a:solidFill>
                <a:latin typeface="+mn-lt"/>
                <a:ea typeface="ＭＳ Ｐゴシック" charset="0"/>
                <a:cs typeface="ＭＳ Ｐゴシック" charset="0"/>
              </a:rPr>
              <a:t>A Delete request removes all value elements for the resource property named in the request. For example, the following request attempts to remove all values of the </a:t>
            </a:r>
            <a:r>
              <a:rPr lang="en-US" sz="1200" kern="1200" dirty="0" err="1" smtClean="0">
                <a:solidFill>
                  <a:schemeClr val="tx1"/>
                </a:solidFill>
                <a:latin typeface="+mn-lt"/>
                <a:ea typeface="ＭＳ Ｐゴシック" charset="0"/>
                <a:cs typeface="ＭＳ Ｐゴシック" charset="0"/>
              </a:rPr>
              <a:t>job_hold_until_supported</a:t>
            </a:r>
            <a:r>
              <a:rPr lang="en-US" sz="1200" kern="1200" dirty="0" smtClean="0">
                <a:solidFill>
                  <a:schemeClr val="tx1"/>
                </a:solidFill>
                <a:latin typeface="+mn-lt"/>
                <a:ea typeface="ＭＳ Ｐゴシック" charset="0"/>
                <a:cs typeface="ＭＳ Ｐゴシック" charset="0"/>
              </a:rPr>
              <a:t> property:</a:t>
            </a:r>
          </a:p>
          <a:p>
            <a:pPr marL="228600" indent="-228600">
              <a:buAutoNum type="arabicPeriod"/>
            </a:pPr>
            <a:r>
              <a:rPr lang="en-US" sz="1200" kern="1200" dirty="0" smtClean="0">
                <a:solidFill>
                  <a:schemeClr val="tx1"/>
                </a:solidFill>
                <a:latin typeface="+mn-lt"/>
                <a:ea typeface="ＭＳ Ｐゴシック" charset="0"/>
                <a:cs typeface="ＭＳ Ｐゴシック" charset="0"/>
              </a:rPr>
              <a:t>However, this request will respond with </a:t>
            </a:r>
            <a:r>
              <a:rPr lang="en-US" sz="1200" kern="1200" dirty="0" err="1" smtClean="0">
                <a:solidFill>
                  <a:schemeClr val="tx1"/>
                </a:solidFill>
                <a:latin typeface="+mn-lt"/>
                <a:ea typeface="ＭＳ Ｐゴシック" charset="0"/>
                <a:cs typeface="ＭＳ Ｐゴシック" charset="0"/>
              </a:rPr>
              <a:t>DeleteResourcePropertiesRequestFailedFault</a:t>
            </a:r>
            <a:r>
              <a:rPr lang="en-US" sz="1200" kern="1200" dirty="0" smtClean="0">
                <a:solidFill>
                  <a:schemeClr val="tx1"/>
                </a:solidFill>
                <a:latin typeface="+mn-lt"/>
                <a:ea typeface="ＭＳ Ｐゴシック" charset="0"/>
                <a:cs typeface="ＭＳ Ｐゴシック" charset="0"/>
              </a:rPr>
              <a:t> because of the requirement that the </a:t>
            </a:r>
            <a:r>
              <a:rPr lang="en-US" sz="1200" kern="1200" dirty="0" err="1" smtClean="0">
                <a:solidFill>
                  <a:schemeClr val="tx1"/>
                </a:solidFill>
                <a:latin typeface="+mn-lt"/>
                <a:ea typeface="ＭＳ Ｐゴシック" charset="0"/>
                <a:cs typeface="ＭＳ Ｐゴシック" charset="0"/>
              </a:rPr>
              <a:t>job_hold_until_default</a:t>
            </a:r>
            <a:r>
              <a:rPr lang="en-US" sz="1200" kern="1200" dirty="0" smtClean="0">
                <a:solidFill>
                  <a:schemeClr val="tx1"/>
                </a:solidFill>
                <a:latin typeface="+mn-lt"/>
                <a:ea typeface="ＭＳ Ｐゴシック" charset="0"/>
                <a:cs typeface="ＭＳ Ｐゴシック" charset="0"/>
              </a:rPr>
              <a:t> should not exist without a corresponding </a:t>
            </a:r>
            <a:r>
              <a:rPr lang="en-US" sz="1200" kern="1200" dirty="0" err="1" smtClean="0">
                <a:solidFill>
                  <a:schemeClr val="tx1"/>
                </a:solidFill>
                <a:latin typeface="+mn-lt"/>
                <a:ea typeface="ＭＳ Ｐゴシック" charset="0"/>
                <a:cs typeface="ＭＳ Ｐゴシック" charset="0"/>
              </a:rPr>
              <a:t>job_hold_until_supported</a:t>
            </a:r>
            <a:r>
              <a:rPr lang="en-US" sz="1200" kern="1200" dirty="0" smtClean="0">
                <a:solidFill>
                  <a:schemeClr val="tx1"/>
                </a:solidFill>
                <a:latin typeface="+mn-lt"/>
                <a:ea typeface="ＭＳ Ｐゴシック" charset="0"/>
                <a:cs typeface="ＭＳ Ｐゴシック" charset="0"/>
              </a:rPr>
              <a:t> property.</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pPr marL="228600" indent="-228600">
              <a:buAutoNum type="arabicPeriod"/>
            </a:pPr>
            <a:endParaRPr lang="fr-FR" dirty="0" smtClean="0">
              <a:latin typeface="Calibri" charset="0"/>
            </a:endParaRPr>
          </a:p>
          <a:p>
            <a:pPr marL="228600" indent="-228600">
              <a:buAutoNum type="arabicPeriod"/>
            </a:pP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44</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latin typeface="+mn-lt"/>
                <a:ea typeface="ＭＳ Ｐゴシック" charset="0"/>
                <a:cs typeface="ＭＳ Ｐゴシック" charset="0"/>
              </a:rPr>
              <a:t>The </a:t>
            </a:r>
            <a:r>
              <a:rPr lang="en-US" sz="1200" kern="1200" dirty="0" err="1" smtClean="0">
                <a:solidFill>
                  <a:schemeClr val="tx1"/>
                </a:solidFill>
                <a:latin typeface="+mn-lt"/>
                <a:ea typeface="ＭＳ Ｐゴシック" charset="0"/>
                <a:cs typeface="ＭＳ Ｐゴシック" charset="0"/>
              </a:rPr>
              <a:t>SetResourceProperties</a:t>
            </a:r>
            <a:r>
              <a:rPr lang="en-US" sz="1200" kern="1200" dirty="0" smtClean="0">
                <a:solidFill>
                  <a:schemeClr val="tx1"/>
                </a:solidFill>
                <a:latin typeface="+mn-lt"/>
                <a:ea typeface="ＭＳ Ｐゴシック" charset="0"/>
                <a:cs typeface="ＭＳ Ｐゴシック" charset="0"/>
              </a:rPr>
              <a:t> operation allows a sequence of changes to a Resource Properties document to be batched together instead of using discrete Insert, Update and Delete operations. INSERT</a:t>
            </a:r>
            <a:r>
              <a:rPr lang="en-US" sz="1200" kern="1200" baseline="0" dirty="0" smtClean="0">
                <a:solidFill>
                  <a:schemeClr val="tx1"/>
                </a:solidFill>
                <a:latin typeface="+mn-lt"/>
                <a:ea typeface="ＭＳ Ｐゴシック" charset="0"/>
                <a:cs typeface="ＭＳ Ｐゴシック" charset="0"/>
              </a:rPr>
              <a:t>, UPDATE , DELETE</a:t>
            </a:r>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For example, to achieve a change in the definition of the time slots in which a document is printed by the printer, it is necessary to change two related resource properties.</a:t>
            </a: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45</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dirty="0" smtClean="0"/>
              <a:t>Web Service in WSRF</a:t>
            </a:r>
            <a:r>
              <a:rPr lang="en-US" u="none" baseline="0" dirty="0" smtClean="0"/>
              <a:t> or NOT</a:t>
            </a:r>
          </a:p>
          <a:p>
            <a:endParaRPr lang="en-US"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sz="1200" u="none" dirty="0" smtClean="0"/>
              <a:t>BaseFaultType</a:t>
            </a:r>
            <a:r>
              <a:rPr lang="fr-BE" sz="1200" u="none" baseline="0" dirty="0" smtClean="0"/>
              <a:t> : </a:t>
            </a:r>
            <a:r>
              <a:rPr lang="fr-BE" sz="1200" u="none" dirty="0" smtClean="0"/>
              <a:t>Basic fault message type from which all service-specific faults can be derived</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u="none" dirty="0" smtClean="0"/>
              <a:t>Derived Fault : Derive a fault using XML &lt;extension&gt; mechanism </a:t>
            </a:r>
            <a:endParaRPr lang="fr-BE" sz="1200" u="none" dirty="0" smtClean="0"/>
          </a:p>
          <a:p>
            <a:endParaRPr lang="en-US" u="none"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028700" lvl="1" eaLnBrk="1" hangingPunct="1">
              <a:buFont typeface="Wingdings" charset="2"/>
              <a:buChar char="q"/>
            </a:pPr>
            <a:r>
              <a:rPr lang="fr-BE" sz="1200" b="1" dirty="0" smtClean="0"/>
              <a:t>Standard</a:t>
            </a:r>
            <a:r>
              <a:rPr lang="fr-BE" sz="1200" b="1" baseline="0" dirty="0" smtClean="0"/>
              <a:t> faults ofr use with every WSRF operation</a:t>
            </a:r>
            <a:endParaRPr lang="fr-BE" sz="1200" b="1" dirty="0" smtClean="0"/>
          </a:p>
          <a:p>
            <a:pPr marL="1028700" lvl="1" eaLnBrk="1" hangingPunct="1">
              <a:buFont typeface="Wingdings" charset="2"/>
              <a:buChar char="q"/>
            </a:pPr>
            <a:endParaRPr lang="fr-BE" sz="1200" b="1" dirty="0" smtClean="0"/>
          </a:p>
          <a:p>
            <a:pPr marL="1028700" lvl="1" eaLnBrk="1" hangingPunct="1">
              <a:buFont typeface="Wingdings" charset="2"/>
              <a:buChar char="q"/>
            </a:pPr>
            <a:r>
              <a:rPr lang="fr-BE" sz="1200" b="1" dirty="0" smtClean="0"/>
              <a:t>ResourceUnknownFault : </a:t>
            </a:r>
            <a:r>
              <a:rPr lang="fr-BE" sz="1200" dirty="0" smtClean="0">
                <a:solidFill>
                  <a:srgbClr val="3366FF"/>
                </a:solidFill>
              </a:rPr>
              <a:t>Used to indicate that the WS-Resource is not known by the service which receives the message</a:t>
            </a:r>
            <a:endParaRPr lang="fr-BE" sz="1200" dirty="0" smtClean="0"/>
          </a:p>
          <a:p>
            <a:pPr marL="1028700" lvl="1" eaLnBrk="1" hangingPunct="1">
              <a:buFont typeface="Wingdings" charset="2"/>
              <a:buChar char="q"/>
            </a:pPr>
            <a:r>
              <a:rPr lang="fr-BE" sz="1200" b="1" dirty="0" smtClean="0"/>
              <a:t>ResourceUnavailableFault : </a:t>
            </a:r>
            <a:r>
              <a:rPr lang="fr-BE" sz="1200" dirty="0" smtClean="0">
                <a:solidFill>
                  <a:srgbClr val="3366FF"/>
                </a:solidFill>
              </a:rPr>
              <a:t>Used to indicate that the Web service is active, but unable to provide access to the resource</a:t>
            </a:r>
          </a:p>
          <a:p>
            <a:pPr marL="1200150" lvl="2" indent="0" eaLnBrk="1" hangingPunct="1"/>
            <a:endParaRPr lang="fr-BE" sz="1200" dirty="0" smtClean="0">
              <a:solidFill>
                <a:srgbClr val="3366FF"/>
              </a:solidFill>
            </a:endParaRPr>
          </a:p>
          <a:p>
            <a:r>
              <a:rPr lang="en-US" sz="1200" b="1" kern="1200" dirty="0" smtClean="0">
                <a:solidFill>
                  <a:schemeClr val="tx1"/>
                </a:solidFill>
                <a:latin typeface="+mn-lt"/>
                <a:ea typeface="ＭＳ Ｐゴシック" charset="0"/>
                <a:cs typeface="ＭＳ Ｐゴシック" charset="0"/>
              </a:rPr>
              <a:t>Operation specific faults</a:t>
            </a:r>
          </a:p>
          <a:p>
            <a:endParaRPr lang="en-US" sz="1200" b="1" kern="1200" dirty="0" smtClean="0">
              <a:solidFill>
                <a:schemeClr val="tx1"/>
              </a:solidFill>
              <a:latin typeface="+mn-lt"/>
              <a:ea typeface="ＭＳ Ｐゴシック" charset="0"/>
              <a:cs typeface="ＭＳ Ｐゴシック" charset="0"/>
            </a:endParaRPr>
          </a:p>
          <a:p>
            <a:r>
              <a:rPr lang="en-US" sz="1200" b="1" kern="1200" dirty="0" smtClean="0">
                <a:solidFill>
                  <a:schemeClr val="tx1"/>
                </a:solidFill>
                <a:latin typeface="+mn-lt"/>
                <a:ea typeface="ＭＳ Ｐゴシック" charset="0"/>
                <a:cs typeface="ＭＳ Ｐゴシック" charset="0"/>
              </a:rPr>
              <a:t>7.3.1.Faults Defined by WSRF Specifications</a:t>
            </a:r>
          </a:p>
          <a:p>
            <a:r>
              <a:rPr lang="en-US" sz="1200" b="0" kern="1200" dirty="0" smtClean="0">
                <a:solidFill>
                  <a:schemeClr val="tx1"/>
                </a:solidFill>
                <a:latin typeface="+mn-lt"/>
                <a:ea typeface="ＭＳ Ｐゴシック" charset="0"/>
                <a:cs typeface="ＭＳ Ｐゴシック" charset="0"/>
              </a:rPr>
              <a:t>WSRF operations declare fault messages which must be copied into the </a:t>
            </a:r>
            <a:r>
              <a:rPr lang="en-US" sz="1200" b="0" kern="1200" dirty="0" err="1" smtClean="0">
                <a:solidFill>
                  <a:schemeClr val="tx1"/>
                </a:solidFill>
                <a:latin typeface="+mn-lt"/>
                <a:ea typeface="ＭＳ Ｐゴシック" charset="0"/>
                <a:cs typeface="ＭＳ Ｐゴシック" charset="0"/>
              </a:rPr>
              <a:t>SimpleShoppingService</a:t>
            </a:r>
            <a:r>
              <a:rPr lang="en-US" sz="1200" b="0" kern="1200" dirty="0" smtClean="0">
                <a:solidFill>
                  <a:schemeClr val="tx1"/>
                </a:solidFill>
                <a:latin typeface="+mn-lt"/>
                <a:ea typeface="ＭＳ Ｐゴシック" charset="0"/>
                <a:cs typeface="ＭＳ Ｐゴシック" charset="0"/>
              </a:rPr>
              <a:t> definition along with the input and output message declarations. For example, the </a:t>
            </a:r>
            <a:r>
              <a:rPr lang="en-US" sz="1200" b="0" kern="1200" dirty="0" err="1" smtClean="0">
                <a:solidFill>
                  <a:schemeClr val="tx1"/>
                </a:solidFill>
                <a:latin typeface="+mn-lt"/>
                <a:ea typeface="ＭＳ Ｐゴシック" charset="0"/>
                <a:cs typeface="ＭＳ Ｐゴシック" charset="0"/>
              </a:rPr>
              <a:t>PutResourcePropertyDocument</a:t>
            </a:r>
            <a:r>
              <a:rPr lang="en-US" sz="1200" b="0" kern="1200" dirty="0" smtClean="0">
                <a:solidFill>
                  <a:schemeClr val="tx1"/>
                </a:solidFill>
                <a:latin typeface="+mn-lt"/>
                <a:ea typeface="ＭＳ Ｐゴシック" charset="0"/>
                <a:cs typeface="ＭＳ Ｐゴシック" charset="0"/>
              </a:rPr>
              <a:t> operation defines the fault ‘</a:t>
            </a:r>
            <a:r>
              <a:rPr lang="en-US" sz="1200" b="0" kern="1200" dirty="0" err="1" smtClean="0">
                <a:solidFill>
                  <a:schemeClr val="tx1"/>
                </a:solidFill>
                <a:latin typeface="+mn-lt"/>
                <a:ea typeface="ＭＳ Ｐゴシック" charset="0"/>
                <a:cs typeface="ＭＳ Ｐゴシック" charset="0"/>
              </a:rPr>
              <a:t>UnableToPutResourcePropertyDocument</a:t>
            </a:r>
            <a:r>
              <a:rPr lang="en-US" sz="1200" b="0" kern="1200" dirty="0" smtClean="0">
                <a:solidFill>
                  <a:schemeClr val="tx1"/>
                </a:solidFill>
                <a:latin typeface="+mn-lt"/>
                <a:ea typeface="ＭＳ Ｐゴシック" charset="0"/>
                <a:cs typeface="ＭＳ Ｐゴシック" charset="0"/>
              </a:rPr>
              <a:t>’ which occurs if the WS-Resource was unable to complete the processing of the </a:t>
            </a:r>
            <a:r>
              <a:rPr lang="en-US" sz="1200" b="0" kern="1200" dirty="0" err="1" smtClean="0">
                <a:solidFill>
                  <a:schemeClr val="tx1"/>
                </a:solidFill>
                <a:latin typeface="+mn-lt"/>
                <a:ea typeface="ＭＳ Ｐゴシック" charset="0"/>
                <a:cs typeface="ＭＳ Ｐゴシック" charset="0"/>
              </a:rPr>
              <a:t>PutResourcePropertyDocument</a:t>
            </a:r>
            <a:r>
              <a:rPr lang="en-US" sz="1200" b="0" kern="1200" dirty="0" smtClean="0">
                <a:solidFill>
                  <a:schemeClr val="tx1"/>
                </a:solidFill>
                <a:latin typeface="+mn-lt"/>
                <a:ea typeface="ＭＳ Ｐゴシック" charset="0"/>
                <a:cs typeface="ＭＳ Ｐゴシック" charset="0"/>
              </a:rPr>
              <a:t> for some reason.</a:t>
            </a:r>
          </a:p>
          <a:p>
            <a:r>
              <a:rPr lang="en-US" sz="1200" b="1" kern="1200" dirty="0" smtClean="0">
                <a:solidFill>
                  <a:schemeClr val="tx1"/>
                </a:solidFill>
                <a:latin typeface="+mn-lt"/>
                <a:ea typeface="ＭＳ Ｐゴシック" charset="0"/>
                <a:cs typeface="ＭＳ Ｐゴシック" charset="0"/>
              </a:rPr>
              <a:t>7.3.2.Faults Defined by a WSRF Service Application</a:t>
            </a:r>
          </a:p>
          <a:p>
            <a:r>
              <a:rPr lang="en-US" sz="1200" b="0" kern="1200" dirty="0" smtClean="0">
                <a:solidFill>
                  <a:schemeClr val="tx1"/>
                </a:solidFill>
                <a:latin typeface="+mn-lt"/>
                <a:ea typeface="ＭＳ Ｐゴシック" charset="0"/>
                <a:cs typeface="ＭＳ Ｐゴシック" charset="0"/>
              </a:rPr>
              <a:t>Each non-standard operation of a service which exploits WSRF may need to define its own faults. The Checkout operation of the </a:t>
            </a:r>
            <a:r>
              <a:rPr lang="en-US" sz="1200" b="0" kern="1200" dirty="0" err="1" smtClean="0">
                <a:solidFill>
                  <a:schemeClr val="tx1"/>
                </a:solidFill>
                <a:latin typeface="+mn-lt"/>
                <a:ea typeface="ＭＳ Ｐゴシック" charset="0"/>
                <a:cs typeface="ＭＳ Ｐゴシック" charset="0"/>
              </a:rPr>
              <a:t>SimpleShoppingCart</a:t>
            </a:r>
            <a:r>
              <a:rPr lang="en-US" sz="1200" b="0" kern="1200" dirty="0" smtClean="0">
                <a:solidFill>
                  <a:schemeClr val="tx1"/>
                </a:solidFill>
                <a:latin typeface="+mn-lt"/>
                <a:ea typeface="ＭＳ Ｐゴシック" charset="0"/>
                <a:cs typeface="ＭＳ Ｐゴシック" charset="0"/>
              </a:rPr>
              <a:t> defines its own fault, </a:t>
            </a:r>
            <a:r>
              <a:rPr lang="en-US" sz="1200" b="0" kern="1200" dirty="0" err="1" smtClean="0">
                <a:solidFill>
                  <a:schemeClr val="tx1"/>
                </a:solidFill>
                <a:latin typeface="+mn-lt"/>
                <a:ea typeface="ＭＳ Ｐゴシック" charset="0"/>
                <a:cs typeface="ＭＳ Ｐゴシック" charset="0"/>
              </a:rPr>
              <a:t>decribed</a:t>
            </a:r>
            <a:r>
              <a:rPr lang="en-US" sz="1200" b="0" kern="1200" dirty="0" smtClean="0">
                <a:solidFill>
                  <a:schemeClr val="tx1"/>
                </a:solidFill>
                <a:latin typeface="+mn-lt"/>
                <a:ea typeface="ＭＳ Ｐゴシック" charset="0"/>
                <a:cs typeface="ＭＳ Ｐゴシック" charset="0"/>
              </a:rPr>
              <a:t> in section 7.1 to allow details of any problem to be reported to the client. It is defined as an extension of the WSRF </a:t>
            </a:r>
            <a:r>
              <a:rPr lang="en-US" sz="1200" b="0" kern="1200" dirty="0" err="1" smtClean="0">
                <a:solidFill>
                  <a:schemeClr val="tx1"/>
                </a:solidFill>
                <a:latin typeface="+mn-lt"/>
                <a:ea typeface="ＭＳ Ｐゴシック" charset="0"/>
                <a:cs typeface="ＭＳ Ｐゴシック" charset="0"/>
              </a:rPr>
              <a:t>BaseFaultType</a:t>
            </a:r>
            <a:r>
              <a:rPr lang="en-US" sz="1200" b="0" kern="1200" dirty="0" smtClean="0">
                <a:solidFill>
                  <a:schemeClr val="tx1"/>
                </a:solidFill>
                <a:latin typeface="+mn-lt"/>
                <a:ea typeface="ＭＳ Ｐゴシック" charset="0"/>
                <a:cs typeface="ＭＳ Ｐゴシック" charset="0"/>
              </a:rPr>
              <a:t> so that it can be processed by a standard fault-reporting component.</a:t>
            </a:r>
            <a:endParaRPr lang="fr-FR" baseline="0" dirty="0" smtClean="0">
              <a:latin typeface="Calibri" charset="0"/>
            </a:endParaRPr>
          </a:p>
          <a:p>
            <a:pPr marL="1200150" lvl="2" indent="0" eaLnBrk="1" hangingPunct="1"/>
            <a:endParaRPr lang="fr-BE" sz="1200" dirty="0" smtClean="0">
              <a:solidFill>
                <a:srgbClr val="3366FF"/>
              </a:solidFill>
            </a:endParaRPr>
          </a:p>
          <a:p>
            <a:endParaRPr lang="en-US" u="none"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eriod"/>
            </a:pPr>
            <a:r>
              <a:rPr lang="en-US" sz="1200" kern="1200" dirty="0" err="1" smtClean="0">
                <a:solidFill>
                  <a:schemeClr val="tx1"/>
                </a:solidFill>
                <a:latin typeface="+mn-lt"/>
                <a:ea typeface="ＭＳ Ｐゴシック" charset="0"/>
                <a:cs typeface="ＭＳ Ｐゴシック" charset="0"/>
              </a:rPr>
              <a:t>InvalidResourcePropertyQNameFault</a:t>
            </a:r>
            <a:r>
              <a:rPr lang="en-US" sz="1200" kern="1200" dirty="0" smtClean="0">
                <a:solidFill>
                  <a:schemeClr val="tx1"/>
                </a:solidFill>
                <a:latin typeface="+mn-lt"/>
                <a:ea typeface="ＭＳ Ｐゴシック" charset="0"/>
                <a:cs typeface="ＭＳ Ｐゴシック" charset="0"/>
              </a:rPr>
              <a:t> This fault is returned if a property named in the request message does not correspond to a resource property element.</a:t>
            </a:r>
          </a:p>
          <a:p>
            <a:pPr marL="228600" indent="-228600">
              <a:buAutoNum type="arabicPeriod"/>
            </a:pPr>
            <a:r>
              <a:rPr lang="en-US" sz="1200" kern="1200" dirty="0" err="1" smtClean="0">
                <a:solidFill>
                  <a:schemeClr val="tx1"/>
                </a:solidFill>
                <a:latin typeface="+mn-lt"/>
                <a:ea typeface="ＭＳ Ｐゴシック" charset="0"/>
                <a:cs typeface="ＭＳ Ｐゴシック" charset="0"/>
              </a:rPr>
              <a:t>UnableToModifyResourcePropertyFault</a:t>
            </a:r>
            <a:r>
              <a:rPr lang="en-US" sz="1200" kern="1200" dirty="0" smtClean="0">
                <a:solidFill>
                  <a:schemeClr val="tx1"/>
                </a:solidFill>
                <a:latin typeface="+mn-lt"/>
                <a:ea typeface="ＭＳ Ｐゴシック" charset="0"/>
                <a:cs typeface="ＭＳ Ｐゴシック" charset="0"/>
              </a:rPr>
              <a:t> This fault is returned if a request is made to modify a resource property which is not modifiable by the user. The restriction on modifiability may be part of the implementation logic, or it could be described by some means outside of the scope of WSRF.</a:t>
            </a:r>
          </a:p>
          <a:p>
            <a:pPr marL="228600" indent="-228600">
              <a:buAutoNum type="arabicPeriod"/>
            </a:pPr>
            <a:r>
              <a:rPr lang="en-US" sz="1200" kern="1200" dirty="0" err="1" smtClean="0">
                <a:solidFill>
                  <a:schemeClr val="tx1"/>
                </a:solidFill>
                <a:latin typeface="+mn-lt"/>
                <a:ea typeface="ＭＳ Ｐゴシック" charset="0"/>
                <a:cs typeface="ＭＳ Ｐゴシック" charset="0"/>
              </a:rPr>
              <a:t>InvalidModificationFault</a:t>
            </a:r>
            <a:r>
              <a:rPr lang="en-US" sz="1200" kern="1200" dirty="0" smtClean="0">
                <a:solidFill>
                  <a:schemeClr val="tx1"/>
                </a:solidFill>
                <a:latin typeface="+mn-lt"/>
                <a:ea typeface="ＭＳ Ｐゴシック" charset="0"/>
                <a:cs typeface="ＭＳ Ｐゴシック" charset="0"/>
              </a:rPr>
              <a:t> This fault is returned if a request is made to modify properties which would cause the Resource Properties document to fail validation.</a:t>
            </a:r>
          </a:p>
          <a:p>
            <a:pPr marL="228600" indent="-228600">
              <a:buAutoNum type="arabicPeriod"/>
            </a:pPr>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UnknownQueryExpressionDialectFault</a:t>
            </a:r>
            <a:r>
              <a:rPr lang="en-US" sz="1200" kern="1200" dirty="0" smtClean="0">
                <a:solidFill>
                  <a:schemeClr val="tx1"/>
                </a:solidFill>
                <a:latin typeface="+mn-lt"/>
                <a:ea typeface="ＭＳ Ｐゴシック" charset="0"/>
                <a:cs typeface="ＭＳ Ｐゴシック" charset="0"/>
              </a:rPr>
              <a:t> The given </a:t>
            </a:r>
            <a:r>
              <a:rPr lang="en-US" sz="1200" kern="1200" dirty="0" err="1" smtClean="0">
                <a:solidFill>
                  <a:schemeClr val="tx1"/>
                </a:solidFill>
                <a:latin typeface="+mn-lt"/>
                <a:ea typeface="ＭＳ Ｐゴシック" charset="0"/>
                <a:cs typeface="ＭＳ Ｐゴシック" charset="0"/>
              </a:rPr>
              <a:t>QueryExpression</a:t>
            </a:r>
            <a:r>
              <a:rPr lang="en-US" sz="1200" kern="1200" dirty="0" smtClean="0">
                <a:solidFill>
                  <a:schemeClr val="tx1"/>
                </a:solidFill>
                <a:latin typeface="+mn-lt"/>
                <a:ea typeface="ＭＳ Ｐゴシック" charset="0"/>
                <a:cs typeface="ＭＳ Ｐゴシック" charset="0"/>
              </a:rPr>
              <a:t> has a dialect that is unknown to the Web service.</a:t>
            </a: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InvalidQueryExpressionFault</a:t>
            </a:r>
            <a:r>
              <a:rPr lang="en-US" sz="1200" kern="1200" dirty="0" smtClean="0">
                <a:solidFill>
                  <a:schemeClr val="tx1"/>
                </a:solidFill>
                <a:latin typeface="+mn-lt"/>
                <a:ea typeface="ＭＳ Ｐゴシック" charset="0"/>
                <a:cs typeface="ＭＳ Ｐゴシック" charset="0"/>
              </a:rPr>
              <a:t> The given </a:t>
            </a:r>
            <a:r>
              <a:rPr lang="en-US" sz="1200" kern="1200" dirty="0" err="1" smtClean="0">
                <a:solidFill>
                  <a:schemeClr val="tx1"/>
                </a:solidFill>
                <a:latin typeface="+mn-lt"/>
                <a:ea typeface="ＭＳ Ｐゴシック" charset="0"/>
                <a:cs typeface="ＭＳ Ｐゴシック" charset="0"/>
              </a:rPr>
              <a:t>QueryExpression</a:t>
            </a:r>
            <a:r>
              <a:rPr lang="en-US" sz="1200" kern="1200" dirty="0" smtClean="0">
                <a:solidFill>
                  <a:schemeClr val="tx1"/>
                </a:solidFill>
                <a:latin typeface="+mn-lt"/>
                <a:ea typeface="ＭＳ Ｐゴシック" charset="0"/>
                <a:cs typeface="ＭＳ Ｐゴシック" charset="0"/>
              </a:rPr>
              <a:t> is not valid within the </a:t>
            </a:r>
            <a:r>
              <a:rPr lang="en-US" sz="1200" kern="1200" dirty="0" err="1" smtClean="0">
                <a:solidFill>
                  <a:schemeClr val="tx1"/>
                </a:solidFill>
                <a:latin typeface="+mn-lt"/>
                <a:ea typeface="ＭＳ Ｐゴシック" charset="0"/>
                <a:cs typeface="ＭＳ Ｐゴシック" charset="0"/>
              </a:rPr>
              <a:t>QueryExpression</a:t>
            </a:r>
            <a:r>
              <a:rPr lang="en-US" sz="1200" kern="1200" dirty="0" smtClean="0">
                <a:solidFill>
                  <a:schemeClr val="tx1"/>
                </a:solidFill>
                <a:latin typeface="+mn-lt"/>
                <a:ea typeface="ＭＳ Ｐゴシック" charset="0"/>
                <a:cs typeface="ＭＳ Ｐゴシック" charset="0"/>
              </a:rPr>
              <a:t> language identified by the dialect attribute.</a:t>
            </a:r>
          </a:p>
          <a:p>
            <a:r>
              <a:rPr lang="en-US" sz="1200" kern="1200" dirty="0" smtClean="0">
                <a:solidFill>
                  <a:schemeClr val="tx1"/>
                </a:solidFill>
                <a:latin typeface="+mn-lt"/>
                <a:ea typeface="ＭＳ Ｐゴシック" charset="0"/>
                <a:cs typeface="ＭＳ Ｐゴシック" charset="0"/>
              </a:rPr>
              <a:t>• </a:t>
            </a:r>
            <a:r>
              <a:rPr lang="en-US" sz="1200" kern="1200" dirty="0" err="1" smtClean="0">
                <a:solidFill>
                  <a:schemeClr val="tx1"/>
                </a:solidFill>
                <a:latin typeface="+mn-lt"/>
                <a:ea typeface="ＭＳ Ｐゴシック" charset="0"/>
                <a:cs typeface="ＭＳ Ｐゴシック" charset="0"/>
              </a:rPr>
              <a:t>QueryEvaluationErrorFault</a:t>
            </a:r>
            <a:r>
              <a:rPr lang="en-US" sz="1200" kern="1200" dirty="0" smtClean="0">
                <a:solidFill>
                  <a:schemeClr val="tx1"/>
                </a:solidFill>
                <a:latin typeface="+mn-lt"/>
                <a:ea typeface="ＭＳ Ｐゴシック" charset="0"/>
                <a:cs typeface="ＭＳ Ｐゴシック" charset="0"/>
              </a:rPr>
              <a:t> The Query Expression failed during evaluation.</a:t>
            </a: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51</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WSRF defines the way in which the success, failure, or partial success of the sequence can be reported. An implementation of a WS-Resource description may be able to undo the batch of changes if one of the components fails. For example, the following request is invalid because it attempts to insert a value element for the </a:t>
            </a:r>
            <a:r>
              <a:rPr lang="en-US" sz="1200" kern="1200" dirty="0" err="1" smtClean="0">
                <a:solidFill>
                  <a:schemeClr val="tx1"/>
                </a:solidFill>
                <a:latin typeface="+mn-lt"/>
                <a:ea typeface="ＭＳ Ｐゴシック" charset="0"/>
                <a:cs typeface="ＭＳ Ｐゴシック" charset="0"/>
              </a:rPr>
              <a:t>printer_is_accepting_jobs</a:t>
            </a:r>
            <a:r>
              <a:rPr lang="en-US" sz="1200" kern="1200" dirty="0" smtClean="0">
                <a:solidFill>
                  <a:schemeClr val="tx1"/>
                </a:solidFill>
                <a:latin typeface="+mn-lt"/>
                <a:ea typeface="ＭＳ Ｐゴシック" charset="0"/>
                <a:cs typeface="ＭＳ Ｐゴシック" charset="0"/>
              </a:rPr>
              <a:t> property and the printer cannot have two values for this property</a:t>
            </a:r>
          </a:p>
          <a:p>
            <a:endParaRPr lang="en-US" sz="1200" kern="1200" dirty="0" smtClean="0">
              <a:solidFill>
                <a:schemeClr val="tx1"/>
              </a:solidFill>
              <a:latin typeface="+mn-lt"/>
              <a:ea typeface="ＭＳ Ｐゴシック" charset="0"/>
              <a:cs typeface="ＭＳ Ｐゴシック" charset="0"/>
            </a:endParaRPr>
          </a:p>
          <a:p>
            <a:r>
              <a:rPr lang="en-US" sz="1200" kern="1200" dirty="0" smtClean="0">
                <a:solidFill>
                  <a:schemeClr val="tx1"/>
                </a:solidFill>
                <a:latin typeface="+mn-lt"/>
                <a:ea typeface="ＭＳ Ｐゴシック" charset="0"/>
                <a:cs typeface="ＭＳ Ｐゴシック" charset="0"/>
              </a:rPr>
              <a:t>The </a:t>
            </a:r>
            <a:r>
              <a:rPr lang="en-US" sz="1200" kern="1200" dirty="0" err="1" smtClean="0">
                <a:solidFill>
                  <a:schemeClr val="tx1"/>
                </a:solidFill>
                <a:latin typeface="+mn-lt"/>
                <a:ea typeface="ＭＳ Ｐゴシック" charset="0"/>
                <a:cs typeface="ＭＳ Ｐゴシック" charset="0"/>
              </a:rPr>
              <a:t>CurrentValue</a:t>
            </a:r>
            <a:r>
              <a:rPr lang="en-US" sz="1200" kern="1200" dirty="0" smtClean="0">
                <a:solidFill>
                  <a:schemeClr val="tx1"/>
                </a:solidFill>
                <a:latin typeface="+mn-lt"/>
                <a:ea typeface="ＭＳ Ｐゴシック" charset="0"/>
                <a:cs typeface="ＭＳ Ｐゴシック" charset="0"/>
              </a:rPr>
              <a:t> and </a:t>
            </a:r>
            <a:r>
              <a:rPr lang="en-US" sz="1200" kern="1200" dirty="0" err="1" smtClean="0">
                <a:solidFill>
                  <a:schemeClr val="tx1"/>
                </a:solidFill>
                <a:latin typeface="+mn-lt"/>
                <a:ea typeface="ＭＳ Ｐゴシック" charset="0"/>
                <a:cs typeface="ＭＳ Ｐゴシック" charset="0"/>
              </a:rPr>
              <a:t>RequestedValue</a:t>
            </a:r>
            <a:r>
              <a:rPr lang="en-US" sz="1200" kern="1200" dirty="0" smtClean="0">
                <a:solidFill>
                  <a:schemeClr val="tx1"/>
                </a:solidFill>
                <a:latin typeface="+mn-lt"/>
                <a:ea typeface="ＭＳ Ｐゴシック" charset="0"/>
                <a:cs typeface="ＭＳ Ｐゴシック" charset="0"/>
              </a:rPr>
              <a:t> elements identify the faulty modification and the ‘Restored=”true”’ attribute reports that the values of </a:t>
            </a:r>
            <a:r>
              <a:rPr lang="en-US" sz="1200" kern="1200" dirty="0" err="1" smtClean="0">
                <a:solidFill>
                  <a:schemeClr val="tx1"/>
                </a:solidFill>
                <a:latin typeface="+mn-lt"/>
                <a:ea typeface="ＭＳ Ｐゴシック" charset="0"/>
                <a:cs typeface="ＭＳ Ｐゴシック" charset="0"/>
              </a:rPr>
              <a:t>job_hold_until_default</a:t>
            </a:r>
            <a:r>
              <a:rPr lang="en-US" sz="1200" kern="1200" dirty="0" smtClean="0">
                <a:solidFill>
                  <a:schemeClr val="tx1"/>
                </a:solidFill>
                <a:latin typeface="+mn-lt"/>
                <a:ea typeface="ＭＳ Ｐゴシック" charset="0"/>
                <a:cs typeface="ＭＳ Ｐゴシック" charset="0"/>
              </a:rPr>
              <a:t> and </a:t>
            </a:r>
            <a:r>
              <a:rPr lang="en-US" sz="1200" kern="1200" dirty="0" err="1" smtClean="0">
                <a:solidFill>
                  <a:schemeClr val="tx1"/>
                </a:solidFill>
                <a:latin typeface="+mn-lt"/>
                <a:ea typeface="ＭＳ Ｐゴシック" charset="0"/>
                <a:cs typeface="ＭＳ Ｐゴシック" charset="0"/>
              </a:rPr>
              <a:t>job_hold_until_supported</a:t>
            </a:r>
            <a:r>
              <a:rPr lang="en-US" sz="1200" kern="1200" dirty="0" smtClean="0">
                <a:solidFill>
                  <a:schemeClr val="tx1"/>
                </a:solidFill>
                <a:latin typeface="+mn-lt"/>
                <a:ea typeface="ＭＳ Ｐゴシック" charset="0"/>
                <a:cs typeface="ＭＳ Ｐゴシック" charset="0"/>
              </a:rPr>
              <a:t> are restored to the state that existed before the request was received.</a:t>
            </a:r>
            <a:endParaRPr lang="fr-FR" dirty="0">
              <a:latin typeface="Calibri" charset="0"/>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52</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specific mechanisms employed to destroy the WS-Resource after termination time has </a:t>
            </a:r>
          </a:p>
          <a:p>
            <a:r>
              <a:rPr lang="en-US" sz="1200" kern="1200" dirty="0" smtClean="0">
                <a:solidFill>
                  <a:schemeClr val="tx1"/>
                </a:solidFill>
                <a:latin typeface="+mn-lt"/>
                <a:ea typeface="+mn-ea"/>
                <a:cs typeface="+mn-cs"/>
              </a:rPr>
              <a:t>expired is implementation dependent.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 implementation MAY delay destruction of the </a:t>
            </a:r>
            <a:r>
              <a:rPr lang="en-US" sz="1200" kern="1200" dirty="0" err="1" smtClean="0">
                <a:solidFill>
                  <a:schemeClr val="tx1"/>
                </a:solidFill>
                <a:latin typeface="+mn-lt"/>
                <a:ea typeface="+mn-ea"/>
                <a:cs typeface="+mn-cs"/>
              </a:rPr>
              <a:t>WSResource</a:t>
            </a:r>
            <a:r>
              <a:rPr lang="en-US" sz="1200" kern="1200" dirty="0" smtClean="0">
                <a:solidFill>
                  <a:schemeClr val="tx1"/>
                </a:solidFill>
                <a:latin typeface="+mn-lt"/>
                <a:ea typeface="+mn-ea"/>
                <a:cs typeface="+mn-cs"/>
              </a:rPr>
              <a:t> at its own discretion. </a:t>
            </a:r>
            <a:endParaRPr lang="en-US" u="none"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Response</a:t>
            </a:r>
            <a:r>
              <a:rPr lang="fr-FR" dirty="0" smtClean="0"/>
              <a:t> or </a:t>
            </a:r>
            <a:r>
              <a:rPr lang="fr-FR" dirty="0" err="1" smtClean="0"/>
              <a:t>fault</a:t>
            </a:r>
            <a:r>
              <a:rPr lang="fr-FR" dirty="0" smtClean="0"/>
              <a:t> message</a:t>
            </a:r>
            <a:r>
              <a:rPr lang="fr-FR" baseline="0" dirty="0" smtClean="0"/>
              <a:t> : (</a:t>
            </a:r>
            <a:r>
              <a:rPr lang="fr-FR" baseline="0" dirty="0" err="1" smtClean="0"/>
              <a:t>Faults</a:t>
            </a:r>
            <a:r>
              <a:rPr lang="fr-FR" baseline="0" dirty="0" smtClean="0"/>
              <a:t> must </a:t>
            </a:r>
            <a:r>
              <a:rPr lang="fr-FR" baseline="0" dirty="0" err="1" smtClean="0"/>
              <a:t>be</a:t>
            </a:r>
            <a:r>
              <a:rPr lang="fr-FR" baseline="0" dirty="0" smtClean="0"/>
              <a:t> </a:t>
            </a:r>
            <a:r>
              <a:rPr lang="fr-FR" baseline="0" dirty="0" err="1" smtClean="0"/>
              <a:t>compliant</a:t>
            </a:r>
            <a:r>
              <a:rPr lang="fr-FR" baseline="0" dirty="0" smtClean="0"/>
              <a:t> </a:t>
            </a:r>
            <a:r>
              <a:rPr lang="fr-FR" baseline="0" dirty="0" err="1" smtClean="0"/>
              <a:t>with</a:t>
            </a:r>
            <a:r>
              <a:rPr lang="fr-FR" baseline="0" dirty="0" smtClean="0"/>
              <a:t> WS-</a:t>
            </a:r>
            <a:r>
              <a:rPr lang="fr-FR" baseline="0" dirty="0" err="1" smtClean="0"/>
              <a:t>BaseFaults</a:t>
            </a:r>
            <a:r>
              <a:rPr lang="fr-FR" baseline="0" dirty="0" smtClean="0"/>
              <a:t> </a:t>
            </a:r>
            <a:r>
              <a:rPr lang="fr-FR" baseline="0" dirty="0" err="1" smtClean="0"/>
              <a:t>specification</a:t>
            </a:r>
            <a:r>
              <a:rPr lang="fr-FR" baseline="0" dirty="0" smtClean="0"/>
              <a:t>)</a:t>
            </a:r>
          </a:p>
          <a:p>
            <a:endParaRPr lang="fr-FR" baseline="0" dirty="0" smtClean="0"/>
          </a:p>
          <a:p>
            <a:r>
              <a:rPr lang="en-US" baseline="0" dirty="0" err="1" smtClean="0"/>
              <a:t>ResourceUnknownFault</a:t>
            </a:r>
            <a:r>
              <a:rPr lang="en-US" baseline="0" dirty="0" smtClean="0"/>
              <a:t>: 		The </a:t>
            </a:r>
            <a:r>
              <a:rPr lang="en-US" baseline="0" dirty="0" err="1" smtClean="0"/>
              <a:t>stateful</a:t>
            </a:r>
            <a:r>
              <a:rPr lang="en-US" baseline="0" dirty="0" smtClean="0"/>
              <a:t> resource identified in the message (which follows the implied resource pattern) is not known to the Web service.</a:t>
            </a:r>
          </a:p>
          <a:p>
            <a:r>
              <a:rPr lang="en-US" baseline="0" dirty="0" err="1" smtClean="0"/>
              <a:t>ResourceNotDestroyedFault</a:t>
            </a:r>
            <a:r>
              <a:rPr lang="en-US" baseline="0" dirty="0" smtClean="0"/>
              <a:t> : 	The WS-Resource could not be destroyed for some reason.</a:t>
            </a:r>
          </a:p>
          <a:p>
            <a:r>
              <a:rPr lang="en-US" baseline="0" dirty="0" smtClean="0"/>
              <a:t>Others </a:t>
            </a:r>
            <a:r>
              <a:rPr lang="en-US" baseline="0" dirty="0" err="1" smtClean="0"/>
              <a:t>tbd</a:t>
            </a:r>
            <a:r>
              <a:rPr lang="en-US" baseline="0" dirty="0" smtClean="0"/>
              <a:t>.</a:t>
            </a:r>
            <a:endParaRPr lang="fr-FR" baseline="0" dirty="0" smtClean="0"/>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55</a:t>
            </a:fld>
            <a:endParaRPr lang="en-US"/>
          </a:p>
        </p:txBody>
      </p:sp>
    </p:spTree>
    <p:extLst>
      <p:ext uri="{BB962C8B-B14F-4D97-AF65-F5344CB8AC3E}">
        <p14:creationId xmlns:p14="http://schemas.microsoft.com/office/powerpoint/2010/main" val="32476526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eaLnBrk="1" hangingPunct="1"/>
            <a:r>
              <a:rPr lang="fr-BE" sz="1600" i="1" kern="1200" dirty="0" smtClean="0">
                <a:solidFill>
                  <a:schemeClr val="tx1"/>
                </a:solidFill>
                <a:latin typeface="+mn-lt"/>
                <a:ea typeface="+mn-ea"/>
                <a:cs typeface="Arial Narrow"/>
              </a:rPr>
              <a:t>For example, in the ShoppingCart : </a:t>
            </a:r>
          </a:p>
          <a:p>
            <a:pPr lvl="1" eaLnBrk="1" hangingPunct="1"/>
            <a:r>
              <a:rPr lang="fr-BE" sz="1600" kern="1200" dirty="0" smtClean="0">
                <a:solidFill>
                  <a:schemeClr val="tx1"/>
                </a:solidFill>
                <a:latin typeface="+mn-lt"/>
                <a:ea typeface="+mn-ea"/>
                <a:cs typeface="Arial Narrow"/>
              </a:rPr>
              <a:t>	</a:t>
            </a:r>
            <a:r>
              <a:rPr lang="fr-BE" sz="1400" kern="1200" dirty="0" smtClean="0">
                <a:solidFill>
                  <a:schemeClr val="tx1"/>
                </a:solidFill>
                <a:latin typeface="+mn-lt"/>
                <a:ea typeface="+mn-ea"/>
                <a:cs typeface="Arial Narrow"/>
              </a:rPr>
              <a:t>It is the time that is available for a shopper to decide to checkout the cart before it is deleted on the presumption that the shopper decided not to by the product.</a:t>
            </a:r>
          </a:p>
          <a:p>
            <a:pPr lvl="1" eaLnBrk="1" hangingPunct="1"/>
            <a:endParaRPr lang="fr-BE" sz="1400" kern="1200" dirty="0" smtClean="0">
              <a:solidFill>
                <a:schemeClr val="tx1"/>
              </a:solidFill>
              <a:latin typeface="+mn-lt"/>
              <a:ea typeface="+mn-ea"/>
              <a:cs typeface="Arial Narrow"/>
            </a:endParaRPr>
          </a:p>
          <a:p>
            <a:pPr lvl="1" eaLnBrk="1" hangingPunct="1"/>
            <a:r>
              <a:rPr lang="fr-BE" sz="1400" kern="1200" dirty="0" smtClean="0">
                <a:solidFill>
                  <a:schemeClr val="tx1"/>
                </a:solidFill>
                <a:latin typeface="+mn-lt"/>
                <a:ea typeface="+mn-ea"/>
                <a:cs typeface="Arial Narrow"/>
              </a:rPr>
              <a:t>A resource must provide a Resource</a:t>
            </a:r>
            <a:r>
              <a:rPr lang="fr-BE" sz="1400" kern="1200" baseline="0" dirty="0" smtClean="0">
                <a:solidFill>
                  <a:schemeClr val="tx1"/>
                </a:solidFill>
                <a:latin typeface="+mn-lt"/>
                <a:ea typeface="+mn-ea"/>
                <a:cs typeface="Arial Narrow"/>
              </a:rPr>
              <a:t> property element taht indicates that :</a:t>
            </a:r>
            <a:endParaRPr lang="fr-BE" sz="1400" kern="1200" dirty="0" smtClean="0">
              <a:solidFill>
                <a:schemeClr val="tx1"/>
              </a:solidFill>
              <a:latin typeface="+mn-lt"/>
              <a:ea typeface="+mn-ea"/>
              <a:cs typeface="Arial Narrow"/>
            </a:endParaRPr>
          </a:p>
          <a:p>
            <a:pPr marL="285750" lvl="1" indent="-285750">
              <a:buFont typeface="Wingdings" charset="2"/>
              <a:buChar char="v"/>
            </a:pPr>
            <a:r>
              <a:rPr lang="fr-BE" sz="1600" b="1" dirty="0" smtClean="0">
                <a:solidFill>
                  <a:srgbClr val="000000"/>
                </a:solidFill>
              </a:rPr>
              <a:t>wsrf-rl:CurrentTime	:</a:t>
            </a:r>
          </a:p>
          <a:p>
            <a:pPr marL="742950" lvl="2" indent="-285750">
              <a:buFont typeface="Wingdings" charset="2"/>
              <a:buChar char="v"/>
            </a:pPr>
            <a:r>
              <a:rPr lang="fr-BE" sz="1400" dirty="0" smtClean="0">
                <a:solidFill>
                  <a:srgbClr val="000000"/>
                </a:solidFill>
              </a:rPr>
              <a:t>Allows account to be taken of any difference in the local time.</a:t>
            </a:r>
          </a:p>
          <a:p>
            <a:pPr marL="285750" lvl="1" indent="-285750">
              <a:buFont typeface="Wingdings" charset="2"/>
              <a:buChar char="v"/>
            </a:pPr>
            <a:r>
              <a:rPr lang="fr-BE" sz="1600" b="1" dirty="0" smtClean="0">
                <a:solidFill>
                  <a:srgbClr val="000000"/>
                </a:solidFill>
              </a:rPr>
              <a:t>wsrf-rl:TerminationTime	: </a:t>
            </a:r>
          </a:p>
          <a:p>
            <a:pPr marL="742950" lvl="2" indent="-285750">
              <a:buFont typeface="Wingdings" charset="2"/>
              <a:buChar char="v"/>
            </a:pPr>
            <a:r>
              <a:rPr lang="fr-BE" sz="1400" dirty="0" smtClean="0">
                <a:solidFill>
                  <a:srgbClr val="000000"/>
                </a:solidFill>
              </a:rPr>
              <a:t>Standard mechanism to record the lifetime of a WS-Resource</a:t>
            </a:r>
          </a:p>
          <a:p>
            <a:endParaRPr lang="fr-FR" dirty="0" smtClean="0"/>
          </a:p>
          <a:p>
            <a:r>
              <a:rPr lang="en-US" sz="1400" b="1" dirty="0" smtClean="0">
                <a:solidFill>
                  <a:srgbClr val="800000"/>
                </a:solidFill>
              </a:rPr>
              <a:t>Resource s termination time may be inspected through the </a:t>
            </a:r>
            <a:r>
              <a:rPr lang="en-US" sz="1400" b="1" dirty="0" err="1" smtClean="0">
                <a:solidFill>
                  <a:srgbClr val="800000"/>
                </a:solidFill>
              </a:rPr>
              <a:t>TerminationTime</a:t>
            </a:r>
            <a:r>
              <a:rPr lang="en-US" sz="1400" b="1" dirty="0" smtClean="0">
                <a:solidFill>
                  <a:srgbClr val="800000"/>
                </a:solidFill>
              </a:rPr>
              <a:t> resource property, and may be changed using the </a:t>
            </a:r>
            <a:r>
              <a:rPr lang="en-US" sz="1400" b="1" dirty="0" err="1" smtClean="0">
                <a:solidFill>
                  <a:srgbClr val="800000"/>
                </a:solidFill>
              </a:rPr>
              <a:t>SetTerminationTime</a:t>
            </a:r>
            <a:r>
              <a:rPr lang="en-US" sz="1400" b="1" dirty="0" smtClean="0">
                <a:solidFill>
                  <a:srgbClr val="800000"/>
                </a:solidFill>
              </a:rPr>
              <a:t> request message</a:t>
            </a:r>
          </a:p>
          <a:p>
            <a:endParaRPr lang="fr-BE" sz="1600" kern="1200" dirty="0">
              <a:solidFill>
                <a:schemeClr val="tx1"/>
              </a:solidFill>
              <a:latin typeface="+mn-lt"/>
              <a:ea typeface="+mn-ea"/>
              <a:cs typeface="Arial Narrow"/>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56</a:t>
            </a:fld>
            <a:endParaRPr lang="en-US"/>
          </a:p>
        </p:txBody>
      </p:sp>
    </p:spTree>
    <p:extLst>
      <p:ext uri="{BB962C8B-B14F-4D97-AF65-F5344CB8AC3E}">
        <p14:creationId xmlns:p14="http://schemas.microsoft.com/office/powerpoint/2010/main" val="7871774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latin typeface="+mn-lt"/>
                <a:ea typeface="+mn-ea"/>
                <a:cs typeface="+mn-cs"/>
              </a:rPr>
              <a:t>If the </a:t>
            </a:r>
            <a:r>
              <a:rPr lang="en-US" sz="1200" kern="1200" dirty="0" err="1" smtClean="0">
                <a:solidFill>
                  <a:schemeClr val="tx1"/>
                </a:solidFill>
                <a:latin typeface="+mn-lt"/>
                <a:ea typeface="+mn-ea"/>
                <a:cs typeface="+mn-cs"/>
              </a:rPr>
              <a:t>SetTerminationTime</a:t>
            </a:r>
            <a:r>
              <a:rPr lang="en-US" sz="1200" kern="1200" dirty="0" smtClean="0">
                <a:solidFill>
                  <a:schemeClr val="tx1"/>
                </a:solidFill>
                <a:latin typeface="+mn-lt"/>
                <a:ea typeface="+mn-ea"/>
                <a:cs typeface="+mn-cs"/>
              </a:rPr>
              <a:t> request is supported, the WS-Resource MUST provide a resource </a:t>
            </a:r>
          </a:p>
          <a:p>
            <a:r>
              <a:rPr lang="en-US" sz="1200" kern="1200" dirty="0" smtClean="0">
                <a:solidFill>
                  <a:schemeClr val="tx1"/>
                </a:solidFill>
                <a:latin typeface="+mn-lt"/>
                <a:ea typeface="+mn-ea"/>
                <a:cs typeface="+mn-cs"/>
              </a:rPr>
              <a:t>property element that indicates the current termination time of the WS-Resource. The form of this </a:t>
            </a:r>
          </a:p>
          <a:p>
            <a:r>
              <a:rPr lang="en-US" sz="1200" kern="1200" dirty="0" smtClean="0">
                <a:solidFill>
                  <a:schemeClr val="tx1"/>
                </a:solidFill>
                <a:latin typeface="+mn-lt"/>
                <a:ea typeface="+mn-ea"/>
                <a:cs typeface="+mn-cs"/>
              </a:rPr>
              <a:t>resource property element is:</a:t>
            </a:r>
          </a:p>
          <a:p>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pl-PL" sz="1200" kern="1200" dirty="0" smtClean="0">
                <a:solidFill>
                  <a:schemeClr val="tx1"/>
                </a:solidFill>
                <a:latin typeface="+mn-lt"/>
                <a:ea typeface="+mn-ea"/>
                <a:cs typeface="+mn-cs"/>
              </a:rPr>
              <a:t>322   &lt;</a:t>
            </a:r>
            <a:r>
              <a:rPr lang="pl-PL" sz="1200" kern="1200" dirty="0" err="1" smtClean="0">
                <a:solidFill>
                  <a:schemeClr val="tx1"/>
                </a:solidFill>
                <a:latin typeface="+mn-lt"/>
                <a:ea typeface="+mn-ea"/>
                <a:cs typeface="+mn-cs"/>
              </a:rPr>
              <a:t>wsrf-rl:TerminationTime</a:t>
            </a:r>
            <a:r>
              <a:rPr lang="pl-PL" sz="1200" kern="1200" dirty="0" smtClean="0">
                <a:solidFill>
                  <a:schemeClr val="tx1"/>
                </a:solidFill>
                <a:latin typeface="+mn-lt"/>
                <a:ea typeface="+mn-ea"/>
                <a:cs typeface="+mn-cs"/>
              </a:rPr>
              <a:t> </a:t>
            </a:r>
            <a:r>
              <a:rPr lang="pl-PL" sz="1200" kern="1200" dirty="0" err="1" smtClean="0">
                <a:solidFill>
                  <a:schemeClr val="tx1"/>
                </a:solidFill>
                <a:latin typeface="+mn-lt"/>
                <a:ea typeface="+mn-ea"/>
                <a:cs typeface="+mn-cs"/>
              </a:rPr>
              <a:t>xsi:nil</a:t>
            </a:r>
            <a:r>
              <a:rPr lang="pl-PL" sz="1200" kern="1200" dirty="0" smtClean="0">
                <a:solidFill>
                  <a:schemeClr val="tx1"/>
                </a:solidFill>
                <a:latin typeface="+mn-lt"/>
                <a:ea typeface="+mn-ea"/>
                <a:cs typeface="+mn-cs"/>
              </a:rPr>
              <a:t>=”</a:t>
            </a:r>
            <a:r>
              <a:rPr lang="pl-PL" sz="1200" kern="1200" dirty="0" err="1" smtClean="0">
                <a:solidFill>
                  <a:schemeClr val="tx1"/>
                </a:solidFill>
                <a:latin typeface="+mn-lt"/>
                <a:ea typeface="+mn-ea"/>
                <a:cs typeface="+mn-cs"/>
              </a:rPr>
              <a:t>xsd:boolean</a:t>
            </a:r>
            <a:r>
              <a:rPr lang="pl-PL" sz="1200" kern="1200" dirty="0" smtClean="0">
                <a:solidFill>
                  <a:schemeClr val="tx1"/>
                </a:solidFill>
                <a:latin typeface="+mn-lt"/>
                <a:ea typeface="+mn-ea"/>
                <a:cs typeface="+mn-cs"/>
              </a:rPr>
              <a:t>”?&gt;</a:t>
            </a:r>
            <a:r>
              <a:rPr lang="pl-PL" sz="1200" kern="1200" dirty="0" err="1" smtClean="0">
                <a:solidFill>
                  <a:schemeClr val="tx1"/>
                </a:solidFill>
                <a:latin typeface="+mn-lt"/>
                <a:ea typeface="+mn-ea"/>
                <a:cs typeface="+mn-cs"/>
              </a:rPr>
              <a:t>xsd:dateTime</a:t>
            </a:r>
            <a:r>
              <a:rPr lang="pl-PL" sz="1200" kern="1200" dirty="0" smtClean="0">
                <a:solidFill>
                  <a:schemeClr val="tx1"/>
                </a:solidFill>
                <a:latin typeface="+mn-lt"/>
                <a:ea typeface="+mn-ea"/>
                <a:cs typeface="+mn-cs"/>
              </a:rPr>
              <a:t>&lt;/</a:t>
            </a:r>
            <a:r>
              <a:rPr lang="pl-PL" sz="1200" kern="1200" dirty="0" err="1" smtClean="0">
                <a:solidFill>
                  <a:schemeClr val="tx1"/>
                </a:solidFill>
                <a:latin typeface="+mn-lt"/>
                <a:ea typeface="+mn-ea"/>
                <a:cs typeface="+mn-cs"/>
              </a:rPr>
              <a:t>wsrf</a:t>
            </a:r>
            <a:r>
              <a:rPr lang="pl-PL" sz="1200" kern="1200" dirty="0" smtClean="0">
                <a:solidFill>
                  <a:schemeClr val="tx1"/>
                </a:solidFill>
                <a:latin typeface="+mn-lt"/>
                <a:ea typeface="+mn-ea"/>
                <a:cs typeface="+mn-cs"/>
              </a:rPr>
              <a:t>-</a:t>
            </a:r>
          </a:p>
          <a:p>
            <a:r>
              <a:rPr lang="fr-FR" sz="1200" kern="1200" dirty="0" smtClean="0">
                <a:solidFill>
                  <a:schemeClr val="tx1"/>
                </a:solidFill>
                <a:latin typeface="+mn-lt"/>
                <a:ea typeface="+mn-ea"/>
                <a:cs typeface="+mn-cs"/>
              </a:rPr>
              <a:t>323  </a:t>
            </a:r>
            <a:r>
              <a:rPr lang="fr-FR" sz="1200" kern="1200" dirty="0" err="1" smtClean="0">
                <a:solidFill>
                  <a:schemeClr val="tx1"/>
                </a:solidFill>
                <a:latin typeface="+mn-lt"/>
                <a:ea typeface="+mn-ea"/>
                <a:cs typeface="+mn-cs"/>
              </a:rPr>
              <a:t>rl:TerminationTime</a:t>
            </a:r>
            <a:r>
              <a:rPr lang="fr-FR" sz="1200" kern="1200" dirty="0" smtClean="0">
                <a:solidFill>
                  <a:schemeClr val="tx1"/>
                </a:solidFill>
                <a:latin typeface="+mn-lt"/>
                <a:ea typeface="+mn-ea"/>
                <a:cs typeface="+mn-cs"/>
              </a:rPr>
              <a:t>&gt; </a:t>
            </a:r>
          </a:p>
          <a:p>
            <a:r>
              <a:rPr lang="fr-FR" sz="1200" kern="1200" dirty="0" smtClean="0">
                <a:solidFill>
                  <a:schemeClr val="tx1"/>
                </a:solidFill>
                <a:latin typeface="+mn-lt"/>
                <a:ea typeface="+mn-ea"/>
                <a:cs typeface="+mn-cs"/>
              </a:rPr>
              <a:t>324 </a:t>
            </a:r>
          </a:p>
          <a:p>
            <a:r>
              <a:rPr lang="fr-FR" sz="1200" kern="1200" dirty="0" smtClean="0">
                <a:solidFill>
                  <a:schemeClr val="tx1"/>
                </a:solidFill>
                <a:latin typeface="+mn-lt"/>
                <a:ea typeface="+mn-ea"/>
                <a:cs typeface="+mn-cs"/>
              </a:rPr>
              <a:t> …</a:t>
            </a:r>
          </a:p>
          <a:p>
            <a:endParaRPr lang="fr-FR"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resource properties definition of the WS-Resource MUST contain exactly one element of </a:t>
            </a:r>
          </a:p>
          <a:p>
            <a:r>
              <a:rPr lang="en-US" sz="1200" kern="1200" dirty="0" err="1" smtClean="0">
                <a:solidFill>
                  <a:schemeClr val="tx1"/>
                </a:solidFill>
                <a:latin typeface="+mn-lt"/>
                <a:ea typeface="+mn-ea"/>
                <a:cs typeface="+mn-cs"/>
              </a:rPr>
              <a:t>QName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wsrf-rl:TerminationTime</a:t>
            </a:r>
            <a:r>
              <a:rPr lang="en-US" sz="1200" kern="1200" dirty="0" smtClean="0">
                <a:solidFill>
                  <a:schemeClr val="tx1"/>
                </a:solidFill>
                <a:latin typeface="+mn-lt"/>
                <a:ea typeface="+mn-ea"/>
                <a:cs typeface="+mn-cs"/>
              </a:rPr>
              <a:t>. The constraints on this element are as follows: </a:t>
            </a:r>
          </a:p>
          <a:p>
            <a:r>
              <a:rPr lang="pl-PL" sz="1200" kern="1200" dirty="0" smtClean="0">
                <a:solidFill>
                  <a:schemeClr val="tx1"/>
                </a:solidFill>
                <a:latin typeface="+mn-lt"/>
                <a:ea typeface="+mn-ea"/>
                <a:cs typeface="+mn-cs"/>
              </a:rPr>
              <a:t>/</a:t>
            </a:r>
            <a:r>
              <a:rPr lang="pl-PL" sz="1200" kern="1200" dirty="0" err="1" smtClean="0">
                <a:solidFill>
                  <a:schemeClr val="tx1"/>
                </a:solidFill>
                <a:latin typeface="+mn-lt"/>
                <a:ea typeface="+mn-ea"/>
                <a:cs typeface="+mn-cs"/>
              </a:rPr>
              <a:t>wsrf-rl:TerminationTime</a:t>
            </a:r>
            <a:r>
              <a:rPr lang="pl-PL" sz="1200" kern="1200" dirty="0" smtClean="0">
                <a:solidFill>
                  <a:schemeClr val="tx1"/>
                </a:solidFill>
                <a:latin typeface="+mn-lt"/>
                <a:ea typeface="+mn-ea"/>
                <a:cs typeface="+mn-cs"/>
              </a:rPr>
              <a:t>.</a:t>
            </a:r>
          </a:p>
          <a:p>
            <a:endParaRPr lang="pl-PL"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WS-Resource MUST NOT allow the </a:t>
            </a:r>
            <a:r>
              <a:rPr lang="en-US" sz="1200" kern="1200" dirty="0" err="1" smtClean="0">
                <a:solidFill>
                  <a:schemeClr val="tx1"/>
                </a:solidFill>
                <a:latin typeface="+mn-lt"/>
                <a:ea typeface="+mn-ea"/>
                <a:cs typeface="+mn-cs"/>
              </a:rPr>
              <a:t>TerminationTime</a:t>
            </a:r>
            <a:r>
              <a:rPr lang="en-US" sz="1200" kern="1200" dirty="0" smtClean="0">
                <a:solidFill>
                  <a:schemeClr val="tx1"/>
                </a:solidFill>
                <a:latin typeface="+mn-lt"/>
                <a:ea typeface="+mn-ea"/>
                <a:cs typeface="+mn-cs"/>
              </a:rPr>
              <a:t> resource property to be modified </a:t>
            </a:r>
          </a:p>
          <a:p>
            <a:r>
              <a:rPr lang="en-US" sz="1200" kern="1200" dirty="0" smtClean="0">
                <a:solidFill>
                  <a:schemeClr val="tx1"/>
                </a:solidFill>
                <a:latin typeface="+mn-lt"/>
                <a:ea typeface="+mn-ea"/>
                <a:cs typeface="+mn-cs"/>
              </a:rPr>
              <a:t>by a </a:t>
            </a:r>
            <a:r>
              <a:rPr lang="en-US" sz="1200" kern="1200" dirty="0" err="1" smtClean="0">
                <a:solidFill>
                  <a:schemeClr val="tx1"/>
                </a:solidFill>
                <a:latin typeface="+mn-lt"/>
                <a:ea typeface="+mn-ea"/>
                <a:cs typeface="+mn-cs"/>
              </a:rPr>
              <a:t>SetResourceProperties</a:t>
            </a:r>
            <a:r>
              <a:rPr lang="en-US" sz="1200" kern="1200" dirty="0" smtClean="0">
                <a:solidFill>
                  <a:schemeClr val="tx1"/>
                </a:solidFill>
                <a:latin typeface="+mn-lt"/>
                <a:ea typeface="+mn-ea"/>
                <a:cs typeface="+mn-cs"/>
              </a:rPr>
              <a:t> request message as defined in [WS-</a:t>
            </a:r>
            <a:r>
              <a:rPr lang="en-US" sz="1200" kern="1200" dirty="0" err="1" smtClean="0">
                <a:solidFill>
                  <a:schemeClr val="tx1"/>
                </a:solidFill>
                <a:latin typeface="+mn-lt"/>
                <a:ea typeface="+mn-ea"/>
                <a:cs typeface="+mn-cs"/>
              </a:rPr>
              <a:t>ResourceProperties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If the element does not include the time zone designation, the value of the element MUST </a:t>
            </a:r>
          </a:p>
          <a:p>
            <a:r>
              <a:rPr lang="en-US" sz="1200" kern="1200" dirty="0" smtClean="0">
                <a:solidFill>
                  <a:schemeClr val="tx1"/>
                </a:solidFill>
                <a:latin typeface="+mn-lt"/>
                <a:ea typeface="+mn-ea"/>
                <a:cs typeface="+mn-cs"/>
              </a:rPr>
              <a:t>be interpreted as universal time (UTC).</a:t>
            </a:r>
            <a:endParaRPr lang="fr-BE" sz="1600" kern="1200" dirty="0" smtClean="0">
              <a:solidFill>
                <a:schemeClr val="tx1"/>
              </a:solidFill>
              <a:latin typeface="+mn-lt"/>
              <a:ea typeface="+mn-ea"/>
              <a:cs typeface="Arial Narrow"/>
            </a:endParaRPr>
          </a:p>
          <a:p>
            <a:endParaRPr lang="fr-BE" sz="1600" kern="1200" dirty="0" smtClean="0">
              <a:solidFill>
                <a:schemeClr val="tx1"/>
              </a:solidFill>
              <a:latin typeface="+mn-lt"/>
              <a:ea typeface="+mn-ea"/>
              <a:cs typeface="Arial Narrow"/>
            </a:endParaRPr>
          </a:p>
          <a:p>
            <a:r>
              <a:rPr lang="en-US" sz="1200" kern="1200" dirty="0" smtClean="0">
                <a:solidFill>
                  <a:schemeClr val="tx1"/>
                </a:solidFill>
                <a:latin typeface="+mn-lt"/>
                <a:ea typeface="+mn-ea"/>
                <a:cs typeface="+mn-cs"/>
              </a:rPr>
              <a:t>The requestor MUST NOT depend on the destruction of the </a:t>
            </a:r>
            <a:r>
              <a:rPr lang="en-US" sz="1200" kern="1200" dirty="0" err="1" smtClean="0">
                <a:solidFill>
                  <a:schemeClr val="tx1"/>
                </a:solidFill>
                <a:latin typeface="+mn-lt"/>
                <a:ea typeface="+mn-ea"/>
                <a:cs typeface="+mn-cs"/>
              </a:rPr>
              <a:t>WSResource</a:t>
            </a:r>
            <a:r>
              <a:rPr lang="en-US" sz="1200" kern="1200" dirty="0" smtClean="0">
                <a:solidFill>
                  <a:schemeClr val="tx1"/>
                </a:solidFill>
                <a:latin typeface="+mn-lt"/>
                <a:ea typeface="+mn-ea"/>
                <a:cs typeface="+mn-cs"/>
              </a:rPr>
              <a:t> occurring at termination time expiration but SHOULD assume that the WS-Resource is no longer accessible after termination time has expired.</a:t>
            </a:r>
          </a:p>
          <a:p>
            <a:r>
              <a:rPr lang="de-DE" sz="1200" kern="1200" dirty="0" smtClean="0">
                <a:solidFill>
                  <a:schemeClr val="tx1"/>
                </a:solidFill>
                <a:latin typeface="+mn-lt"/>
                <a:ea typeface="+mn-ea"/>
                <a:cs typeface="+mn-cs"/>
              </a:rPr>
              <a:t>• </a:t>
            </a:r>
            <a:r>
              <a:rPr lang="de-DE" sz="1200" kern="1200" dirty="0" err="1" smtClean="0">
                <a:solidFill>
                  <a:schemeClr val="tx1"/>
                </a:solidFill>
                <a:latin typeface="+mn-lt"/>
                <a:ea typeface="+mn-ea"/>
                <a:cs typeface="+mn-cs"/>
              </a:rPr>
              <a:t>UnableToSetTerminationTimeFault</a:t>
            </a:r>
            <a:r>
              <a:rPr lang="de-DE"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TerminationTimeChangeRejectedFault</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WS-Resource that receives this message MAY reject the request to change the </a:t>
            </a:r>
            <a:r>
              <a:rPr lang="en-US" sz="1200" kern="1200" dirty="0" err="1" smtClean="0">
                <a:solidFill>
                  <a:schemeClr val="tx1"/>
                </a:solidFill>
                <a:latin typeface="+mn-lt"/>
                <a:ea typeface="+mn-ea"/>
                <a:cs typeface="+mn-cs"/>
              </a:rPr>
              <a:t>WSResource’s</a:t>
            </a:r>
            <a:r>
              <a:rPr lang="en-US" sz="1200" kern="1200" dirty="0" smtClean="0">
                <a:solidFill>
                  <a:schemeClr val="tx1"/>
                </a:solidFill>
                <a:latin typeface="+mn-lt"/>
                <a:ea typeface="+mn-ea"/>
                <a:cs typeface="+mn-cs"/>
              </a:rPr>
              <a:t> termination time for any reason (e.g. policy). In this case, a fault message MUST be returned to the service requestor</a:t>
            </a:r>
            <a:endParaRPr lang="pl-PL" sz="120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57</a:t>
            </a:fld>
            <a:endParaRPr lang="en-US"/>
          </a:p>
        </p:txBody>
      </p:sp>
    </p:spTree>
    <p:extLst>
      <p:ext uri="{BB962C8B-B14F-4D97-AF65-F5344CB8AC3E}">
        <p14:creationId xmlns:p14="http://schemas.microsoft.com/office/powerpoint/2010/main" val="7871774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eaLnBrk="1" hangingPunct="1"/>
            <a:r>
              <a:rPr lang="en-US" sz="1200" kern="1200" dirty="0" smtClean="0">
                <a:solidFill>
                  <a:schemeClr val="tx1"/>
                </a:solidFill>
                <a:latin typeface="+mn-lt"/>
                <a:ea typeface="+mn-ea"/>
                <a:cs typeface="+mn-cs"/>
              </a:rPr>
              <a:t>If the WS-Resource is also a </a:t>
            </a:r>
            <a:r>
              <a:rPr lang="en-US" sz="1200" kern="1200" dirty="0" err="1" smtClean="0">
                <a:solidFill>
                  <a:schemeClr val="tx1"/>
                </a:solidFill>
                <a:latin typeface="+mn-lt"/>
                <a:ea typeface="+mn-ea"/>
                <a:cs typeface="+mn-cs"/>
              </a:rPr>
              <a:t>NotificationProducer</a:t>
            </a:r>
            <a:r>
              <a:rPr lang="en-US" sz="1200" kern="1200" dirty="0" smtClean="0">
                <a:solidFill>
                  <a:schemeClr val="tx1"/>
                </a:solidFill>
                <a:latin typeface="+mn-lt"/>
                <a:ea typeface="+mn-ea"/>
                <a:cs typeface="+mn-cs"/>
              </a:rPr>
              <a:t>, according to the WS-</a:t>
            </a:r>
            <a:r>
              <a:rPr lang="en-US" sz="1200" kern="1200" dirty="0" err="1" smtClean="0">
                <a:solidFill>
                  <a:schemeClr val="tx1"/>
                </a:solidFill>
                <a:latin typeface="+mn-lt"/>
                <a:ea typeface="+mn-ea"/>
                <a:cs typeface="+mn-cs"/>
              </a:rPr>
              <a:t>BaseNotification</a:t>
            </a:r>
            <a:r>
              <a:rPr lang="en-US" sz="1200" kern="1200" dirty="0" smtClean="0">
                <a:solidFill>
                  <a:schemeClr val="tx1"/>
                </a:solidFill>
                <a:latin typeface="+mn-lt"/>
                <a:ea typeface="+mn-ea"/>
                <a:cs typeface="+mn-cs"/>
              </a:rPr>
              <a:t> specification [WS-</a:t>
            </a:r>
            <a:r>
              <a:rPr lang="en-US" sz="1200" kern="1200" dirty="0" err="1" smtClean="0">
                <a:solidFill>
                  <a:schemeClr val="tx1"/>
                </a:solidFill>
                <a:latin typeface="+mn-lt"/>
                <a:ea typeface="+mn-ea"/>
                <a:cs typeface="+mn-cs"/>
              </a:rPr>
              <a:t>BaseNotification</a:t>
            </a:r>
            <a:r>
              <a:rPr lang="en-US" sz="1200" kern="1200" dirty="0" smtClean="0">
                <a:solidFill>
                  <a:schemeClr val="tx1"/>
                </a:solidFill>
                <a:latin typeface="+mn-lt"/>
                <a:ea typeface="+mn-ea"/>
                <a:cs typeface="+mn-cs"/>
              </a:rPr>
              <a:t>], then it SHOULD provide a topic [WS-Topics] to allow requestors to subscribe for notification of its destruction. The notification applies to both immediate and scheduled destruction.</a:t>
            </a:r>
          </a:p>
          <a:p>
            <a:pPr lvl="1" eaLnBrk="1" hangingPunct="1"/>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wsrl:TerminationTime</a:t>
            </a:r>
            <a:r>
              <a:rPr lang="en-US" sz="1200" kern="1200" dirty="0" smtClean="0">
                <a:solidFill>
                  <a:schemeClr val="tx1"/>
                </a:solidFill>
                <a:latin typeface="+mn-lt"/>
                <a:ea typeface="+mn-ea"/>
                <a:cs typeface="+mn-cs"/>
              </a:rPr>
              <a:t>  == This element contains the date and time when the WS-Resource was destroyed. </a:t>
            </a:r>
          </a:p>
          <a:p>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wsrl:TerminationReason</a:t>
            </a:r>
            <a:r>
              <a:rPr lang="en-US" sz="1200" kern="1200" dirty="0" smtClean="0">
                <a:solidFill>
                  <a:schemeClr val="tx1"/>
                </a:solidFill>
                <a:latin typeface="+mn-lt"/>
                <a:ea typeface="+mn-ea"/>
                <a:cs typeface="+mn-cs"/>
              </a:rPr>
              <a:t> == This OPTIONAL element contains an explanation of the situation surrounding the destruction of the WS-Resource. This element is specific to the type of the WS-Resource that was destroyed.</a:t>
            </a:r>
            <a:endParaRPr lang="fr-BE" sz="2400" kern="1200" dirty="0">
              <a:solidFill>
                <a:schemeClr val="tx1"/>
              </a:solidFill>
              <a:latin typeface="+mn-lt"/>
              <a:ea typeface="+mn-ea"/>
              <a:cs typeface="Arial Narrow"/>
            </a:endParaRPr>
          </a:p>
        </p:txBody>
      </p:sp>
      <p:sp>
        <p:nvSpPr>
          <p:cNvPr id="4" name="Espace réservé du numéro de diapositive 3"/>
          <p:cNvSpPr>
            <a:spLocks noGrp="1"/>
          </p:cNvSpPr>
          <p:nvPr>
            <p:ph type="sldNum" sz="quarter" idx="10"/>
          </p:nvPr>
        </p:nvSpPr>
        <p:spPr/>
        <p:txBody>
          <a:bodyPr/>
          <a:lstStyle/>
          <a:p>
            <a:fld id="{A5D78FC6-CE17-4259-A63C-DDFC12E048FC}" type="slidenum">
              <a:rPr lang="en-US" smtClean="0"/>
              <a:pPr/>
              <a:t>58</a:t>
            </a:fld>
            <a:endParaRPr lang="en-US"/>
          </a:p>
        </p:txBody>
      </p:sp>
    </p:spTree>
    <p:extLst>
      <p:ext uri="{BB962C8B-B14F-4D97-AF65-F5344CB8AC3E}">
        <p14:creationId xmlns:p14="http://schemas.microsoft.com/office/powerpoint/2010/main" val="7871774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Stuff</a:t>
            </a:r>
            <a:r>
              <a:rPr lang="en-US" baseline="0" dirty="0" smtClean="0"/>
              <a:t> to mention: </a:t>
            </a:r>
          </a:p>
          <a:p>
            <a:r>
              <a:rPr lang="en-US" baseline="0" dirty="0" smtClean="0"/>
              <a:t>- </a:t>
            </a:r>
            <a:r>
              <a:rPr lang="en-US" sz="1200" kern="1200" baseline="0" dirty="0" smtClean="0">
                <a:solidFill>
                  <a:schemeClr val="tx1"/>
                </a:solidFill>
                <a:latin typeface="+mn-lt"/>
                <a:ea typeface="ＭＳ Ｐゴシック" charset="0"/>
                <a:cs typeface="ＭＳ Ｐゴシック" charset="0"/>
              </a:rPr>
              <a:t>This specification defines a family of message addressing properties that convey end-to-end message</a:t>
            </a:r>
          </a:p>
          <a:p>
            <a:r>
              <a:rPr lang="en-US" sz="1200" kern="1200" baseline="0" dirty="0" smtClean="0">
                <a:solidFill>
                  <a:schemeClr val="tx1"/>
                </a:solidFill>
                <a:latin typeface="+mn-lt"/>
                <a:ea typeface="ＭＳ Ｐゴシック" charset="0"/>
                <a:cs typeface="ＭＳ Ｐゴシック" charset="0"/>
              </a:rPr>
              <a:t>characteristics including references for source and destination endpoints and message identity that allows</a:t>
            </a:r>
          </a:p>
          <a:p>
            <a:r>
              <a:rPr lang="en-US" sz="1200" kern="1200" baseline="0" dirty="0" smtClean="0">
                <a:solidFill>
                  <a:schemeClr val="tx1"/>
                </a:solidFill>
                <a:latin typeface="+mn-lt"/>
                <a:ea typeface="ＭＳ Ｐゴシック" charset="0"/>
                <a:cs typeface="ＭＳ Ｐゴシック" charset="0"/>
              </a:rPr>
              <a:t>uniform addressing of messages independent of the underlying transport.</a:t>
            </a:r>
          </a:p>
          <a:p>
            <a:r>
              <a:rPr lang="en-US" sz="1200" kern="1200" baseline="0" dirty="0" smtClean="0">
                <a:solidFill>
                  <a:schemeClr val="tx1"/>
                </a:solidFill>
                <a:latin typeface="+mn-lt"/>
                <a:ea typeface="ＭＳ Ｐゴシック" charset="0"/>
                <a:cs typeface="ＭＳ Ｐゴシック" charset="0"/>
              </a:rPr>
              <a:t>Both of these constructs are designed to be extensible and re-usable so that other specifications can build</a:t>
            </a:r>
          </a:p>
          <a:p>
            <a:r>
              <a:rPr lang="en-US" sz="1200" kern="1200" baseline="0" dirty="0" smtClean="0">
                <a:solidFill>
                  <a:schemeClr val="tx1"/>
                </a:solidFill>
                <a:latin typeface="+mn-lt"/>
                <a:ea typeface="ＭＳ Ｐゴシック" charset="0"/>
                <a:cs typeface="ＭＳ Ｐゴシック" charset="0"/>
              </a:rPr>
              <a:t>on and leverage endpoint references and message addressing properties.</a:t>
            </a:r>
          </a:p>
          <a:p>
            <a:r>
              <a:rPr lang="en-US" sz="1200" kern="1200" baseline="0" dirty="0" smtClean="0">
                <a:solidFill>
                  <a:schemeClr val="tx1"/>
                </a:solidFill>
                <a:latin typeface="+mn-lt"/>
                <a:ea typeface="ＭＳ Ｐゴシック" charset="0"/>
              </a:rPr>
              <a:t>- </a:t>
            </a:r>
            <a:r>
              <a:rPr lang="en-US" sz="1200" kern="1200" baseline="0" dirty="0" smtClean="0">
                <a:solidFill>
                  <a:schemeClr val="tx1"/>
                </a:solidFill>
                <a:latin typeface="+mn-lt"/>
                <a:ea typeface="ＭＳ Ｐゴシック" charset="0"/>
                <a:cs typeface="ＭＳ Ｐゴシック" charset="0"/>
              </a:rPr>
              <a:t>A Web service endpoint is a (</a:t>
            </a:r>
            <a:r>
              <a:rPr lang="en-US" sz="1200" kern="1200" baseline="0" dirty="0" err="1" smtClean="0">
                <a:solidFill>
                  <a:schemeClr val="tx1"/>
                </a:solidFill>
                <a:latin typeface="+mn-lt"/>
                <a:ea typeface="ＭＳ Ｐゴシック" charset="0"/>
                <a:cs typeface="ＭＳ Ｐゴシック" charset="0"/>
              </a:rPr>
              <a:t>referenceable</a:t>
            </a:r>
            <a:r>
              <a:rPr lang="en-US" sz="1200" kern="1200" baseline="0" dirty="0" smtClean="0">
                <a:solidFill>
                  <a:schemeClr val="tx1"/>
                </a:solidFill>
                <a:latin typeface="+mn-lt"/>
                <a:ea typeface="ＭＳ Ｐゴシック" charset="0"/>
                <a:cs typeface="ＭＳ Ｐゴシック" charset="0"/>
              </a:rPr>
              <a:t>) entity, processor, or resource to which Web service messages</a:t>
            </a:r>
          </a:p>
          <a:p>
            <a:r>
              <a:rPr lang="en-US" sz="1200" kern="1200" baseline="0" dirty="0" smtClean="0">
                <a:solidFill>
                  <a:schemeClr val="tx1"/>
                </a:solidFill>
                <a:latin typeface="+mn-lt"/>
                <a:ea typeface="ＭＳ Ｐゴシック" charset="0"/>
                <a:cs typeface="ＭＳ Ｐゴシック" charset="0"/>
              </a:rPr>
              <a:t>can be addressed. Endpoint references convey the information needed to address a Web service endpoint.</a:t>
            </a:r>
          </a:p>
          <a:p>
            <a:r>
              <a:rPr lang="en-US" sz="1200" kern="1200" baseline="0" dirty="0" smtClean="0">
                <a:solidFill>
                  <a:schemeClr val="tx1"/>
                </a:solidFill>
                <a:latin typeface="+mn-lt"/>
                <a:ea typeface="ＭＳ Ｐゴシック" charset="0"/>
              </a:rPr>
              <a:t>- </a:t>
            </a:r>
            <a:r>
              <a:rPr lang="en-US" sz="1200" kern="1200" baseline="0" dirty="0" smtClean="0">
                <a:solidFill>
                  <a:schemeClr val="tx1"/>
                </a:solidFill>
                <a:latin typeface="+mn-lt"/>
                <a:ea typeface="ＭＳ Ｐゴシック" charset="0"/>
                <a:cs typeface="ＭＳ Ｐゴシック" charset="0"/>
              </a:rPr>
              <a:t>An EPR is intended to</a:t>
            </a:r>
          </a:p>
          <a:p>
            <a:r>
              <a:rPr lang="en-US" sz="1200" kern="1200" baseline="0" dirty="0" smtClean="0">
                <a:solidFill>
                  <a:schemeClr val="tx1"/>
                </a:solidFill>
                <a:latin typeface="+mn-lt"/>
                <a:ea typeface="ＭＳ Ｐゴシック" charset="0"/>
                <a:cs typeface="ＭＳ Ｐゴシック" charset="0"/>
              </a:rPr>
              <a:t>convey information required to address a Web service endpoint whereas a WSDL 2.0 description is</a:t>
            </a:r>
          </a:p>
          <a:p>
            <a:r>
              <a:rPr lang="en-US" sz="1200" kern="1200" baseline="0" dirty="0" smtClean="0">
                <a:solidFill>
                  <a:schemeClr val="tx1"/>
                </a:solidFill>
                <a:latin typeface="+mn-lt"/>
                <a:ea typeface="ＭＳ Ｐゴシック" charset="0"/>
                <a:cs typeface="ＭＳ Ｐゴシック" charset="0"/>
              </a:rPr>
              <a:t>intended to describe a Web service.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65</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66</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69</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78</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maybe break this into 2</a:t>
            </a:r>
            <a:r>
              <a:rPr lang="en-US" baseline="0" dirty="0" smtClean="0"/>
              <a:t> slides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82</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forget to mention that:</a:t>
            </a:r>
          </a:p>
          <a:p>
            <a:pPr>
              <a:buFontTx/>
              <a:buChar char="-"/>
            </a:pPr>
            <a:r>
              <a:rPr lang="en-US" dirty="0" smtClean="0"/>
              <a:t>only</a:t>
            </a:r>
            <a:r>
              <a:rPr lang="en-US" baseline="0" dirty="0" smtClean="0"/>
              <a:t> address is mandatory</a:t>
            </a:r>
          </a:p>
          <a:p>
            <a:pPr>
              <a:buFontTx/>
              <a:buChar char="-"/>
            </a:pPr>
            <a:r>
              <a:rPr lang="en-US" baseline="0" dirty="0" smtClean="0"/>
              <a:t>They can be extended</a:t>
            </a:r>
          </a:p>
          <a:p>
            <a:pPr>
              <a:buFontTx/>
              <a:buChar char="-"/>
            </a:pPr>
            <a:r>
              <a:rPr lang="en-US" baseline="0" dirty="0" smtClean="0"/>
              <a:t>Other properties can be added</a:t>
            </a:r>
          </a:p>
          <a:p>
            <a:r>
              <a:rPr lang="en-US" baseline="0" dirty="0" smtClean="0"/>
              <a:t>Additional information on slide 4/11 in Web Services Addressing 1.pdf</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3/05/12 15:31</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3/05/12 15:31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3/05/12 15:31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3/05/12 15:31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3/05/12 15:31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3/05/12 15:31</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3/05/12 15:31</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3/05/12 15:31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3/05/12 15:31</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3/05/12 15:31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3/05/12 15:31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3/05/12 15:31</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www.example.com/Printer"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9.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smtClean="0"/>
              <a:t>Web Services</a:t>
            </a:r>
            <a:r>
              <a:rPr lang="en-US" sz="3600" dirty="0" smtClean="0"/>
              <a:t/>
            </a:r>
            <a:br>
              <a:rPr lang="en-US" sz="3600" dirty="0" smtClean="0"/>
            </a:br>
            <a:r>
              <a:rPr lang="en-US" sz="3600" dirty="0" smtClean="0"/>
              <a:t>Addressing, resources, notification, eventing</a:t>
            </a:r>
            <a:endParaRPr lang="en-US" dirty="0"/>
          </a:p>
        </p:txBody>
      </p:sp>
      <p:sp>
        <p:nvSpPr>
          <p:cNvPr id="3" name="Rectangle 2"/>
          <p:cNvSpPr>
            <a:spLocks noGrp="1"/>
          </p:cNvSpPr>
          <p:nvPr>
            <p:ph type="subTitle" idx="1"/>
          </p:nvPr>
        </p:nvSpPr>
        <p:spPr/>
        <p:txBody>
          <a:bodyPr>
            <a:normAutofit fontScale="77500" lnSpcReduction="20000"/>
          </a:bodyPr>
          <a:lstStyle/>
          <a:p>
            <a:r>
              <a:rPr lang="en-US" dirty="0" err="1" smtClean="0"/>
              <a:t>Chirita</a:t>
            </a:r>
            <a:r>
              <a:rPr lang="en-US" dirty="0" smtClean="0"/>
              <a:t> Stefan, </a:t>
            </a:r>
            <a:r>
              <a:rPr lang="en-US" dirty="0" err="1" smtClean="0"/>
              <a:t>Michaël</a:t>
            </a:r>
            <a:r>
              <a:rPr lang="en-US" dirty="0" smtClean="0"/>
              <a:t> </a:t>
            </a:r>
            <a:r>
              <a:rPr lang="en-US" dirty="0" err="1" smtClean="0"/>
              <a:t>Waumans</a:t>
            </a:r>
            <a:endParaRPr lang="en-US" dirty="0" smtClean="0"/>
          </a:p>
          <a:p>
            <a:r>
              <a:rPr lang="en-US" dirty="0" smtClean="0"/>
              <a:t>INFO-H-511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Endpoint References III</a:t>
            </a:r>
            <a:endParaRPr lang="en-US" dirty="0"/>
          </a:p>
        </p:txBody>
      </p:sp>
      <p:sp>
        <p:nvSpPr>
          <p:cNvPr id="3" name="Content Placeholder 2"/>
          <p:cNvSpPr>
            <a:spLocks noGrp="1"/>
          </p:cNvSpPr>
          <p:nvPr>
            <p:ph sz="quarter" idx="1"/>
          </p:nvPr>
        </p:nvSpPr>
        <p:spPr/>
        <p:txBody>
          <a:bodyPr/>
          <a:lstStyle/>
          <a:p>
            <a:r>
              <a:rPr lang="en-US" b="1" dirty="0" smtClean="0"/>
              <a:t>Limitations</a:t>
            </a:r>
          </a:p>
          <a:p>
            <a:pPr marL="880110" lvl="1" indent="-514350">
              <a:buFont typeface="+mj-lt"/>
              <a:buAutoNum type="arabicPeriod"/>
            </a:pPr>
            <a:r>
              <a:rPr lang="en-US" dirty="0" smtClean="0"/>
              <a:t>No concept of identity (equality/inequality)</a:t>
            </a:r>
          </a:p>
          <a:p>
            <a:pPr marL="880110" lvl="1" indent="-514350">
              <a:buFont typeface="+mj-lt"/>
              <a:buAutoNum type="arabicPeriod"/>
            </a:pPr>
            <a:r>
              <a:rPr lang="en-US" dirty="0" smtClean="0"/>
              <a:t>No lifecycle model</a:t>
            </a:r>
          </a:p>
          <a:p>
            <a:pPr marL="880110" lvl="1" indent="-514350">
              <a:buFont typeface="+mj-lt"/>
              <a:buAutoNum type="arabicPeriod"/>
            </a:pPr>
            <a:r>
              <a:rPr lang="en-US" dirty="0" smtClean="0"/>
              <a:t>Inconsistent behavior when extending EPRs</a:t>
            </a:r>
          </a:p>
          <a:p>
            <a:pPr marL="880110" lvl="1" indent="-514350">
              <a:buFont typeface="+mj-lt"/>
              <a:buAutoNum type="arabicPeriod"/>
            </a:pPr>
            <a:r>
              <a:rPr lang="en-US" dirty="0" smtClean="0"/>
              <a:t>Resource Identification (URIs vs. additional properties)</a:t>
            </a:r>
          </a:p>
          <a:p>
            <a:pPr marL="880110" lvl="1" indent="-514350">
              <a:buNone/>
            </a:pPr>
            <a:endParaRPr lang="en-US" b="1" dirty="0" smtClean="0"/>
          </a:p>
          <a:p>
            <a:r>
              <a:rPr lang="en-US" dirty="0" smtClean="0"/>
              <a:t>1 and 2 can be solved by having other specifications build on top of them</a:t>
            </a:r>
          </a:p>
          <a:p>
            <a:pPr marL="880110" lvl="1" indent="-514350">
              <a:buFont typeface="+mj-lt"/>
              <a:buAutoNum type="arabicPeriod"/>
            </a:pPr>
            <a:endParaRPr lang="en-US" dirty="0" smtClean="0"/>
          </a:p>
          <a:p>
            <a:pPr marL="560070" indent="-51435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Addressing Properties</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n-US" dirty="0" smtClean="0"/>
              <a:t>Provides references for the endpoints involved in the interaction</a:t>
            </a:r>
          </a:p>
          <a:p>
            <a:r>
              <a:rPr lang="en-US" dirty="0" smtClean="0"/>
              <a:t>Abstract properties</a:t>
            </a:r>
          </a:p>
          <a:p>
            <a:pPr lvl="1"/>
            <a:r>
              <a:rPr lang="en-US" dirty="0" smtClean="0"/>
              <a:t>Destination</a:t>
            </a:r>
          </a:p>
          <a:p>
            <a:pPr lvl="1"/>
            <a:r>
              <a:rPr lang="en-US" dirty="0" smtClean="0"/>
              <a:t>Source endpoint</a:t>
            </a:r>
          </a:p>
          <a:p>
            <a:pPr lvl="1"/>
            <a:r>
              <a:rPr lang="en-US" dirty="0" smtClean="0"/>
              <a:t>Reply endpoint</a:t>
            </a:r>
          </a:p>
          <a:p>
            <a:pPr lvl="1"/>
            <a:r>
              <a:rPr lang="en-US" dirty="0" smtClean="0"/>
              <a:t>Fault endpoint</a:t>
            </a:r>
          </a:p>
          <a:p>
            <a:pPr lvl="1"/>
            <a:r>
              <a:rPr lang="en-US" dirty="0" smtClean="0"/>
              <a:t>Action</a:t>
            </a:r>
          </a:p>
          <a:p>
            <a:pPr lvl="1"/>
            <a:r>
              <a:rPr lang="en-US" dirty="0" smtClean="0"/>
              <a:t>Message ID</a:t>
            </a:r>
          </a:p>
          <a:p>
            <a:pPr lvl="1"/>
            <a:r>
              <a:rPr lang="en-US" dirty="0" smtClean="0"/>
              <a:t>Relationship</a:t>
            </a:r>
          </a:p>
          <a:p>
            <a:pPr lvl="1"/>
            <a:r>
              <a:rPr lang="en-US" dirty="0" smtClean="0"/>
              <a:t>Reference parameters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Message Addressing Properties II</a:t>
            </a:r>
            <a:endParaRPr lang="en-US" dirty="0"/>
          </a:p>
        </p:txBody>
      </p:sp>
      <p:sp>
        <p:nvSpPr>
          <p:cNvPr id="6" name="Text Placeholder 5"/>
          <p:cNvSpPr>
            <a:spLocks noGrp="1"/>
          </p:cNvSpPr>
          <p:nvPr>
            <p:ph type="body" idx="2"/>
          </p:nvPr>
        </p:nvSpPr>
        <p:spPr>
          <a:xfrm>
            <a:off x="228600" y="1752600"/>
            <a:ext cx="1981200" cy="4800600"/>
          </a:xfrm>
        </p:spPr>
        <p:txBody>
          <a:bodyPr>
            <a:normAutofit/>
          </a:bodyPr>
          <a:lstStyle/>
          <a:p>
            <a:pPr>
              <a:buClr>
                <a:schemeClr val="bg1"/>
              </a:buClr>
              <a:buFont typeface="Wingdings" pitchFamily="2" charset="2"/>
              <a:buChar char="§"/>
            </a:pPr>
            <a:r>
              <a:rPr lang="en-US" dirty="0" smtClean="0"/>
              <a:t>Destination</a:t>
            </a:r>
          </a:p>
          <a:p>
            <a:pPr>
              <a:buClr>
                <a:schemeClr val="bg1"/>
              </a:buClr>
              <a:buFont typeface="Wingdings" pitchFamily="2" charset="2"/>
              <a:buChar char="§"/>
            </a:pPr>
            <a:r>
              <a:rPr lang="en-US" dirty="0" smtClean="0"/>
              <a:t>Source</a:t>
            </a:r>
          </a:p>
          <a:p>
            <a:pPr>
              <a:buClr>
                <a:schemeClr val="bg1"/>
              </a:buClr>
              <a:buFont typeface="Wingdings" pitchFamily="2" charset="2"/>
              <a:buChar char="§"/>
            </a:pPr>
            <a:r>
              <a:rPr lang="en-US" dirty="0" smtClean="0"/>
              <a:t>Reply</a:t>
            </a:r>
          </a:p>
          <a:p>
            <a:pPr>
              <a:buClr>
                <a:schemeClr val="bg1"/>
              </a:buClr>
              <a:buFont typeface="Wingdings" pitchFamily="2" charset="2"/>
              <a:buChar char="§"/>
            </a:pPr>
            <a:r>
              <a:rPr lang="en-US" dirty="0" smtClean="0"/>
              <a:t>Fault</a:t>
            </a:r>
          </a:p>
          <a:p>
            <a:pPr>
              <a:buClr>
                <a:schemeClr val="bg1"/>
              </a:buClr>
              <a:buFont typeface="Wingdings" pitchFamily="2" charset="2"/>
              <a:buChar char="§"/>
            </a:pPr>
            <a:r>
              <a:rPr lang="en-US" dirty="0" smtClean="0"/>
              <a:t>Action</a:t>
            </a:r>
          </a:p>
          <a:p>
            <a:pPr>
              <a:buClr>
                <a:schemeClr val="bg1"/>
              </a:buClr>
              <a:buFont typeface="Wingdings" pitchFamily="2" charset="2"/>
              <a:buChar char="§"/>
            </a:pPr>
            <a:r>
              <a:rPr lang="en-US" dirty="0" smtClean="0"/>
              <a:t>Message</a:t>
            </a:r>
          </a:p>
          <a:p>
            <a:pPr>
              <a:buClr>
                <a:schemeClr val="bg1"/>
              </a:buClr>
              <a:buFont typeface="Wingdings" pitchFamily="2" charset="2"/>
              <a:buChar char="§"/>
            </a:pPr>
            <a:r>
              <a:rPr lang="en-US" dirty="0" smtClean="0"/>
              <a:t>Relates To</a:t>
            </a:r>
          </a:p>
          <a:p>
            <a:pPr>
              <a:buClr>
                <a:schemeClr val="bg1"/>
              </a:buClr>
              <a:buFont typeface="Wingdings" pitchFamily="2" charset="2"/>
              <a:buChar char="§"/>
            </a:pPr>
            <a:r>
              <a:rPr lang="en-US" dirty="0" smtClean="0"/>
              <a:t>Reference parameters</a:t>
            </a:r>
          </a:p>
          <a:p>
            <a:endParaRPr lang="en-US" dirty="0"/>
          </a:p>
        </p:txBody>
      </p:sp>
      <p:sp>
        <p:nvSpPr>
          <p:cNvPr id="5" name="Content Placeholder 4"/>
          <p:cNvSpPr>
            <a:spLocks noGrp="1"/>
          </p:cNvSpPr>
          <p:nvPr>
            <p:ph sz="quarter" idx="1"/>
          </p:nvPr>
        </p:nvSpPr>
        <p:spPr>
          <a:xfrm>
            <a:off x="2286000" y="1752600"/>
            <a:ext cx="6858000" cy="4876800"/>
          </a:xfrm>
        </p:spPr>
        <p:txBody>
          <a:bodyPr>
            <a:normAutofit/>
          </a:bodyPr>
          <a:lstStyle/>
          <a:p>
            <a:pPr>
              <a:buNone/>
            </a:pPr>
            <a:r>
              <a:rPr lang="en-US" sz="1700" dirty="0" smtClean="0"/>
              <a:t>&lt;</a:t>
            </a:r>
            <a:r>
              <a:rPr lang="en-US" sz="1700" dirty="0" err="1" smtClean="0"/>
              <a:t>Soap:Evelope</a:t>
            </a:r>
            <a:r>
              <a:rPr lang="en-US" sz="1700" dirty="0" smtClean="0"/>
              <a:t> </a:t>
            </a:r>
            <a:r>
              <a:rPr lang="en-US" sz="1700" dirty="0" err="1" smtClean="0"/>
              <a:t>xmlns:Soap</a:t>
            </a:r>
            <a:r>
              <a:rPr lang="en-US" sz="1700" dirty="0" smtClean="0"/>
              <a:t>=http://www.w3.org/2003/05/soap-envelope xmlns:wsa=http://www.w3.org/2004/12/addressing&gt;</a:t>
            </a:r>
          </a:p>
          <a:p>
            <a:pPr>
              <a:buNone/>
            </a:pPr>
            <a:r>
              <a:rPr lang="en-US" sz="1700" dirty="0" smtClean="0"/>
              <a:t>	&lt;</a:t>
            </a:r>
            <a:r>
              <a:rPr lang="en-US" sz="1700" dirty="0" err="1" smtClean="0"/>
              <a:t>Soap:Header</a:t>
            </a:r>
            <a:r>
              <a:rPr lang="en-US" sz="1700" dirty="0" smtClean="0"/>
              <a:t>&gt;</a:t>
            </a:r>
          </a:p>
          <a:p>
            <a:pPr>
              <a:buNone/>
            </a:pPr>
            <a:r>
              <a:rPr lang="en-US" sz="1700" dirty="0" smtClean="0"/>
              <a:t>		&lt;</a:t>
            </a:r>
            <a:r>
              <a:rPr lang="en-US" sz="1700" dirty="0" err="1" smtClean="0"/>
              <a:t>wsa:MessageID</a:t>
            </a:r>
            <a:r>
              <a:rPr lang="en-US" sz="1700" dirty="0" smtClean="0"/>
              <a:t>&gt; </a:t>
            </a:r>
            <a:r>
              <a:rPr lang="en-US" sz="1700" dirty="0" err="1" smtClean="0"/>
              <a:t>uuid:UniqueMsgID</a:t>
            </a:r>
            <a:r>
              <a:rPr lang="en-US" sz="1700" dirty="0" smtClean="0"/>
              <a:t> &lt;/</a:t>
            </a:r>
            <a:r>
              <a:rPr lang="en-US" sz="1700" dirty="0" err="1" smtClean="0"/>
              <a:t>wsa:MessageID</a:t>
            </a:r>
            <a:r>
              <a:rPr lang="en-US" sz="1700" dirty="0" smtClean="0"/>
              <a:t>&gt;</a:t>
            </a:r>
          </a:p>
          <a:p>
            <a:pPr>
              <a:buNone/>
            </a:pPr>
            <a:r>
              <a:rPr lang="en-US" sz="1700" dirty="0" smtClean="0"/>
              <a:t>		&lt;</a:t>
            </a:r>
            <a:r>
              <a:rPr lang="en-US" sz="1700" dirty="0" err="1" smtClean="0"/>
              <a:t>wsa:ReplyTo</a:t>
            </a:r>
            <a:r>
              <a:rPr lang="en-US" sz="1700" dirty="0" smtClean="0"/>
              <a:t>&gt; </a:t>
            </a:r>
            <a:r>
              <a:rPr lang="en-US" sz="1700" dirty="0" err="1" smtClean="0"/>
              <a:t>replyto</a:t>
            </a:r>
            <a:r>
              <a:rPr lang="en-US" sz="1700" dirty="0" smtClean="0"/>
              <a:t> &lt;/</a:t>
            </a:r>
            <a:r>
              <a:rPr lang="en-US" sz="1700" dirty="0" err="1" smtClean="0"/>
              <a:t>wsa:ReplyTo</a:t>
            </a:r>
            <a:r>
              <a:rPr lang="en-US" sz="1700" dirty="0" smtClean="0"/>
              <a:t>&gt;</a:t>
            </a:r>
          </a:p>
          <a:p>
            <a:pPr>
              <a:buNone/>
            </a:pPr>
            <a:r>
              <a:rPr lang="en-US" sz="1700" dirty="0" smtClean="0"/>
              <a:t>		&lt;</a:t>
            </a:r>
            <a:r>
              <a:rPr lang="en-US" sz="1700" dirty="0" err="1" smtClean="0"/>
              <a:t>wsa:To</a:t>
            </a:r>
            <a:r>
              <a:rPr lang="en-US" sz="1700" dirty="0" smtClean="0"/>
              <a:t>&gt; to &lt;/</a:t>
            </a:r>
            <a:r>
              <a:rPr lang="en-US" sz="1700" dirty="0" err="1" smtClean="0"/>
              <a:t>wsa:To</a:t>
            </a:r>
            <a:r>
              <a:rPr lang="en-US" sz="1700" dirty="0" smtClean="0"/>
              <a:t>&gt;</a:t>
            </a:r>
          </a:p>
          <a:p>
            <a:pPr>
              <a:buNone/>
            </a:pPr>
            <a:r>
              <a:rPr lang="en-US" sz="1700" dirty="0" smtClean="0"/>
              <a:t>		&lt;</a:t>
            </a:r>
            <a:r>
              <a:rPr lang="en-US" sz="1700" dirty="0" err="1" smtClean="0"/>
              <a:t>wsa:From</a:t>
            </a:r>
            <a:r>
              <a:rPr lang="en-US" sz="1700" dirty="0" smtClean="0"/>
              <a:t>&gt; from &lt;/</a:t>
            </a:r>
            <a:r>
              <a:rPr lang="en-US" sz="1700" dirty="0" err="1" smtClean="0"/>
              <a:t>wsa:From</a:t>
            </a:r>
            <a:r>
              <a:rPr lang="en-US" sz="1700" dirty="0" smtClean="0"/>
              <a:t>&gt;</a:t>
            </a:r>
          </a:p>
          <a:p>
            <a:pPr>
              <a:buNone/>
            </a:pPr>
            <a:r>
              <a:rPr lang="en-US" sz="1700" dirty="0" smtClean="0"/>
              <a:t>		&lt;</a:t>
            </a:r>
            <a:r>
              <a:rPr lang="en-US" sz="1700" dirty="0" err="1" smtClean="0"/>
              <a:t>wsa:Action</a:t>
            </a:r>
            <a:r>
              <a:rPr lang="en-US" sz="1700" dirty="0" smtClean="0"/>
              <a:t>&gt;action&lt;/wsa:Action&gt;</a:t>
            </a:r>
          </a:p>
          <a:p>
            <a:pPr>
              <a:buNone/>
            </a:pPr>
            <a:r>
              <a:rPr lang="en-US" sz="1700" dirty="0" smtClean="0"/>
              <a:t>		&lt;</a:t>
            </a:r>
            <a:r>
              <a:rPr lang="en-US" sz="1700" dirty="0" err="1" smtClean="0"/>
              <a:t>wsa:RelatesTo</a:t>
            </a:r>
            <a:r>
              <a:rPr lang="en-US" sz="1700" dirty="0" smtClean="0"/>
              <a:t>&gt; relationship &lt;/</a:t>
            </a:r>
            <a:r>
              <a:rPr lang="en-US" sz="1700" dirty="0" err="1" smtClean="0"/>
              <a:t>wsa:RelatesTo</a:t>
            </a:r>
            <a:r>
              <a:rPr lang="en-US" sz="1700" dirty="0" smtClean="0"/>
              <a:t>&gt;</a:t>
            </a:r>
          </a:p>
          <a:p>
            <a:pPr>
              <a:buNone/>
            </a:pPr>
            <a:r>
              <a:rPr lang="en-US" sz="1700" dirty="0" smtClean="0"/>
              <a:t>		&lt;</a:t>
            </a:r>
            <a:r>
              <a:rPr lang="en-US" sz="1700" dirty="0" err="1" smtClean="0"/>
              <a:t>wsa:FaultTo</a:t>
            </a:r>
            <a:r>
              <a:rPr lang="en-US" sz="1700" dirty="0" smtClean="0"/>
              <a:t>&gt; </a:t>
            </a:r>
            <a:r>
              <a:rPr lang="en-US" sz="1700" dirty="0" err="1" smtClean="0"/>
              <a:t>faultto</a:t>
            </a:r>
            <a:r>
              <a:rPr lang="en-US" sz="1700" dirty="0" smtClean="0"/>
              <a:t> &lt;/</a:t>
            </a:r>
            <a:r>
              <a:rPr lang="en-US" sz="1700" dirty="0" err="1" smtClean="0"/>
              <a:t>wsa:FaultTo</a:t>
            </a:r>
            <a:r>
              <a:rPr lang="en-US" sz="1700" dirty="0" smtClean="0"/>
              <a:t>&gt;</a:t>
            </a:r>
          </a:p>
          <a:p>
            <a:pPr>
              <a:buNone/>
            </a:pPr>
            <a:r>
              <a:rPr lang="en-US" sz="1700" dirty="0" smtClean="0"/>
              <a:t>		&lt;</a:t>
            </a:r>
            <a:r>
              <a:rPr lang="en-US" sz="1700" dirty="0" err="1" smtClean="0"/>
              <a:t>wsa:ReferenceParameters</a:t>
            </a:r>
            <a:r>
              <a:rPr lang="en-US" sz="1700" dirty="0" smtClean="0"/>
              <a:t>&gt; … &lt;/</a:t>
            </a:r>
            <a:r>
              <a:rPr lang="en-US" sz="1700" dirty="0" err="1" smtClean="0"/>
              <a:t>wsa:ReferenceParameters</a:t>
            </a:r>
            <a:r>
              <a:rPr lang="en-US" sz="1700" dirty="0" smtClean="0"/>
              <a:t>&gt;</a:t>
            </a:r>
          </a:p>
          <a:p>
            <a:pPr>
              <a:buNone/>
            </a:pPr>
            <a:r>
              <a:rPr lang="en-US" sz="1700" dirty="0" smtClean="0"/>
              <a:t>	&lt;/</a:t>
            </a:r>
            <a:r>
              <a:rPr lang="en-US" sz="1700" dirty="0" err="1" smtClean="0"/>
              <a:t>Soap:Header</a:t>
            </a:r>
            <a:r>
              <a:rPr lang="en-US" sz="1700" dirty="0" smtClean="0"/>
              <a:t>&gt;</a:t>
            </a:r>
          </a:p>
          <a:p>
            <a:pPr>
              <a:buNone/>
            </a:pPr>
            <a:r>
              <a:rPr lang="en-US" sz="1700" dirty="0" smtClean="0"/>
              <a:t>	&lt;</a:t>
            </a:r>
            <a:r>
              <a:rPr lang="en-US" sz="1700" dirty="0" err="1" smtClean="0"/>
              <a:t>Soap:Body</a:t>
            </a:r>
            <a:r>
              <a:rPr lang="en-US" sz="1700" dirty="0" smtClean="0"/>
              <a:t>&gt; &lt;</a:t>
            </a:r>
            <a:r>
              <a:rPr lang="en-US" sz="1700" dirty="0" err="1" smtClean="0"/>
              <a:t>SubmitPO</a:t>
            </a:r>
            <a:r>
              <a:rPr lang="en-US" sz="1700" dirty="0" smtClean="0"/>
              <a:t>&gt; … &lt;/</a:t>
            </a:r>
            <a:r>
              <a:rPr lang="en-US" sz="1700" dirty="0" err="1" smtClean="0"/>
              <a:t>SubmitPO</a:t>
            </a:r>
            <a:r>
              <a:rPr lang="en-US" sz="1700" dirty="0" smtClean="0"/>
              <a:t>&gt; &lt;/</a:t>
            </a:r>
            <a:r>
              <a:rPr lang="en-US" sz="1700" dirty="0" err="1" smtClean="0"/>
              <a:t>Soap:Body</a:t>
            </a:r>
            <a:r>
              <a:rPr lang="en-US" sz="1700" dirty="0" smtClean="0"/>
              <a:t>&gt;</a:t>
            </a:r>
          </a:p>
          <a:p>
            <a:pPr>
              <a:buNone/>
            </a:pPr>
            <a:r>
              <a:rPr lang="en-US" sz="1700" dirty="0" smtClean="0"/>
              <a:t>&lt;/</a:t>
            </a:r>
            <a:r>
              <a:rPr lang="en-US" sz="1700" dirty="0" err="1" smtClean="0"/>
              <a:t>Soap:Envelope</a:t>
            </a:r>
            <a:r>
              <a:rPr lang="en-US" sz="1700" dirty="0" smtClean="0"/>
              <a:t>&gt;</a:t>
            </a:r>
            <a:endParaRPr lang="en-US" sz="17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par>
                                <p:cTn id="9" presetID="5" presetClass="emph" presetSubtype="1" nodeType="withEffect">
                                  <p:stCondLst>
                                    <p:cond delay="0"/>
                                  </p:stCondLst>
                                  <p:endCondLst>
                                    <p:cond evt="onNext" delay="0">
                                      <p:tgtEl>
                                        <p:sldTgt/>
                                      </p:tgtEl>
                                    </p:cond>
                                  </p:endCondLst>
                                  <p:childTnLst>
                                    <p:set>
                                      <p:cBhvr override="childStyle">
                                        <p:cTn id="10" dur="indefinite"/>
                                        <p:tgtEl>
                                          <p:spTgt spid="5">
                                            <p:txEl>
                                              <p:pRg st="4" end="4"/>
                                            </p:txEl>
                                          </p:spTgt>
                                        </p:tgtEl>
                                        <p:attrNameLst>
                                          <p:attrName>style.fontStyle</p:attrName>
                                        </p:attrNameLst>
                                      </p:cBhvr>
                                      <p:to>
                                        <p:strVal val="normal"/>
                                      </p:to>
                                    </p:set>
                                    <p:set>
                                      <p:cBhvr override="childStyle">
                                        <p:cTn id="11" dur="indefinite"/>
                                        <p:tgtEl>
                                          <p:spTgt spid="5">
                                            <p:txEl>
                                              <p:pRg st="4" end="4"/>
                                            </p:txEl>
                                          </p:spTgt>
                                        </p:tgtEl>
                                        <p:attrNameLst>
                                          <p:attrName>style.fontWeight</p:attrName>
                                        </p:attrNameLst>
                                      </p:cBhvr>
                                      <p:to>
                                        <p:strVal val="bold"/>
                                      </p:to>
                                    </p:set>
                                    <p:set>
                                      <p:cBhvr override="childStyle">
                                        <p:cTn id="12" dur="indefinite"/>
                                        <p:tgtEl>
                                          <p:spTgt spid="5">
                                            <p:txEl>
                                              <p:pRg st="4" end="4"/>
                                            </p:txEl>
                                          </p:spTgt>
                                        </p:tgtEl>
                                        <p:attrNameLst>
                                          <p:attrName>style.textDecorationUnderline</p:attrName>
                                        </p:attrNameLst>
                                      </p:cBhvr>
                                      <p:to>
                                        <p:strVal val="false"/>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endCondLst>
                                    <p:cond evt="onNext" delay="0">
                                      <p:tgtEl>
                                        <p:sldTgt/>
                                      </p:tgtEl>
                                    </p:cond>
                                  </p:endCondLst>
                                  <p:childTnLst>
                                    <p:set>
                                      <p:cBhvr override="childStyle">
                                        <p:cTn id="16" dur="indefinite"/>
                                        <p:tgtEl>
                                          <p:spTgt spid="6">
                                            <p:txEl>
                                              <p:pRg st="1" end="1"/>
                                            </p:txEl>
                                          </p:spTgt>
                                        </p:tgtEl>
                                        <p:attrNameLst>
                                          <p:attrName>style.fontStyle</p:attrName>
                                        </p:attrNameLst>
                                      </p:cBhvr>
                                      <p:to>
                                        <p:strVal val="normal"/>
                                      </p:to>
                                    </p:set>
                                    <p:set>
                                      <p:cBhvr override="childStyle">
                                        <p:cTn id="17" dur="indefinite"/>
                                        <p:tgtEl>
                                          <p:spTgt spid="6">
                                            <p:txEl>
                                              <p:pRg st="1" end="1"/>
                                            </p:txEl>
                                          </p:spTgt>
                                        </p:tgtEl>
                                        <p:attrNameLst>
                                          <p:attrName>style.fontWeight</p:attrName>
                                        </p:attrNameLst>
                                      </p:cBhvr>
                                      <p:to>
                                        <p:strVal val="bold"/>
                                      </p:to>
                                    </p:set>
                                    <p:set>
                                      <p:cBhvr override="childStyle">
                                        <p:cTn id="18" dur="indefinite"/>
                                        <p:tgtEl>
                                          <p:spTgt spid="6">
                                            <p:txEl>
                                              <p:pRg st="1" end="1"/>
                                            </p:txEl>
                                          </p:spTgt>
                                        </p:tgtEl>
                                        <p:attrNameLst>
                                          <p:attrName>style.textDecorationUnderline</p:attrName>
                                        </p:attrNameLst>
                                      </p:cBhvr>
                                      <p:to>
                                        <p:strVal val="false"/>
                                      </p:to>
                                    </p:set>
                                  </p:childTnLst>
                                </p:cTn>
                              </p:par>
                              <p:par>
                                <p:cTn id="19" presetID="5" presetClass="emph" presetSubtype="1" nodeType="withEffect">
                                  <p:stCondLst>
                                    <p:cond delay="0"/>
                                  </p:stCondLst>
                                  <p:endCondLst>
                                    <p:cond evt="onNext" delay="0">
                                      <p:tgtEl>
                                        <p:sldTgt/>
                                      </p:tgtEl>
                                    </p:cond>
                                  </p:endCondLst>
                                  <p:childTnLst>
                                    <p:set>
                                      <p:cBhvr override="childStyle">
                                        <p:cTn id="20" dur="indefinite"/>
                                        <p:tgtEl>
                                          <p:spTgt spid="5">
                                            <p:txEl>
                                              <p:pRg st="5" end="5"/>
                                            </p:txEl>
                                          </p:spTgt>
                                        </p:tgtEl>
                                        <p:attrNameLst>
                                          <p:attrName>style.fontStyle</p:attrName>
                                        </p:attrNameLst>
                                      </p:cBhvr>
                                      <p:to>
                                        <p:strVal val="normal"/>
                                      </p:to>
                                    </p:set>
                                    <p:set>
                                      <p:cBhvr override="childStyle">
                                        <p:cTn id="21" dur="indefinite"/>
                                        <p:tgtEl>
                                          <p:spTgt spid="5">
                                            <p:txEl>
                                              <p:pRg st="5" end="5"/>
                                            </p:txEl>
                                          </p:spTgt>
                                        </p:tgtEl>
                                        <p:attrNameLst>
                                          <p:attrName>style.fontWeight</p:attrName>
                                        </p:attrNameLst>
                                      </p:cBhvr>
                                      <p:to>
                                        <p:strVal val="bold"/>
                                      </p:to>
                                    </p:set>
                                    <p:set>
                                      <p:cBhvr override="childStyle">
                                        <p:cTn id="22" dur="indefinite"/>
                                        <p:tgtEl>
                                          <p:spTgt spid="5">
                                            <p:txEl>
                                              <p:pRg st="5" end="5"/>
                                            </p:txEl>
                                          </p:spTgt>
                                        </p:tgtEl>
                                        <p:attrNameLst>
                                          <p:attrName>style.textDecorationUnderline</p:attrName>
                                        </p:attrNameLst>
                                      </p:cBhvr>
                                      <p:to>
                                        <p:strVal val="false"/>
                                      </p:to>
                                    </p:set>
                                  </p:childTnLst>
                                </p:cTn>
                              </p:par>
                            </p:childTnLst>
                          </p:cTn>
                        </p:par>
                      </p:childTnLst>
                    </p:cTn>
                  </p:par>
                  <p:par>
                    <p:cTn id="23" fill="hold">
                      <p:stCondLst>
                        <p:cond delay="indefinite"/>
                      </p:stCondLst>
                      <p:childTnLst>
                        <p:par>
                          <p:cTn id="24" fill="hold">
                            <p:stCondLst>
                              <p:cond delay="0"/>
                            </p:stCondLst>
                            <p:childTnLst>
                              <p:par>
                                <p:cTn id="25" presetID="5" presetClass="emph" presetSubtype="1" nodeType="clickEffect">
                                  <p:stCondLst>
                                    <p:cond delay="0"/>
                                  </p:stCondLst>
                                  <p:endCondLst>
                                    <p:cond evt="onNext" delay="0">
                                      <p:tgtEl>
                                        <p:sldTgt/>
                                      </p:tgtEl>
                                    </p:cond>
                                  </p:endCondLst>
                                  <p:childTnLst>
                                    <p:set>
                                      <p:cBhvr override="childStyle">
                                        <p:cTn id="26" dur="indefinite"/>
                                        <p:tgtEl>
                                          <p:spTgt spid="6">
                                            <p:txEl>
                                              <p:pRg st="2" end="2"/>
                                            </p:txEl>
                                          </p:spTgt>
                                        </p:tgtEl>
                                        <p:attrNameLst>
                                          <p:attrName>style.fontStyle</p:attrName>
                                        </p:attrNameLst>
                                      </p:cBhvr>
                                      <p:to>
                                        <p:strVal val="normal"/>
                                      </p:to>
                                    </p:set>
                                    <p:set>
                                      <p:cBhvr override="childStyle">
                                        <p:cTn id="27" dur="indefinite"/>
                                        <p:tgtEl>
                                          <p:spTgt spid="6">
                                            <p:txEl>
                                              <p:pRg st="2" end="2"/>
                                            </p:txEl>
                                          </p:spTgt>
                                        </p:tgtEl>
                                        <p:attrNameLst>
                                          <p:attrName>style.fontWeight</p:attrName>
                                        </p:attrNameLst>
                                      </p:cBhvr>
                                      <p:to>
                                        <p:strVal val="bold"/>
                                      </p:to>
                                    </p:set>
                                    <p:set>
                                      <p:cBhvr override="childStyle">
                                        <p:cTn id="28" dur="indefinite"/>
                                        <p:tgtEl>
                                          <p:spTgt spid="6">
                                            <p:txEl>
                                              <p:pRg st="2" end="2"/>
                                            </p:txEl>
                                          </p:spTgt>
                                        </p:tgtEl>
                                        <p:attrNameLst>
                                          <p:attrName>style.textDecorationUnderline</p:attrName>
                                        </p:attrNameLst>
                                      </p:cBhvr>
                                      <p:to>
                                        <p:strVal val="false"/>
                                      </p:to>
                                    </p:set>
                                  </p:childTnLst>
                                </p:cTn>
                              </p:par>
                              <p:par>
                                <p:cTn id="29" presetID="5" presetClass="emph" presetSubtype="1" nodeType="withEffect">
                                  <p:stCondLst>
                                    <p:cond delay="0"/>
                                  </p:stCondLst>
                                  <p:endCondLst>
                                    <p:cond evt="onNext" delay="0">
                                      <p:tgtEl>
                                        <p:sldTgt/>
                                      </p:tgtEl>
                                    </p:cond>
                                  </p:endCondLst>
                                  <p:childTnLst>
                                    <p:set>
                                      <p:cBhvr override="childStyle">
                                        <p:cTn id="30" dur="indefinite"/>
                                        <p:tgtEl>
                                          <p:spTgt spid="5">
                                            <p:txEl>
                                              <p:pRg st="3" end="3"/>
                                            </p:txEl>
                                          </p:spTgt>
                                        </p:tgtEl>
                                        <p:attrNameLst>
                                          <p:attrName>style.fontStyle</p:attrName>
                                        </p:attrNameLst>
                                      </p:cBhvr>
                                      <p:to>
                                        <p:strVal val="normal"/>
                                      </p:to>
                                    </p:set>
                                    <p:set>
                                      <p:cBhvr override="childStyle">
                                        <p:cTn id="31" dur="indefinite"/>
                                        <p:tgtEl>
                                          <p:spTgt spid="5">
                                            <p:txEl>
                                              <p:pRg st="3" end="3"/>
                                            </p:txEl>
                                          </p:spTgt>
                                        </p:tgtEl>
                                        <p:attrNameLst>
                                          <p:attrName>style.fontWeight</p:attrName>
                                        </p:attrNameLst>
                                      </p:cBhvr>
                                      <p:to>
                                        <p:strVal val="bold"/>
                                      </p:to>
                                    </p:set>
                                    <p:set>
                                      <p:cBhvr override="childStyle">
                                        <p:cTn id="32" dur="indefinite"/>
                                        <p:tgtEl>
                                          <p:spTgt spid="5">
                                            <p:txEl>
                                              <p:pRg st="3" end="3"/>
                                            </p:txEl>
                                          </p:spTgt>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5" presetClass="emph" presetSubtype="1" nodeType="clickEffect">
                                  <p:stCondLst>
                                    <p:cond delay="0"/>
                                  </p:stCondLst>
                                  <p:endCondLst>
                                    <p:cond evt="onNext" delay="0">
                                      <p:tgtEl>
                                        <p:sldTgt/>
                                      </p:tgtEl>
                                    </p:cond>
                                  </p:endCondLst>
                                  <p:childTnLst>
                                    <p:set>
                                      <p:cBhvr override="childStyle">
                                        <p:cTn id="36" dur="indefinite"/>
                                        <p:tgtEl>
                                          <p:spTgt spid="6">
                                            <p:txEl>
                                              <p:pRg st="3" end="3"/>
                                            </p:txEl>
                                          </p:spTgt>
                                        </p:tgtEl>
                                        <p:attrNameLst>
                                          <p:attrName>style.fontStyle</p:attrName>
                                        </p:attrNameLst>
                                      </p:cBhvr>
                                      <p:to>
                                        <p:strVal val="normal"/>
                                      </p:to>
                                    </p:set>
                                    <p:set>
                                      <p:cBhvr override="childStyle">
                                        <p:cTn id="37" dur="indefinite"/>
                                        <p:tgtEl>
                                          <p:spTgt spid="6">
                                            <p:txEl>
                                              <p:pRg st="3" end="3"/>
                                            </p:txEl>
                                          </p:spTgt>
                                        </p:tgtEl>
                                        <p:attrNameLst>
                                          <p:attrName>style.fontWeight</p:attrName>
                                        </p:attrNameLst>
                                      </p:cBhvr>
                                      <p:to>
                                        <p:strVal val="bold"/>
                                      </p:to>
                                    </p:set>
                                    <p:set>
                                      <p:cBhvr override="childStyle">
                                        <p:cTn id="38" dur="indefinite"/>
                                        <p:tgtEl>
                                          <p:spTgt spid="6">
                                            <p:txEl>
                                              <p:pRg st="3" end="3"/>
                                            </p:txEl>
                                          </p:spTgt>
                                        </p:tgtEl>
                                        <p:attrNameLst>
                                          <p:attrName>style.textDecorationUnderline</p:attrName>
                                        </p:attrNameLst>
                                      </p:cBhvr>
                                      <p:to>
                                        <p:strVal val="false"/>
                                      </p:to>
                                    </p:set>
                                  </p:childTnLst>
                                </p:cTn>
                              </p:par>
                              <p:par>
                                <p:cTn id="39" presetID="5" presetClass="emph" presetSubtype="1" nodeType="withEffect">
                                  <p:stCondLst>
                                    <p:cond delay="0"/>
                                  </p:stCondLst>
                                  <p:endCondLst>
                                    <p:cond evt="onNext" delay="0">
                                      <p:tgtEl>
                                        <p:sldTgt/>
                                      </p:tgtEl>
                                    </p:cond>
                                  </p:endCondLst>
                                  <p:childTnLst>
                                    <p:set>
                                      <p:cBhvr override="childStyle">
                                        <p:cTn id="40" dur="indefinite"/>
                                        <p:tgtEl>
                                          <p:spTgt spid="5">
                                            <p:txEl>
                                              <p:pRg st="8" end="8"/>
                                            </p:txEl>
                                          </p:spTgt>
                                        </p:tgtEl>
                                        <p:attrNameLst>
                                          <p:attrName>style.fontStyle</p:attrName>
                                        </p:attrNameLst>
                                      </p:cBhvr>
                                      <p:to>
                                        <p:strVal val="normal"/>
                                      </p:to>
                                    </p:set>
                                    <p:set>
                                      <p:cBhvr override="childStyle">
                                        <p:cTn id="41" dur="indefinite"/>
                                        <p:tgtEl>
                                          <p:spTgt spid="5">
                                            <p:txEl>
                                              <p:pRg st="8" end="8"/>
                                            </p:txEl>
                                          </p:spTgt>
                                        </p:tgtEl>
                                        <p:attrNameLst>
                                          <p:attrName>style.fontWeight</p:attrName>
                                        </p:attrNameLst>
                                      </p:cBhvr>
                                      <p:to>
                                        <p:strVal val="bold"/>
                                      </p:to>
                                    </p:set>
                                    <p:set>
                                      <p:cBhvr override="childStyle">
                                        <p:cTn id="42" dur="indefinite"/>
                                        <p:tgtEl>
                                          <p:spTgt spid="5">
                                            <p:txEl>
                                              <p:pRg st="8" end="8"/>
                                            </p:txEl>
                                          </p:spTgt>
                                        </p:tgtEl>
                                        <p:attrNameLst>
                                          <p:attrName>style.textDecorationUnderline</p:attrName>
                                        </p:attrNameLst>
                                      </p:cBhvr>
                                      <p:to>
                                        <p:strVal val="false"/>
                                      </p:to>
                                    </p:set>
                                  </p:childTnLst>
                                </p:cTn>
                              </p:par>
                            </p:childTnLst>
                          </p:cTn>
                        </p:par>
                      </p:childTnLst>
                    </p:cTn>
                  </p:par>
                  <p:par>
                    <p:cTn id="43" fill="hold">
                      <p:stCondLst>
                        <p:cond delay="indefinite"/>
                      </p:stCondLst>
                      <p:childTnLst>
                        <p:par>
                          <p:cTn id="44" fill="hold">
                            <p:stCondLst>
                              <p:cond delay="0"/>
                            </p:stCondLst>
                            <p:childTnLst>
                              <p:par>
                                <p:cTn id="45" presetID="5" presetClass="emph" presetSubtype="1" nodeType="clickEffect">
                                  <p:stCondLst>
                                    <p:cond delay="0"/>
                                  </p:stCondLst>
                                  <p:endCondLst>
                                    <p:cond evt="onNext" delay="0">
                                      <p:tgtEl>
                                        <p:sldTgt/>
                                      </p:tgtEl>
                                    </p:cond>
                                  </p:endCondLst>
                                  <p:childTnLst>
                                    <p:set>
                                      <p:cBhvr override="childStyle">
                                        <p:cTn id="46" dur="indefinite"/>
                                        <p:tgtEl>
                                          <p:spTgt spid="6">
                                            <p:txEl>
                                              <p:pRg st="4" end="4"/>
                                            </p:txEl>
                                          </p:spTgt>
                                        </p:tgtEl>
                                        <p:attrNameLst>
                                          <p:attrName>style.fontStyle</p:attrName>
                                        </p:attrNameLst>
                                      </p:cBhvr>
                                      <p:to>
                                        <p:strVal val="normal"/>
                                      </p:to>
                                    </p:set>
                                    <p:set>
                                      <p:cBhvr override="childStyle">
                                        <p:cTn id="47" dur="indefinite"/>
                                        <p:tgtEl>
                                          <p:spTgt spid="6">
                                            <p:txEl>
                                              <p:pRg st="4" end="4"/>
                                            </p:txEl>
                                          </p:spTgt>
                                        </p:tgtEl>
                                        <p:attrNameLst>
                                          <p:attrName>style.fontWeight</p:attrName>
                                        </p:attrNameLst>
                                      </p:cBhvr>
                                      <p:to>
                                        <p:strVal val="bold"/>
                                      </p:to>
                                    </p:set>
                                    <p:set>
                                      <p:cBhvr override="childStyle">
                                        <p:cTn id="48" dur="indefinite"/>
                                        <p:tgtEl>
                                          <p:spTgt spid="6">
                                            <p:txEl>
                                              <p:pRg st="4" end="4"/>
                                            </p:txEl>
                                          </p:spTgt>
                                        </p:tgtEl>
                                        <p:attrNameLst>
                                          <p:attrName>style.textDecorationUnderline</p:attrName>
                                        </p:attrNameLst>
                                      </p:cBhvr>
                                      <p:to>
                                        <p:strVal val="false"/>
                                      </p:to>
                                    </p:set>
                                  </p:childTnLst>
                                </p:cTn>
                              </p:par>
                              <p:par>
                                <p:cTn id="49" presetID="5" presetClass="emph" presetSubtype="1" nodeType="withEffect">
                                  <p:stCondLst>
                                    <p:cond delay="0"/>
                                  </p:stCondLst>
                                  <p:endCondLst>
                                    <p:cond evt="onNext" delay="0">
                                      <p:tgtEl>
                                        <p:sldTgt/>
                                      </p:tgtEl>
                                    </p:cond>
                                  </p:endCondLst>
                                  <p:childTnLst>
                                    <p:set>
                                      <p:cBhvr override="childStyle">
                                        <p:cTn id="50" dur="indefinite"/>
                                        <p:tgtEl>
                                          <p:spTgt spid="5">
                                            <p:txEl>
                                              <p:pRg st="6" end="6"/>
                                            </p:txEl>
                                          </p:spTgt>
                                        </p:tgtEl>
                                        <p:attrNameLst>
                                          <p:attrName>style.fontStyle</p:attrName>
                                        </p:attrNameLst>
                                      </p:cBhvr>
                                      <p:to>
                                        <p:strVal val="normal"/>
                                      </p:to>
                                    </p:set>
                                    <p:set>
                                      <p:cBhvr override="childStyle">
                                        <p:cTn id="51" dur="indefinite"/>
                                        <p:tgtEl>
                                          <p:spTgt spid="5">
                                            <p:txEl>
                                              <p:pRg st="6" end="6"/>
                                            </p:txEl>
                                          </p:spTgt>
                                        </p:tgtEl>
                                        <p:attrNameLst>
                                          <p:attrName>style.fontWeight</p:attrName>
                                        </p:attrNameLst>
                                      </p:cBhvr>
                                      <p:to>
                                        <p:strVal val="bold"/>
                                      </p:to>
                                    </p:set>
                                    <p:set>
                                      <p:cBhvr override="childStyle">
                                        <p:cTn id="52" dur="indefinite"/>
                                        <p:tgtEl>
                                          <p:spTgt spid="5">
                                            <p:txEl>
                                              <p:pRg st="6" end="6"/>
                                            </p:txEl>
                                          </p:spTgt>
                                        </p:tgtEl>
                                        <p:attrNameLst>
                                          <p:attrName>style.textDecorationUnderline</p:attrName>
                                        </p:attrNameLst>
                                      </p:cBhvr>
                                      <p:to>
                                        <p:strVal val="false"/>
                                      </p:to>
                                    </p:set>
                                  </p:childTnLst>
                                </p:cTn>
                              </p:par>
                            </p:childTnLst>
                          </p:cTn>
                        </p:par>
                      </p:childTnLst>
                    </p:cTn>
                  </p:par>
                  <p:par>
                    <p:cTn id="53" fill="hold">
                      <p:stCondLst>
                        <p:cond delay="indefinite"/>
                      </p:stCondLst>
                      <p:childTnLst>
                        <p:par>
                          <p:cTn id="54" fill="hold">
                            <p:stCondLst>
                              <p:cond delay="0"/>
                            </p:stCondLst>
                            <p:childTnLst>
                              <p:par>
                                <p:cTn id="55" presetID="5" presetClass="emph" presetSubtype="1" nodeType="clickEffect">
                                  <p:stCondLst>
                                    <p:cond delay="0"/>
                                  </p:stCondLst>
                                  <p:endCondLst>
                                    <p:cond evt="onNext" delay="0">
                                      <p:tgtEl>
                                        <p:sldTgt/>
                                      </p:tgtEl>
                                    </p:cond>
                                  </p:endCondLst>
                                  <p:childTnLst>
                                    <p:set>
                                      <p:cBhvr override="childStyle">
                                        <p:cTn id="56" dur="indefinite"/>
                                        <p:tgtEl>
                                          <p:spTgt spid="6">
                                            <p:txEl>
                                              <p:pRg st="5" end="5"/>
                                            </p:txEl>
                                          </p:spTgt>
                                        </p:tgtEl>
                                        <p:attrNameLst>
                                          <p:attrName>style.fontStyle</p:attrName>
                                        </p:attrNameLst>
                                      </p:cBhvr>
                                      <p:to>
                                        <p:strVal val="normal"/>
                                      </p:to>
                                    </p:set>
                                    <p:set>
                                      <p:cBhvr override="childStyle">
                                        <p:cTn id="57" dur="indefinite"/>
                                        <p:tgtEl>
                                          <p:spTgt spid="6">
                                            <p:txEl>
                                              <p:pRg st="5" end="5"/>
                                            </p:txEl>
                                          </p:spTgt>
                                        </p:tgtEl>
                                        <p:attrNameLst>
                                          <p:attrName>style.fontWeight</p:attrName>
                                        </p:attrNameLst>
                                      </p:cBhvr>
                                      <p:to>
                                        <p:strVal val="bold"/>
                                      </p:to>
                                    </p:set>
                                    <p:set>
                                      <p:cBhvr override="childStyle">
                                        <p:cTn id="58" dur="indefinite"/>
                                        <p:tgtEl>
                                          <p:spTgt spid="6">
                                            <p:txEl>
                                              <p:pRg st="5" end="5"/>
                                            </p:txEl>
                                          </p:spTgt>
                                        </p:tgtEl>
                                        <p:attrNameLst>
                                          <p:attrName>style.textDecorationUnderline</p:attrName>
                                        </p:attrNameLst>
                                      </p:cBhvr>
                                      <p:to>
                                        <p:strVal val="false"/>
                                      </p:to>
                                    </p:set>
                                  </p:childTnLst>
                                </p:cTn>
                              </p:par>
                              <p:par>
                                <p:cTn id="59" presetID="5" presetClass="emph" presetSubtype="1" nodeType="withEffect">
                                  <p:stCondLst>
                                    <p:cond delay="0"/>
                                  </p:stCondLst>
                                  <p:endCondLst>
                                    <p:cond evt="onNext" delay="0">
                                      <p:tgtEl>
                                        <p:sldTgt/>
                                      </p:tgtEl>
                                    </p:cond>
                                  </p:endCondLst>
                                  <p:childTnLst>
                                    <p:set>
                                      <p:cBhvr override="childStyle">
                                        <p:cTn id="60" dur="indefinite"/>
                                        <p:tgtEl>
                                          <p:spTgt spid="5">
                                            <p:txEl>
                                              <p:pRg st="2" end="2"/>
                                            </p:txEl>
                                          </p:spTgt>
                                        </p:tgtEl>
                                        <p:attrNameLst>
                                          <p:attrName>style.fontStyle</p:attrName>
                                        </p:attrNameLst>
                                      </p:cBhvr>
                                      <p:to>
                                        <p:strVal val="normal"/>
                                      </p:to>
                                    </p:set>
                                    <p:set>
                                      <p:cBhvr override="childStyle">
                                        <p:cTn id="61" dur="indefinite"/>
                                        <p:tgtEl>
                                          <p:spTgt spid="5">
                                            <p:txEl>
                                              <p:pRg st="2" end="2"/>
                                            </p:txEl>
                                          </p:spTgt>
                                        </p:tgtEl>
                                        <p:attrNameLst>
                                          <p:attrName>style.fontWeight</p:attrName>
                                        </p:attrNameLst>
                                      </p:cBhvr>
                                      <p:to>
                                        <p:strVal val="bold"/>
                                      </p:to>
                                    </p:set>
                                    <p:set>
                                      <p:cBhvr override="childStyle">
                                        <p:cTn id="62" dur="indefinite"/>
                                        <p:tgtEl>
                                          <p:spTgt spid="5">
                                            <p:txEl>
                                              <p:pRg st="2" end="2"/>
                                            </p:txEl>
                                          </p:spTgt>
                                        </p:tgtEl>
                                        <p:attrNameLst>
                                          <p:attrName>style.textDecorationUnderline</p:attrName>
                                        </p:attrNameLst>
                                      </p:cBhvr>
                                      <p:to>
                                        <p:strVal val="false"/>
                                      </p:to>
                                    </p:set>
                                  </p:childTnLst>
                                </p:cTn>
                              </p:par>
                            </p:childTnLst>
                          </p:cTn>
                        </p:par>
                      </p:childTnLst>
                    </p:cTn>
                  </p:par>
                  <p:par>
                    <p:cTn id="63" fill="hold">
                      <p:stCondLst>
                        <p:cond delay="indefinite"/>
                      </p:stCondLst>
                      <p:childTnLst>
                        <p:par>
                          <p:cTn id="64" fill="hold">
                            <p:stCondLst>
                              <p:cond delay="0"/>
                            </p:stCondLst>
                            <p:childTnLst>
                              <p:par>
                                <p:cTn id="65" presetID="5" presetClass="emph" presetSubtype="1" nodeType="clickEffect">
                                  <p:stCondLst>
                                    <p:cond delay="0"/>
                                  </p:stCondLst>
                                  <p:endCondLst>
                                    <p:cond evt="onNext" delay="0">
                                      <p:tgtEl>
                                        <p:sldTgt/>
                                      </p:tgtEl>
                                    </p:cond>
                                  </p:endCondLst>
                                  <p:childTnLst>
                                    <p:set>
                                      <p:cBhvr override="childStyle">
                                        <p:cTn id="66" dur="indefinite"/>
                                        <p:tgtEl>
                                          <p:spTgt spid="6">
                                            <p:txEl>
                                              <p:pRg st="6" end="6"/>
                                            </p:txEl>
                                          </p:spTgt>
                                        </p:tgtEl>
                                        <p:attrNameLst>
                                          <p:attrName>style.fontStyle</p:attrName>
                                        </p:attrNameLst>
                                      </p:cBhvr>
                                      <p:to>
                                        <p:strVal val="normal"/>
                                      </p:to>
                                    </p:set>
                                    <p:set>
                                      <p:cBhvr override="childStyle">
                                        <p:cTn id="67" dur="indefinite"/>
                                        <p:tgtEl>
                                          <p:spTgt spid="6">
                                            <p:txEl>
                                              <p:pRg st="6" end="6"/>
                                            </p:txEl>
                                          </p:spTgt>
                                        </p:tgtEl>
                                        <p:attrNameLst>
                                          <p:attrName>style.fontWeight</p:attrName>
                                        </p:attrNameLst>
                                      </p:cBhvr>
                                      <p:to>
                                        <p:strVal val="bold"/>
                                      </p:to>
                                    </p:set>
                                    <p:set>
                                      <p:cBhvr override="childStyle">
                                        <p:cTn id="68" dur="indefinite"/>
                                        <p:tgtEl>
                                          <p:spTgt spid="6">
                                            <p:txEl>
                                              <p:pRg st="6" end="6"/>
                                            </p:txEl>
                                          </p:spTgt>
                                        </p:tgtEl>
                                        <p:attrNameLst>
                                          <p:attrName>style.textDecorationUnderline</p:attrName>
                                        </p:attrNameLst>
                                      </p:cBhvr>
                                      <p:to>
                                        <p:strVal val="false"/>
                                      </p:to>
                                    </p:set>
                                  </p:childTnLst>
                                </p:cTn>
                              </p:par>
                              <p:par>
                                <p:cTn id="69" presetID="5" presetClass="emph" presetSubtype="1" nodeType="withEffect">
                                  <p:stCondLst>
                                    <p:cond delay="0"/>
                                  </p:stCondLst>
                                  <p:childTnLst>
                                    <p:set>
                                      <p:cBhvr override="childStyle">
                                        <p:cTn id="70" dur="500"/>
                                        <p:tgtEl>
                                          <p:spTgt spid="5">
                                            <p:txEl>
                                              <p:pRg st="7" end="7"/>
                                            </p:txEl>
                                          </p:spTgt>
                                        </p:tgtEl>
                                        <p:attrNameLst>
                                          <p:attrName>style.fontStyle</p:attrName>
                                        </p:attrNameLst>
                                      </p:cBhvr>
                                      <p:to>
                                        <p:strVal val="normal"/>
                                      </p:to>
                                    </p:set>
                                    <p:set>
                                      <p:cBhvr override="childStyle">
                                        <p:cTn id="71" dur="500"/>
                                        <p:tgtEl>
                                          <p:spTgt spid="5">
                                            <p:txEl>
                                              <p:pRg st="7" end="7"/>
                                            </p:txEl>
                                          </p:spTgt>
                                        </p:tgtEl>
                                        <p:attrNameLst>
                                          <p:attrName>style.fontWeight</p:attrName>
                                        </p:attrNameLst>
                                      </p:cBhvr>
                                      <p:to>
                                        <p:strVal val="bold"/>
                                      </p:to>
                                    </p:set>
                                    <p:set>
                                      <p:cBhvr override="childStyle">
                                        <p:cTn id="72" dur="500"/>
                                        <p:tgtEl>
                                          <p:spTgt spid="5">
                                            <p:txEl>
                                              <p:pRg st="7" end="7"/>
                                            </p:txEl>
                                          </p:spTgt>
                                        </p:tgtEl>
                                        <p:attrNameLst>
                                          <p:attrName>style.textDecorationUnderline</p:attrName>
                                        </p:attrNameLst>
                                      </p:cBhvr>
                                      <p:to>
                                        <p:strVal val="false"/>
                                      </p:to>
                                    </p:set>
                                  </p:childTnLst>
                                </p:cTn>
                              </p:par>
                            </p:childTnLst>
                          </p:cTn>
                        </p:par>
                      </p:childTnLst>
                    </p:cTn>
                  </p:par>
                  <p:par>
                    <p:cTn id="73" fill="hold">
                      <p:stCondLst>
                        <p:cond delay="indefinite"/>
                      </p:stCondLst>
                      <p:childTnLst>
                        <p:par>
                          <p:cTn id="74" fill="hold">
                            <p:stCondLst>
                              <p:cond delay="0"/>
                            </p:stCondLst>
                            <p:childTnLst>
                              <p:par>
                                <p:cTn id="75" presetID="5" presetClass="emph" presetSubtype="1" nodeType="clickEffect">
                                  <p:stCondLst>
                                    <p:cond delay="0"/>
                                  </p:stCondLst>
                                  <p:childTnLst>
                                    <p:set>
                                      <p:cBhvr override="childStyle">
                                        <p:cTn id="76" dur="indefinite"/>
                                        <p:tgtEl>
                                          <p:spTgt spid="6">
                                            <p:txEl>
                                              <p:pRg st="7" end="7"/>
                                            </p:txEl>
                                          </p:spTgt>
                                        </p:tgtEl>
                                        <p:attrNameLst>
                                          <p:attrName>style.fontStyle</p:attrName>
                                        </p:attrNameLst>
                                      </p:cBhvr>
                                      <p:to>
                                        <p:strVal val="normal"/>
                                      </p:to>
                                    </p:set>
                                    <p:set>
                                      <p:cBhvr override="childStyle">
                                        <p:cTn id="77" dur="indefinite"/>
                                        <p:tgtEl>
                                          <p:spTgt spid="6">
                                            <p:txEl>
                                              <p:pRg st="7" end="7"/>
                                            </p:txEl>
                                          </p:spTgt>
                                        </p:tgtEl>
                                        <p:attrNameLst>
                                          <p:attrName>style.fontWeight</p:attrName>
                                        </p:attrNameLst>
                                      </p:cBhvr>
                                      <p:to>
                                        <p:strVal val="bold"/>
                                      </p:to>
                                    </p:set>
                                    <p:set>
                                      <p:cBhvr override="childStyle">
                                        <p:cTn id="78" dur="indefinite"/>
                                        <p:tgtEl>
                                          <p:spTgt spid="6">
                                            <p:txEl>
                                              <p:pRg st="7" end="7"/>
                                            </p:txEl>
                                          </p:spTgt>
                                        </p:tgtEl>
                                        <p:attrNameLst>
                                          <p:attrName>style.textDecorationUnderline</p:attrName>
                                        </p:attrNameLst>
                                      </p:cBhvr>
                                      <p:to>
                                        <p:strVal val="false"/>
                                      </p:to>
                                    </p:set>
                                  </p:childTnLst>
                                </p:cTn>
                              </p:par>
                              <p:par>
                                <p:cTn id="79" presetID="5" presetClass="emph" presetSubtype="1" nodeType="withEffect">
                                  <p:stCondLst>
                                    <p:cond delay="0"/>
                                  </p:stCondLst>
                                  <p:endCondLst>
                                    <p:cond evt="onNext" delay="0">
                                      <p:tgtEl>
                                        <p:sldTgt/>
                                      </p:tgtEl>
                                    </p:cond>
                                  </p:endCondLst>
                                  <p:childTnLst>
                                    <p:set>
                                      <p:cBhvr override="childStyle">
                                        <p:cTn id="80" dur="indefinite"/>
                                        <p:tgtEl>
                                          <p:spTgt spid="5">
                                            <p:txEl>
                                              <p:pRg st="9" end="9"/>
                                            </p:txEl>
                                          </p:spTgt>
                                        </p:tgtEl>
                                        <p:attrNameLst>
                                          <p:attrName>style.fontStyle</p:attrName>
                                        </p:attrNameLst>
                                      </p:cBhvr>
                                      <p:to>
                                        <p:strVal val="normal"/>
                                      </p:to>
                                    </p:set>
                                    <p:set>
                                      <p:cBhvr override="childStyle">
                                        <p:cTn id="81" dur="indefinite"/>
                                        <p:tgtEl>
                                          <p:spTgt spid="5">
                                            <p:txEl>
                                              <p:pRg st="9" end="9"/>
                                            </p:txEl>
                                          </p:spTgt>
                                        </p:tgtEl>
                                        <p:attrNameLst>
                                          <p:attrName>style.fontWeight</p:attrName>
                                        </p:attrNameLst>
                                      </p:cBhvr>
                                      <p:to>
                                        <p:strVal val="bold"/>
                                      </p:to>
                                    </p:set>
                                    <p:set>
                                      <p:cBhvr override="childStyle">
                                        <p:cTn id="82" dur="indefinite"/>
                                        <p:tgtEl>
                                          <p:spTgt spid="5">
                                            <p:txEl>
                                              <p:pRg st="9" end="9"/>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Message Addressing Properties III</a:t>
            </a:r>
            <a:endParaRPr lang="en-US" dirty="0"/>
          </a:p>
        </p:txBody>
      </p:sp>
      <p:sp>
        <p:nvSpPr>
          <p:cNvPr id="6" name="Content Placeholder 5"/>
          <p:cNvSpPr>
            <a:spLocks noGrp="1"/>
          </p:cNvSpPr>
          <p:nvPr>
            <p:ph sz="quarter" idx="1"/>
          </p:nvPr>
        </p:nvSpPr>
        <p:spPr/>
        <p:txBody>
          <a:bodyPr/>
          <a:lstStyle/>
          <a:p>
            <a:endParaRPr lang="en-US" i="1" dirty="0" smtClean="0"/>
          </a:p>
          <a:p>
            <a:r>
              <a:rPr lang="en-US" i="1" dirty="0" smtClean="0"/>
              <a:t>Identification</a:t>
            </a:r>
          </a:p>
          <a:p>
            <a:pPr lvl="1"/>
            <a:r>
              <a:rPr lang="en-US" dirty="0" smtClean="0"/>
              <a:t>Action</a:t>
            </a:r>
          </a:p>
          <a:p>
            <a:pPr lvl="1"/>
            <a:r>
              <a:rPr lang="en-US" dirty="0" smtClean="0"/>
              <a:t>Message ID</a:t>
            </a:r>
          </a:p>
          <a:p>
            <a:pPr lvl="1"/>
            <a:r>
              <a:rPr lang="en-US" dirty="0" smtClean="0"/>
              <a:t>Relationship</a:t>
            </a:r>
          </a:p>
          <a:p>
            <a:endParaRPr lang="en-US" dirty="0" smtClean="0"/>
          </a:p>
          <a:p>
            <a:r>
              <a:rPr lang="en-US" i="1" dirty="0" smtClean="0"/>
              <a:t>Absolute IRIs</a:t>
            </a:r>
            <a:r>
              <a:rPr lang="en-US" dirty="0" smtClean="0"/>
              <a:t> </a:t>
            </a:r>
            <a:r>
              <a:rPr lang="en-US" dirty="0" smtClean="0">
                <a:sym typeface="Wingdings" pitchFamily="2" charset="2"/>
              </a:rPr>
              <a:t> string comparison sufficient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ResourceFramework</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b="1" dirty="0" smtClean="0"/>
              <a:t>WS-</a:t>
            </a:r>
            <a:r>
              <a:rPr lang="en-US" b="1" dirty="0" err="1" smtClean="0"/>
              <a:t>ResourceFramework</a:t>
            </a:r>
            <a:endParaRPr lang="en-US" dirty="0"/>
          </a:p>
          <a:p>
            <a:pPr lvl="1"/>
            <a:r>
              <a:rPr lang="en-US" dirty="0"/>
              <a:t>WS-</a:t>
            </a:r>
            <a:r>
              <a:rPr lang="en-US" dirty="0" err="1"/>
              <a:t>ResourceProperties</a:t>
            </a:r>
            <a:endParaRPr lang="en-US" dirty="0"/>
          </a:p>
          <a:p>
            <a:pPr lvl="1"/>
            <a:r>
              <a:rPr lang="en-US" dirty="0"/>
              <a:t>WS-</a:t>
            </a:r>
            <a:r>
              <a:rPr lang="en-US" dirty="0" err="1"/>
              <a:t>BaseFaults</a:t>
            </a:r>
            <a:endParaRPr lang="en-US" dirty="0"/>
          </a:p>
          <a:p>
            <a:pPr lvl="1"/>
            <a:r>
              <a:rPr lang="en-US" dirty="0"/>
              <a:t>WS-</a:t>
            </a:r>
            <a:r>
              <a:rPr lang="en-US" dirty="0" err="1"/>
              <a:t>ResourceLifetime</a:t>
            </a:r>
            <a:endParaRPr lang="en-US" dirty="0"/>
          </a:p>
          <a:p>
            <a:pPr lvl="1"/>
            <a:r>
              <a:rPr lang="en-US" dirty="0"/>
              <a:t>WS-</a:t>
            </a:r>
            <a:r>
              <a:rPr lang="en-US" dirty="0" err="1"/>
              <a:t>ServiceGroups</a:t>
            </a:r>
            <a:endParaRPr lang="en-US" dirty="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WS-RF?</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A collection of specifications which provide the ability to model </a:t>
            </a:r>
            <a:r>
              <a:rPr lang="en-US" dirty="0" err="1" smtClean="0"/>
              <a:t>stateful</a:t>
            </a:r>
            <a:r>
              <a:rPr lang="en-US" dirty="0" smtClean="0"/>
              <a:t> resources using WS</a:t>
            </a:r>
          </a:p>
          <a:p>
            <a:pPr lvl="1"/>
            <a:r>
              <a:rPr lang="en-US" dirty="0" smtClean="0"/>
              <a:t>Creation</a:t>
            </a:r>
          </a:p>
          <a:p>
            <a:pPr lvl="1"/>
            <a:r>
              <a:rPr lang="en-US" dirty="0" smtClean="0"/>
              <a:t>Identity assignment</a:t>
            </a:r>
          </a:p>
          <a:p>
            <a:pPr lvl="1"/>
            <a:r>
              <a:rPr lang="en-US" dirty="0" smtClean="0"/>
              <a:t>Modification </a:t>
            </a:r>
          </a:p>
          <a:p>
            <a:pPr lvl="1"/>
            <a:r>
              <a:rPr lang="en-US" dirty="0" smtClean="0"/>
              <a:t>Destruction</a:t>
            </a:r>
          </a:p>
          <a:p>
            <a:pPr lvl="1"/>
            <a:r>
              <a:rPr lang="en-US" dirty="0" smtClean="0"/>
              <a:t>Referencing</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WS-RF Overview</a:t>
            </a:r>
            <a:endParaRPr lang="en-US" dirty="0"/>
          </a:p>
        </p:txBody>
      </p:sp>
      <p:sp>
        <p:nvSpPr>
          <p:cNvPr id="3" name="Content Placeholder 2"/>
          <p:cNvSpPr>
            <a:spLocks noGrp="1"/>
          </p:cNvSpPr>
          <p:nvPr>
            <p:ph sz="quarter" idx="1"/>
          </p:nvPr>
        </p:nvSpPr>
        <p:spPr/>
        <p:txBody>
          <a:bodyPr/>
          <a:lstStyle/>
          <a:p>
            <a:endParaRPr lang="en-US" i="1" dirty="0" smtClean="0"/>
          </a:p>
          <a:p>
            <a:r>
              <a:rPr lang="en-US" i="1" dirty="0" smtClean="0"/>
              <a:t>WS-RF Specifications</a:t>
            </a:r>
          </a:p>
          <a:p>
            <a:pPr lvl="1"/>
            <a:r>
              <a:rPr lang="en-US" dirty="0" smtClean="0"/>
              <a:t>WS-Resource Properties</a:t>
            </a:r>
          </a:p>
          <a:p>
            <a:pPr lvl="1"/>
            <a:r>
              <a:rPr lang="en-US" dirty="0" smtClean="0"/>
              <a:t>WS-Resource Lifetime</a:t>
            </a:r>
          </a:p>
          <a:p>
            <a:pPr lvl="1"/>
            <a:r>
              <a:rPr lang="en-US" dirty="0" smtClean="0"/>
              <a:t>WS-Base Faults</a:t>
            </a:r>
          </a:p>
          <a:p>
            <a:pPr lvl="1"/>
            <a:r>
              <a:rPr lang="en-US" dirty="0"/>
              <a:t>WS-Renewable </a:t>
            </a:r>
            <a:r>
              <a:rPr lang="en-US" dirty="0" smtClean="0"/>
              <a:t>References</a:t>
            </a:r>
            <a:endParaRPr lang="en-US" dirty="0"/>
          </a:p>
          <a:p>
            <a:pPr lvl="1"/>
            <a:r>
              <a:rPr lang="en-US" dirty="0"/>
              <a:t>WS-Service </a:t>
            </a:r>
            <a:r>
              <a:rPr lang="en-US" dirty="0" smtClean="0"/>
              <a:t>Groups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WS-RF stand I ?</a:t>
            </a:r>
            <a:endParaRPr lang="en-US" dirty="0"/>
          </a:p>
        </p:txBody>
      </p:sp>
      <p:grpSp>
        <p:nvGrpSpPr>
          <p:cNvPr id="12" name="Group 11"/>
          <p:cNvGrpSpPr/>
          <p:nvPr/>
        </p:nvGrpSpPr>
        <p:grpSpPr>
          <a:xfrm>
            <a:off x="1295400" y="1981200"/>
            <a:ext cx="6553200" cy="4267200"/>
            <a:chOff x="609600" y="1905000"/>
            <a:chExt cx="6553200" cy="4267200"/>
          </a:xfrm>
        </p:grpSpPr>
        <p:sp>
          <p:nvSpPr>
            <p:cNvPr id="4" name="Rectangle 3"/>
            <p:cNvSpPr/>
            <p:nvPr/>
          </p:nvSpPr>
          <p:spPr>
            <a:xfrm>
              <a:off x="609600" y="1905000"/>
              <a:ext cx="64770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914400" y="2133600"/>
              <a:ext cx="2971800" cy="838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Grid</a:t>
              </a:r>
              <a:endParaRPr lang="en-US" sz="2400" dirty="0"/>
            </a:p>
          </p:txBody>
        </p:sp>
        <p:sp>
          <p:nvSpPr>
            <p:cNvPr id="6" name="Rounded Rectangle 5"/>
            <p:cNvSpPr/>
            <p:nvPr/>
          </p:nvSpPr>
          <p:spPr>
            <a:xfrm>
              <a:off x="914400" y="3124200"/>
              <a:ext cx="2971800" cy="838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WS-RF</a:t>
              </a:r>
              <a:endParaRPr lang="en-US" sz="2400" dirty="0"/>
            </a:p>
          </p:txBody>
        </p:sp>
        <p:sp>
          <p:nvSpPr>
            <p:cNvPr id="7" name="Rounded Rectangle 6"/>
            <p:cNvSpPr/>
            <p:nvPr/>
          </p:nvSpPr>
          <p:spPr>
            <a:xfrm>
              <a:off x="914400" y="4114800"/>
              <a:ext cx="2971800" cy="838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Web Services</a:t>
              </a:r>
              <a:endParaRPr lang="en-US" sz="2400" dirty="0"/>
            </a:p>
          </p:txBody>
        </p:sp>
        <p:sp>
          <p:nvSpPr>
            <p:cNvPr id="8" name="Rounded Rectangle 7"/>
            <p:cNvSpPr/>
            <p:nvPr/>
          </p:nvSpPr>
          <p:spPr>
            <a:xfrm>
              <a:off x="914400" y="5105400"/>
              <a:ext cx="2971800" cy="838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t>Internet Protocols</a:t>
              </a:r>
              <a:endParaRPr lang="en-US" sz="2400" dirty="0"/>
            </a:p>
          </p:txBody>
        </p:sp>
        <p:sp>
          <p:nvSpPr>
            <p:cNvPr id="9" name="TextBox 8"/>
            <p:cNvSpPr txBox="1"/>
            <p:nvPr/>
          </p:nvSpPr>
          <p:spPr>
            <a:xfrm>
              <a:off x="3962400" y="2286000"/>
              <a:ext cx="3200400" cy="461665"/>
            </a:xfrm>
            <a:prstGeom prst="rect">
              <a:avLst/>
            </a:prstGeom>
            <a:noFill/>
          </p:spPr>
          <p:txBody>
            <a:bodyPr wrap="square" rtlCol="0">
              <a:spAutoFit/>
            </a:bodyPr>
            <a:lstStyle/>
            <a:p>
              <a:r>
                <a:rPr lang="en-US" sz="2400" dirty="0" smtClean="0">
                  <a:solidFill>
                    <a:schemeClr val="bg1"/>
                  </a:solidFill>
                </a:rPr>
                <a:t>Globus (GRAM, MDS)</a:t>
              </a:r>
              <a:endParaRPr lang="en-US" sz="2400" dirty="0">
                <a:solidFill>
                  <a:schemeClr val="bg1"/>
                </a:solidFill>
              </a:endParaRPr>
            </a:p>
          </p:txBody>
        </p:sp>
        <p:sp>
          <p:nvSpPr>
            <p:cNvPr id="10" name="TextBox 9"/>
            <p:cNvSpPr txBox="1"/>
            <p:nvPr/>
          </p:nvSpPr>
          <p:spPr>
            <a:xfrm>
              <a:off x="4038600" y="4267200"/>
              <a:ext cx="1905000" cy="461665"/>
            </a:xfrm>
            <a:prstGeom prst="rect">
              <a:avLst/>
            </a:prstGeom>
            <a:noFill/>
          </p:spPr>
          <p:txBody>
            <a:bodyPr wrap="square" rtlCol="0">
              <a:spAutoFit/>
            </a:bodyPr>
            <a:lstStyle/>
            <a:p>
              <a:r>
                <a:rPr lang="en-US" sz="2400" dirty="0" smtClean="0">
                  <a:solidFill>
                    <a:schemeClr val="bg1"/>
                  </a:solidFill>
                </a:rPr>
                <a:t>WSDL, SOAP</a:t>
              </a:r>
              <a:endParaRPr lang="en-US" sz="2400" dirty="0">
                <a:solidFill>
                  <a:schemeClr val="bg1"/>
                </a:solidFill>
              </a:endParaRPr>
            </a:p>
          </p:txBody>
        </p:sp>
        <p:sp>
          <p:nvSpPr>
            <p:cNvPr id="11" name="TextBox 10"/>
            <p:cNvSpPr txBox="1"/>
            <p:nvPr/>
          </p:nvSpPr>
          <p:spPr>
            <a:xfrm>
              <a:off x="4038600" y="5257800"/>
              <a:ext cx="1905000" cy="461665"/>
            </a:xfrm>
            <a:prstGeom prst="rect">
              <a:avLst/>
            </a:prstGeom>
            <a:noFill/>
          </p:spPr>
          <p:txBody>
            <a:bodyPr wrap="square" rtlCol="0">
              <a:spAutoFit/>
            </a:bodyPr>
            <a:lstStyle/>
            <a:p>
              <a:r>
                <a:rPr lang="en-US" sz="2400" dirty="0" smtClean="0">
                  <a:solidFill>
                    <a:schemeClr val="bg1"/>
                  </a:solidFill>
                </a:rPr>
                <a:t>HTTP, TCP/IP</a:t>
              </a:r>
              <a:endParaRPr lang="en-US" sz="2400" dirty="0">
                <a:solidFill>
                  <a:schemeClr val="bg1"/>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WS-RF stand II ?</a:t>
            </a:r>
            <a:endParaRPr lang="en-US" dirty="0"/>
          </a:p>
        </p:txBody>
      </p:sp>
      <p:sp>
        <p:nvSpPr>
          <p:cNvPr id="4" name="Rectangle 3"/>
          <p:cNvSpPr/>
          <p:nvPr/>
        </p:nvSpPr>
        <p:spPr>
          <a:xfrm>
            <a:off x="457200" y="5029200"/>
            <a:ext cx="8458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Messaging</a:t>
            </a:r>
            <a:endParaRPr lang="en-US" sz="2400" dirty="0"/>
          </a:p>
        </p:txBody>
      </p:sp>
      <p:sp>
        <p:nvSpPr>
          <p:cNvPr id="5" name="Rectangle 4"/>
          <p:cNvSpPr/>
          <p:nvPr/>
        </p:nvSpPr>
        <p:spPr>
          <a:xfrm>
            <a:off x="457200" y="1752600"/>
            <a:ext cx="8458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Service </a:t>
            </a:r>
          </a:p>
          <a:p>
            <a:r>
              <a:rPr lang="en-US" sz="2400" dirty="0" smtClean="0"/>
              <a:t>Composition</a:t>
            </a:r>
            <a:endParaRPr lang="en-US" sz="2400" dirty="0"/>
          </a:p>
        </p:txBody>
      </p:sp>
      <p:sp>
        <p:nvSpPr>
          <p:cNvPr id="6" name="Rectangle 5"/>
          <p:cNvSpPr/>
          <p:nvPr/>
        </p:nvSpPr>
        <p:spPr>
          <a:xfrm>
            <a:off x="457200" y="2590800"/>
            <a:ext cx="8458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Quality of </a:t>
            </a:r>
          </a:p>
          <a:p>
            <a:r>
              <a:rPr lang="en-US" sz="2400" dirty="0" smtClean="0"/>
              <a:t>Experience </a:t>
            </a:r>
          </a:p>
        </p:txBody>
      </p:sp>
      <p:sp>
        <p:nvSpPr>
          <p:cNvPr id="7" name="Rectangle 6"/>
          <p:cNvSpPr/>
          <p:nvPr/>
        </p:nvSpPr>
        <p:spPr>
          <a:xfrm>
            <a:off x="457200" y="5867400"/>
            <a:ext cx="8458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Transports</a:t>
            </a:r>
            <a:endParaRPr lang="en-US" sz="2400" dirty="0"/>
          </a:p>
        </p:txBody>
      </p:sp>
      <p:sp>
        <p:nvSpPr>
          <p:cNvPr id="8" name="Rectangle 7"/>
          <p:cNvSpPr/>
          <p:nvPr/>
        </p:nvSpPr>
        <p:spPr>
          <a:xfrm>
            <a:off x="457200" y="3810000"/>
            <a:ext cx="8458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Description</a:t>
            </a:r>
            <a:endParaRPr lang="en-US" sz="2400" dirty="0"/>
          </a:p>
        </p:txBody>
      </p:sp>
      <p:sp>
        <p:nvSpPr>
          <p:cNvPr id="9" name="Rectangle 8"/>
          <p:cNvSpPr/>
          <p:nvPr/>
        </p:nvSpPr>
        <p:spPr>
          <a:xfrm>
            <a:off x="2209800" y="6019800"/>
            <a:ext cx="3200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HTTP/HTTPS</a:t>
            </a:r>
            <a:endParaRPr lang="en-US" dirty="0"/>
          </a:p>
        </p:txBody>
      </p:sp>
      <p:sp>
        <p:nvSpPr>
          <p:cNvPr id="10" name="Rectangle 9"/>
          <p:cNvSpPr/>
          <p:nvPr/>
        </p:nvSpPr>
        <p:spPr>
          <a:xfrm>
            <a:off x="5486400" y="6019800"/>
            <a:ext cx="33528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SMTP</a:t>
            </a:r>
            <a:endParaRPr lang="en-US" dirty="0"/>
          </a:p>
        </p:txBody>
      </p:sp>
      <p:sp>
        <p:nvSpPr>
          <p:cNvPr id="14" name="Rectangle 13"/>
          <p:cNvSpPr/>
          <p:nvPr/>
        </p:nvSpPr>
        <p:spPr>
          <a:xfrm>
            <a:off x="2209800" y="5181600"/>
            <a:ext cx="9144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XML</a:t>
            </a:r>
            <a:endParaRPr lang="en-US" dirty="0"/>
          </a:p>
        </p:txBody>
      </p:sp>
      <p:sp>
        <p:nvSpPr>
          <p:cNvPr id="15" name="Rectangle 14"/>
          <p:cNvSpPr/>
          <p:nvPr/>
        </p:nvSpPr>
        <p:spPr>
          <a:xfrm>
            <a:off x="3200400" y="5181600"/>
            <a:ext cx="9906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SOAP</a:t>
            </a:r>
            <a:endParaRPr lang="en-US" dirty="0"/>
          </a:p>
        </p:txBody>
      </p:sp>
      <p:sp>
        <p:nvSpPr>
          <p:cNvPr id="16" name="Rectangle 15"/>
          <p:cNvSpPr/>
          <p:nvPr/>
        </p:nvSpPr>
        <p:spPr>
          <a:xfrm>
            <a:off x="4267200" y="5181600"/>
            <a:ext cx="17526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WS-Addressing</a:t>
            </a:r>
            <a:endParaRPr lang="en-US" dirty="0"/>
          </a:p>
        </p:txBody>
      </p:sp>
      <p:sp>
        <p:nvSpPr>
          <p:cNvPr id="17" name="Rectangle 16"/>
          <p:cNvSpPr/>
          <p:nvPr/>
        </p:nvSpPr>
        <p:spPr>
          <a:xfrm>
            <a:off x="6096000" y="5181600"/>
            <a:ext cx="27432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a:t>
            </a:r>
            <a:r>
              <a:rPr lang="en-US" dirty="0" err="1" smtClean="0"/>
              <a:t>RenewableReferences</a:t>
            </a:r>
            <a:endParaRPr lang="en-US" dirty="0"/>
          </a:p>
        </p:txBody>
      </p:sp>
      <p:sp>
        <p:nvSpPr>
          <p:cNvPr id="18" name="Rectangle 17"/>
          <p:cNvSpPr/>
          <p:nvPr/>
        </p:nvSpPr>
        <p:spPr>
          <a:xfrm>
            <a:off x="2209800" y="4419600"/>
            <a:ext cx="11430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XSD</a:t>
            </a:r>
            <a:endParaRPr lang="en-US" dirty="0"/>
          </a:p>
        </p:txBody>
      </p:sp>
      <p:sp>
        <p:nvSpPr>
          <p:cNvPr id="19" name="Rectangle 18"/>
          <p:cNvSpPr/>
          <p:nvPr/>
        </p:nvSpPr>
        <p:spPr>
          <a:xfrm>
            <a:off x="3429000" y="4419600"/>
            <a:ext cx="12192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WSDL</a:t>
            </a:r>
            <a:endParaRPr lang="en-US" dirty="0"/>
          </a:p>
        </p:txBody>
      </p:sp>
      <p:sp>
        <p:nvSpPr>
          <p:cNvPr id="20" name="Rectangle 19"/>
          <p:cNvSpPr/>
          <p:nvPr/>
        </p:nvSpPr>
        <p:spPr>
          <a:xfrm>
            <a:off x="4724400" y="4419600"/>
            <a:ext cx="16002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WS-Policy</a:t>
            </a:r>
            <a:endParaRPr lang="en-US" dirty="0"/>
          </a:p>
        </p:txBody>
      </p:sp>
      <p:sp>
        <p:nvSpPr>
          <p:cNvPr id="21" name="Rectangle 20"/>
          <p:cNvSpPr/>
          <p:nvPr/>
        </p:nvSpPr>
        <p:spPr>
          <a:xfrm>
            <a:off x="6400800" y="4419600"/>
            <a:ext cx="24384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WS-</a:t>
            </a:r>
            <a:r>
              <a:rPr lang="en-US" dirty="0" err="1" smtClean="0"/>
              <a:t>MetadataExchange</a:t>
            </a:r>
            <a:endParaRPr lang="en-US" dirty="0"/>
          </a:p>
        </p:txBody>
      </p:sp>
      <p:sp>
        <p:nvSpPr>
          <p:cNvPr id="22" name="Rectangle 21"/>
          <p:cNvSpPr/>
          <p:nvPr/>
        </p:nvSpPr>
        <p:spPr>
          <a:xfrm>
            <a:off x="5486400" y="3886200"/>
            <a:ext cx="33528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WS-</a:t>
            </a:r>
            <a:r>
              <a:rPr lang="en-US" dirty="0" err="1" smtClean="0"/>
              <a:t>BaseFaults</a:t>
            </a:r>
            <a:endParaRPr lang="en-US" dirty="0"/>
          </a:p>
        </p:txBody>
      </p:sp>
      <p:sp>
        <p:nvSpPr>
          <p:cNvPr id="23" name="Rectangle 22"/>
          <p:cNvSpPr/>
          <p:nvPr/>
        </p:nvSpPr>
        <p:spPr>
          <a:xfrm>
            <a:off x="2209800" y="3886200"/>
            <a:ext cx="32004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WS-</a:t>
            </a:r>
            <a:r>
              <a:rPr lang="en-US" dirty="0" err="1" smtClean="0"/>
              <a:t>ResourceProperties</a:t>
            </a:r>
            <a:endParaRPr lang="en-US" dirty="0"/>
          </a:p>
        </p:txBody>
      </p:sp>
      <p:sp>
        <p:nvSpPr>
          <p:cNvPr id="24" name="Rectangle 23"/>
          <p:cNvSpPr/>
          <p:nvPr/>
        </p:nvSpPr>
        <p:spPr>
          <a:xfrm>
            <a:off x="2209800" y="3200400"/>
            <a:ext cx="32004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WS-Security</a:t>
            </a:r>
            <a:endParaRPr lang="en-US" dirty="0"/>
          </a:p>
        </p:txBody>
      </p:sp>
      <p:sp>
        <p:nvSpPr>
          <p:cNvPr id="26" name="Rectangle 25"/>
          <p:cNvSpPr/>
          <p:nvPr/>
        </p:nvSpPr>
        <p:spPr>
          <a:xfrm>
            <a:off x="2209800" y="2667000"/>
            <a:ext cx="32004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WS-</a:t>
            </a:r>
            <a:r>
              <a:rPr lang="en-US" dirty="0" err="1" smtClean="0"/>
              <a:t>ReliableMessaging</a:t>
            </a:r>
            <a:endParaRPr lang="en-US" dirty="0"/>
          </a:p>
        </p:txBody>
      </p:sp>
      <p:sp>
        <p:nvSpPr>
          <p:cNvPr id="27" name="Rectangle 26"/>
          <p:cNvSpPr/>
          <p:nvPr/>
        </p:nvSpPr>
        <p:spPr>
          <a:xfrm>
            <a:off x="5486400" y="2667000"/>
            <a:ext cx="33528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WS-Transaction</a:t>
            </a:r>
            <a:endParaRPr lang="en-US" dirty="0"/>
          </a:p>
        </p:txBody>
      </p:sp>
      <p:sp>
        <p:nvSpPr>
          <p:cNvPr id="28" name="Rectangle 27"/>
          <p:cNvSpPr/>
          <p:nvPr/>
        </p:nvSpPr>
        <p:spPr>
          <a:xfrm>
            <a:off x="5486400" y="3200400"/>
            <a:ext cx="33528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WS-</a:t>
            </a:r>
            <a:r>
              <a:rPr lang="en-US" dirty="0" err="1" smtClean="0"/>
              <a:t>ResourceLifetime</a:t>
            </a:r>
            <a:endParaRPr lang="en-US" dirty="0"/>
          </a:p>
        </p:txBody>
      </p:sp>
      <p:sp>
        <p:nvSpPr>
          <p:cNvPr id="29" name="Rectangle 28"/>
          <p:cNvSpPr/>
          <p:nvPr/>
        </p:nvSpPr>
        <p:spPr>
          <a:xfrm>
            <a:off x="2209800" y="1905000"/>
            <a:ext cx="32004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WS-</a:t>
            </a:r>
            <a:r>
              <a:rPr lang="en-US" dirty="0" err="1" smtClean="0"/>
              <a:t>ServiceGroup</a:t>
            </a:r>
            <a:endParaRPr lang="en-US" dirty="0"/>
          </a:p>
        </p:txBody>
      </p:sp>
      <p:sp>
        <p:nvSpPr>
          <p:cNvPr id="30" name="Rectangle 29"/>
          <p:cNvSpPr/>
          <p:nvPr/>
        </p:nvSpPr>
        <p:spPr>
          <a:xfrm>
            <a:off x="5486400" y="1905000"/>
            <a:ext cx="33528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WS-Notification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WS-RF stand III ?</a:t>
            </a:r>
            <a:endParaRPr lang="en-US" dirty="0"/>
          </a:p>
        </p:txBody>
      </p:sp>
      <p:grpSp>
        <p:nvGrpSpPr>
          <p:cNvPr id="17" name="Group 16"/>
          <p:cNvGrpSpPr/>
          <p:nvPr/>
        </p:nvGrpSpPr>
        <p:grpSpPr>
          <a:xfrm>
            <a:off x="1447800" y="1828800"/>
            <a:ext cx="6172200" cy="4648200"/>
            <a:chOff x="1447800" y="1828800"/>
            <a:chExt cx="6172200" cy="4648200"/>
          </a:xfrm>
        </p:grpSpPr>
        <p:sp>
          <p:nvSpPr>
            <p:cNvPr id="4" name="Rounded Rectangle 3"/>
            <p:cNvSpPr/>
            <p:nvPr/>
          </p:nvSpPr>
          <p:spPr>
            <a:xfrm>
              <a:off x="1447800" y="6019800"/>
              <a:ext cx="6172200" cy="457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t>Transport Protocols</a:t>
              </a:r>
              <a:endParaRPr lang="en-US" sz="2400" dirty="0"/>
            </a:p>
          </p:txBody>
        </p:sp>
        <p:sp>
          <p:nvSpPr>
            <p:cNvPr id="5" name="Rounded Rectangle 4"/>
            <p:cNvSpPr/>
            <p:nvPr/>
          </p:nvSpPr>
          <p:spPr>
            <a:xfrm>
              <a:off x="1447800" y="5486400"/>
              <a:ext cx="6172200" cy="4572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XML</a:t>
              </a:r>
              <a:endParaRPr lang="en-US" sz="2400" dirty="0"/>
            </a:p>
          </p:txBody>
        </p:sp>
        <p:sp>
          <p:nvSpPr>
            <p:cNvPr id="6" name="Rounded Rectangle 5"/>
            <p:cNvSpPr/>
            <p:nvPr/>
          </p:nvSpPr>
          <p:spPr>
            <a:xfrm>
              <a:off x="1447800" y="4953000"/>
              <a:ext cx="472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SOAP</a:t>
              </a:r>
              <a:endParaRPr lang="en-US" sz="2400" dirty="0"/>
            </a:p>
          </p:txBody>
        </p:sp>
        <p:sp>
          <p:nvSpPr>
            <p:cNvPr id="7" name="Rounded Rectangle 6"/>
            <p:cNvSpPr/>
            <p:nvPr/>
          </p:nvSpPr>
          <p:spPr>
            <a:xfrm>
              <a:off x="1447800" y="4419600"/>
              <a:ext cx="4724400" cy="457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WS-Addressing</a:t>
              </a:r>
              <a:endParaRPr lang="en-US" sz="2400" dirty="0"/>
            </a:p>
          </p:txBody>
        </p:sp>
        <p:sp>
          <p:nvSpPr>
            <p:cNvPr id="8" name="Rounded Rectangle 7"/>
            <p:cNvSpPr/>
            <p:nvPr/>
          </p:nvSpPr>
          <p:spPr>
            <a:xfrm>
              <a:off x="1447800" y="3886200"/>
              <a:ext cx="472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WS-Security</a:t>
              </a:r>
              <a:endParaRPr lang="en-US" sz="2400" dirty="0"/>
            </a:p>
          </p:txBody>
        </p:sp>
        <p:sp>
          <p:nvSpPr>
            <p:cNvPr id="9" name="Rounded Rectangle 8"/>
            <p:cNvSpPr/>
            <p:nvPr/>
          </p:nvSpPr>
          <p:spPr>
            <a:xfrm>
              <a:off x="1447800" y="3352800"/>
              <a:ext cx="4724400" cy="457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WS-Notification</a:t>
              </a:r>
              <a:endParaRPr lang="en-US" sz="2400" dirty="0"/>
            </a:p>
          </p:txBody>
        </p:sp>
        <p:sp>
          <p:nvSpPr>
            <p:cNvPr id="11" name="Rounded Rectangle 10"/>
            <p:cNvSpPr/>
            <p:nvPr/>
          </p:nvSpPr>
          <p:spPr>
            <a:xfrm>
              <a:off x="1447800" y="1828800"/>
              <a:ext cx="23622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WS-Base Faults</a:t>
              </a:r>
              <a:endParaRPr lang="en-US" dirty="0"/>
            </a:p>
          </p:txBody>
        </p:sp>
        <p:sp>
          <p:nvSpPr>
            <p:cNvPr id="12" name="Rounded Rectangle 11"/>
            <p:cNvSpPr/>
            <p:nvPr/>
          </p:nvSpPr>
          <p:spPr>
            <a:xfrm>
              <a:off x="6248400" y="1828800"/>
              <a:ext cx="1371600" cy="3581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WSDL</a:t>
              </a:r>
              <a:endParaRPr lang="en-US" sz="2400" dirty="0"/>
            </a:p>
          </p:txBody>
        </p:sp>
        <p:sp>
          <p:nvSpPr>
            <p:cNvPr id="13" name="Rounded Rectangle 12"/>
            <p:cNvSpPr/>
            <p:nvPr/>
          </p:nvSpPr>
          <p:spPr>
            <a:xfrm>
              <a:off x="1447800" y="2362200"/>
              <a:ext cx="1524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WS-Renewable References</a:t>
              </a:r>
              <a:endParaRPr lang="en-US" dirty="0"/>
            </a:p>
          </p:txBody>
        </p:sp>
        <p:sp>
          <p:nvSpPr>
            <p:cNvPr id="14" name="Rounded Rectangle 13"/>
            <p:cNvSpPr/>
            <p:nvPr/>
          </p:nvSpPr>
          <p:spPr>
            <a:xfrm>
              <a:off x="3048000" y="2362200"/>
              <a:ext cx="1524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WS-Resource Properties</a:t>
              </a:r>
              <a:endParaRPr lang="en-US" dirty="0"/>
            </a:p>
          </p:txBody>
        </p:sp>
        <p:sp>
          <p:nvSpPr>
            <p:cNvPr id="15" name="Rounded Rectangle 14"/>
            <p:cNvSpPr/>
            <p:nvPr/>
          </p:nvSpPr>
          <p:spPr>
            <a:xfrm>
              <a:off x="4648200" y="2362200"/>
              <a:ext cx="1524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WS-Resource Lifetime</a:t>
              </a:r>
              <a:endParaRPr lang="en-US" dirty="0"/>
            </a:p>
          </p:txBody>
        </p:sp>
        <p:sp>
          <p:nvSpPr>
            <p:cNvPr id="16" name="Rounded Rectangle 15"/>
            <p:cNvSpPr/>
            <p:nvPr/>
          </p:nvSpPr>
          <p:spPr>
            <a:xfrm>
              <a:off x="3886200" y="1828800"/>
              <a:ext cx="22860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WS-Service Group</a:t>
              </a: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a:t>WS-</a:t>
            </a:r>
            <a:r>
              <a:rPr lang="en-US" dirty="0" err="1" smtClean="0"/>
              <a:t>BaseFaults</a:t>
            </a:r>
            <a:endParaRPr lang="en-US"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WS-RF ?</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marL="320040" lvl="1" indent="-320040">
              <a:spcBef>
                <a:spcPts val="700"/>
              </a:spcBef>
              <a:buClr>
                <a:schemeClr val="accent2"/>
              </a:buClr>
              <a:buSzPct val="60000"/>
              <a:buFont typeface="Wingdings"/>
              <a:buChar char=""/>
            </a:pPr>
            <a:r>
              <a:rPr lang="en-US" sz="2900" dirty="0" smtClean="0"/>
              <a:t>Design pattern which specifies how Web Services should access “</a:t>
            </a:r>
            <a:r>
              <a:rPr lang="en-US" sz="2900" i="1" dirty="0" err="1" smtClean="0"/>
              <a:t>stateful</a:t>
            </a:r>
            <a:r>
              <a:rPr lang="en-US" sz="2900" dirty="0" smtClean="0"/>
              <a:t>” components (Globus, </a:t>
            </a:r>
            <a:r>
              <a:rPr lang="en-US" sz="2900" i="1" dirty="0" smtClean="0"/>
              <a:t>Fujitsu, HP, IBM</a:t>
            </a:r>
            <a:r>
              <a:rPr lang="en-US" sz="2900" dirty="0" smtClean="0"/>
              <a:t>)</a:t>
            </a:r>
          </a:p>
          <a:p>
            <a:r>
              <a:rPr lang="en-US" dirty="0" smtClean="0"/>
              <a:t>WS-Resource = Combination of a Web Service and a </a:t>
            </a:r>
            <a:r>
              <a:rPr lang="en-US" dirty="0" err="1" smtClean="0"/>
              <a:t>stateful</a:t>
            </a:r>
            <a:r>
              <a:rPr lang="en-US" dirty="0" smtClean="0"/>
              <a:t> resource</a:t>
            </a:r>
          </a:p>
          <a:p>
            <a:r>
              <a:rPr lang="en-US" dirty="0" smtClean="0"/>
              <a:t>Expressed as an association of an XML document with a WS </a:t>
            </a:r>
            <a:r>
              <a:rPr lang="en-US" i="1" dirty="0" smtClean="0"/>
              <a:t>&lt;</a:t>
            </a:r>
            <a:r>
              <a:rPr lang="en-US" i="1" dirty="0" err="1" smtClean="0"/>
              <a:t>PortType</a:t>
            </a:r>
            <a:r>
              <a:rPr lang="en-US" i="1" dirty="0" smtClean="0"/>
              <a:t>&gt;</a:t>
            </a:r>
            <a:r>
              <a:rPr lang="en-US" dirty="0" smtClean="0"/>
              <a:t> element</a:t>
            </a:r>
          </a:p>
          <a:p>
            <a:r>
              <a:rPr lang="en-US" dirty="0" smtClean="0"/>
              <a:t>Properties of a WS-Resource are accessible through a WS interface</a:t>
            </a:r>
          </a:p>
          <a:p>
            <a:r>
              <a:rPr lang="en-US" dirty="0" smtClean="0"/>
              <a:t>Resources identified through </a:t>
            </a:r>
            <a:r>
              <a:rPr lang="en-US" dirty="0" smtClean="0">
                <a:sym typeface="Wingdings" pitchFamily="2" charset="2"/>
              </a:rPr>
              <a:t> </a:t>
            </a:r>
            <a:r>
              <a:rPr lang="en-US" dirty="0" smtClean="0"/>
              <a:t>reference properties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 Model</a:t>
            </a:r>
            <a:endParaRPr lang="en-US" dirty="0"/>
          </a:p>
        </p:txBody>
      </p:sp>
      <p:grpSp>
        <p:nvGrpSpPr>
          <p:cNvPr id="18" name="Group 17"/>
          <p:cNvGrpSpPr/>
          <p:nvPr/>
        </p:nvGrpSpPr>
        <p:grpSpPr>
          <a:xfrm>
            <a:off x="3429000" y="1752600"/>
            <a:ext cx="4080936" cy="3378200"/>
            <a:chOff x="3265314" y="2057400"/>
            <a:chExt cx="5040486" cy="4069644"/>
          </a:xfrm>
        </p:grpSpPr>
        <p:sp>
          <p:nvSpPr>
            <p:cNvPr id="19" name="Rectangle 18"/>
            <p:cNvSpPr/>
            <p:nvPr/>
          </p:nvSpPr>
          <p:spPr>
            <a:xfrm>
              <a:off x="3265314" y="2057400"/>
              <a:ext cx="5040486" cy="4069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smtClean="0"/>
                <a:t>Web Service</a:t>
              </a:r>
              <a:endParaRPr lang="en-US" sz="2400" dirty="0"/>
            </a:p>
          </p:txBody>
        </p:sp>
        <p:sp>
          <p:nvSpPr>
            <p:cNvPr id="20" name="Rectangle 19"/>
            <p:cNvSpPr/>
            <p:nvPr/>
          </p:nvSpPr>
          <p:spPr>
            <a:xfrm>
              <a:off x="3276600" y="2057400"/>
              <a:ext cx="762000" cy="4069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wordArtVert" rtlCol="0" anchor="ctr"/>
            <a:lstStyle/>
            <a:p>
              <a:pPr algn="ctr"/>
              <a:r>
                <a:rPr lang="en-US" sz="2200" dirty="0" smtClean="0"/>
                <a:t>Interface</a:t>
              </a:r>
              <a:endParaRPr lang="en-US" sz="2200" dirty="0"/>
            </a:p>
          </p:txBody>
        </p:sp>
      </p:grpSp>
      <p:pic>
        <p:nvPicPr>
          <p:cNvPr id="21" name="Picture 20" descr="Envelope-Icon.jpg"/>
          <p:cNvPicPr>
            <a:picLocks noChangeAspect="1"/>
          </p:cNvPicPr>
          <p:nvPr/>
        </p:nvPicPr>
        <p:blipFill>
          <a:blip r:embed="rId2" cstate="print"/>
          <a:stretch>
            <a:fillRect/>
          </a:stretch>
        </p:blipFill>
        <p:spPr>
          <a:xfrm>
            <a:off x="4572000" y="3886200"/>
            <a:ext cx="1116702" cy="735072"/>
          </a:xfrm>
          <a:prstGeom prst="rect">
            <a:avLst/>
          </a:prstGeom>
        </p:spPr>
      </p:pic>
      <p:pic>
        <p:nvPicPr>
          <p:cNvPr id="28" name="Picture 27" descr="Envelope-Icon.jpg"/>
          <p:cNvPicPr>
            <a:picLocks noChangeAspect="1"/>
          </p:cNvPicPr>
          <p:nvPr/>
        </p:nvPicPr>
        <p:blipFill>
          <a:blip r:embed="rId2" cstate="print"/>
          <a:stretch>
            <a:fillRect/>
          </a:stretch>
        </p:blipFill>
        <p:spPr>
          <a:xfrm>
            <a:off x="1447800" y="3886200"/>
            <a:ext cx="1151768" cy="758154"/>
          </a:xfrm>
          <a:prstGeom prst="rect">
            <a:avLst/>
          </a:prstGeom>
        </p:spPr>
      </p:pic>
      <p:sp>
        <p:nvSpPr>
          <p:cNvPr id="30" name="Rectangle 29"/>
          <p:cNvSpPr/>
          <p:nvPr/>
        </p:nvSpPr>
        <p:spPr>
          <a:xfrm>
            <a:off x="1219200" y="2438400"/>
            <a:ext cx="16002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Address</a:t>
            </a:r>
            <a:endParaRPr lang="en-US" dirty="0"/>
          </a:p>
        </p:txBody>
      </p:sp>
      <p:sp>
        <p:nvSpPr>
          <p:cNvPr id="31" name="TextBox 30"/>
          <p:cNvSpPr txBox="1"/>
          <p:nvPr/>
        </p:nvSpPr>
        <p:spPr>
          <a:xfrm>
            <a:off x="990600" y="1676400"/>
            <a:ext cx="2057400" cy="369332"/>
          </a:xfrm>
          <a:prstGeom prst="rect">
            <a:avLst/>
          </a:prstGeom>
          <a:noFill/>
        </p:spPr>
        <p:txBody>
          <a:bodyPr wrap="square" rtlCol="0">
            <a:spAutoFit/>
          </a:bodyPr>
          <a:lstStyle/>
          <a:p>
            <a:r>
              <a:rPr lang="en-US" b="1" dirty="0" smtClean="0"/>
              <a:t>Endpoint Reference</a:t>
            </a:r>
            <a:endParaRPr lang="en-US" b="1" dirty="0"/>
          </a:p>
        </p:txBody>
      </p:sp>
      <p:cxnSp>
        <p:nvCxnSpPr>
          <p:cNvPr id="33" name="Straight Arrow Connector 32"/>
          <p:cNvCxnSpPr>
            <a:stCxn id="31" idx="2"/>
            <a:endCxn id="30" idx="0"/>
          </p:cNvCxnSpPr>
          <p:nvPr/>
        </p:nvCxnSpPr>
        <p:spPr>
          <a:xfrm>
            <a:off x="2019300" y="2045732"/>
            <a:ext cx="0" cy="3926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5" name="Straight Arrow Connector 34"/>
          <p:cNvCxnSpPr>
            <a:stCxn id="30" idx="2"/>
            <a:endCxn id="28" idx="0"/>
          </p:cNvCxnSpPr>
          <p:nvPr/>
        </p:nvCxnSpPr>
        <p:spPr>
          <a:xfrm>
            <a:off x="2019300" y="3124200"/>
            <a:ext cx="4384" cy="762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6" name="Rectangle 35"/>
          <p:cNvSpPr/>
          <p:nvPr/>
        </p:nvSpPr>
        <p:spPr>
          <a:xfrm>
            <a:off x="152400" y="40386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Message</a:t>
            </a:r>
            <a:endParaRPr lang="en-US" dirty="0"/>
          </a:p>
        </p:txBody>
      </p:sp>
      <p:cxnSp>
        <p:nvCxnSpPr>
          <p:cNvPr id="37" name="Straight Arrow Connector 36"/>
          <p:cNvCxnSpPr>
            <a:stCxn id="36" idx="3"/>
            <a:endCxn id="28" idx="1"/>
          </p:cNvCxnSpPr>
          <p:nvPr/>
        </p:nvCxnSpPr>
        <p:spPr>
          <a:xfrm flipV="1">
            <a:off x="1143000" y="4265277"/>
            <a:ext cx="304800" cy="192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8" name="Straight Arrow Connector 37"/>
          <p:cNvCxnSpPr>
            <a:stCxn id="28" idx="3"/>
            <a:endCxn id="21" idx="1"/>
          </p:cNvCxnSpPr>
          <p:nvPr/>
        </p:nvCxnSpPr>
        <p:spPr>
          <a:xfrm flipV="1">
            <a:off x="2599568" y="4253736"/>
            <a:ext cx="1972432" cy="1154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Shape 40"/>
          <p:cNvCxnSpPr>
            <a:stCxn id="21" idx="2"/>
            <a:endCxn id="42" idx="3"/>
          </p:cNvCxnSpPr>
          <p:nvPr/>
        </p:nvCxnSpPr>
        <p:spPr>
          <a:xfrm rot="5400000">
            <a:off x="3027962" y="3955511"/>
            <a:ext cx="1436628" cy="2768151"/>
          </a:xfrm>
          <a:prstGeom prst="bentConnector2">
            <a:avLst/>
          </a:prstGeom>
          <a:ln>
            <a:tailEnd type="arrow"/>
          </a:ln>
        </p:spPr>
        <p:style>
          <a:lnRef idx="2">
            <a:schemeClr val="accent2"/>
          </a:lnRef>
          <a:fillRef idx="0">
            <a:schemeClr val="accent2"/>
          </a:fillRef>
          <a:effectRef idx="1">
            <a:schemeClr val="accent2"/>
          </a:effectRef>
          <a:fontRef idx="minor">
            <a:schemeClr val="tx1"/>
          </a:fontRef>
        </p:style>
      </p:cxnSp>
      <p:sp>
        <p:nvSpPr>
          <p:cNvPr id="42" name="Rectangle 41"/>
          <p:cNvSpPr/>
          <p:nvPr/>
        </p:nvSpPr>
        <p:spPr>
          <a:xfrm>
            <a:off x="838200" y="5486400"/>
            <a:ext cx="1524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Message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WS-RF Model</a:t>
            </a:r>
            <a:endParaRPr lang="en-US" dirty="0"/>
          </a:p>
        </p:txBody>
      </p:sp>
      <p:grpSp>
        <p:nvGrpSpPr>
          <p:cNvPr id="7" name="Group 6"/>
          <p:cNvGrpSpPr/>
          <p:nvPr/>
        </p:nvGrpSpPr>
        <p:grpSpPr>
          <a:xfrm>
            <a:off x="3429000" y="1752600"/>
            <a:ext cx="4080936" cy="3378200"/>
            <a:chOff x="3265314" y="2057400"/>
            <a:chExt cx="5040486" cy="4069644"/>
          </a:xfrm>
        </p:grpSpPr>
        <p:sp>
          <p:nvSpPr>
            <p:cNvPr id="5" name="Rectangle 4"/>
            <p:cNvSpPr/>
            <p:nvPr/>
          </p:nvSpPr>
          <p:spPr>
            <a:xfrm>
              <a:off x="3265314" y="2057400"/>
              <a:ext cx="5040486" cy="4069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smtClean="0"/>
                <a:t>Web Service</a:t>
              </a:r>
              <a:endParaRPr lang="en-US" sz="2400" dirty="0"/>
            </a:p>
          </p:txBody>
        </p:sp>
        <p:sp>
          <p:nvSpPr>
            <p:cNvPr id="6" name="Rectangle 5"/>
            <p:cNvSpPr/>
            <p:nvPr/>
          </p:nvSpPr>
          <p:spPr>
            <a:xfrm>
              <a:off x="3276600" y="2057400"/>
              <a:ext cx="762000" cy="4069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wordArtVert" rtlCol="0" anchor="ctr"/>
            <a:lstStyle/>
            <a:p>
              <a:pPr algn="ctr"/>
              <a:r>
                <a:rPr lang="en-US" sz="2200" dirty="0" smtClean="0"/>
                <a:t>Interface</a:t>
              </a:r>
              <a:endParaRPr lang="en-US" sz="2200" dirty="0"/>
            </a:p>
          </p:txBody>
        </p:sp>
      </p:grpSp>
      <p:pic>
        <p:nvPicPr>
          <p:cNvPr id="9" name="Picture 8" descr="Envelope-Icon.jpg"/>
          <p:cNvPicPr>
            <a:picLocks noChangeAspect="1"/>
          </p:cNvPicPr>
          <p:nvPr/>
        </p:nvPicPr>
        <p:blipFill>
          <a:blip r:embed="rId3" cstate="print"/>
          <a:stretch>
            <a:fillRect/>
          </a:stretch>
        </p:blipFill>
        <p:spPr>
          <a:xfrm>
            <a:off x="4572000" y="3886200"/>
            <a:ext cx="1116702" cy="735072"/>
          </a:xfrm>
          <a:prstGeom prst="rect">
            <a:avLst/>
          </a:prstGeom>
        </p:spPr>
      </p:pic>
      <p:sp>
        <p:nvSpPr>
          <p:cNvPr id="10" name="Rectangle 9"/>
          <p:cNvSpPr/>
          <p:nvPr/>
        </p:nvSpPr>
        <p:spPr>
          <a:xfrm>
            <a:off x="4343400" y="2209800"/>
            <a:ext cx="16002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Reference Properties</a:t>
            </a:r>
            <a:endParaRPr lang="en-US" dirty="0"/>
          </a:p>
        </p:txBody>
      </p:sp>
      <p:cxnSp>
        <p:nvCxnSpPr>
          <p:cNvPr id="16" name="Straight Arrow Connector 15"/>
          <p:cNvCxnSpPr>
            <a:stCxn id="9" idx="0"/>
            <a:endCxn id="10" idx="2"/>
          </p:cNvCxnSpPr>
          <p:nvPr/>
        </p:nvCxnSpPr>
        <p:spPr>
          <a:xfrm flipV="1">
            <a:off x="5130351" y="2895600"/>
            <a:ext cx="13149" cy="990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nvGrpSpPr>
          <p:cNvPr id="26" name="Group 25"/>
          <p:cNvGrpSpPr/>
          <p:nvPr/>
        </p:nvGrpSpPr>
        <p:grpSpPr>
          <a:xfrm>
            <a:off x="7620000" y="1752600"/>
            <a:ext cx="1295400" cy="1600200"/>
            <a:chOff x="7620000" y="1828800"/>
            <a:chExt cx="1295400" cy="1600200"/>
          </a:xfrm>
        </p:grpSpPr>
        <p:sp>
          <p:nvSpPr>
            <p:cNvPr id="25" name="Rectangle 24"/>
            <p:cNvSpPr/>
            <p:nvPr/>
          </p:nvSpPr>
          <p:spPr>
            <a:xfrm>
              <a:off x="7620000" y="1828800"/>
              <a:ext cx="12954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smtClean="0"/>
                <a:t>Stateful resource</a:t>
              </a:r>
              <a:endParaRPr lang="en-US" dirty="0"/>
            </a:p>
          </p:txBody>
        </p:sp>
        <p:pic>
          <p:nvPicPr>
            <p:cNvPr id="24" name="Picture 23" descr="Database Inactive Hot.png"/>
            <p:cNvPicPr>
              <a:picLocks noChangeAspect="1"/>
            </p:cNvPicPr>
            <p:nvPr/>
          </p:nvPicPr>
          <p:blipFill>
            <a:blip r:embed="rId4" cstate="print"/>
            <a:stretch>
              <a:fillRect/>
            </a:stretch>
          </p:blipFill>
          <p:spPr>
            <a:xfrm>
              <a:off x="7848600" y="1981200"/>
              <a:ext cx="780290" cy="780290"/>
            </a:xfrm>
            <a:prstGeom prst="rect">
              <a:avLst/>
            </a:prstGeom>
          </p:spPr>
        </p:pic>
      </p:grpSp>
      <p:cxnSp>
        <p:nvCxnSpPr>
          <p:cNvPr id="30" name="Straight Arrow Connector 29"/>
          <p:cNvCxnSpPr>
            <a:stCxn id="10" idx="3"/>
            <a:endCxn id="25" idx="1"/>
          </p:cNvCxnSpPr>
          <p:nvPr/>
        </p:nvCxnSpPr>
        <p:spPr>
          <a:xfrm>
            <a:off x="5943600" y="2552700"/>
            <a:ext cx="16764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pic>
        <p:nvPicPr>
          <p:cNvPr id="33" name="Picture 32" descr="Envelope-Icon.jpg"/>
          <p:cNvPicPr>
            <a:picLocks noChangeAspect="1"/>
          </p:cNvPicPr>
          <p:nvPr/>
        </p:nvPicPr>
        <p:blipFill>
          <a:blip r:embed="rId3" cstate="print"/>
          <a:stretch>
            <a:fillRect/>
          </a:stretch>
        </p:blipFill>
        <p:spPr>
          <a:xfrm>
            <a:off x="1447800" y="3886200"/>
            <a:ext cx="1151768" cy="758154"/>
          </a:xfrm>
          <a:prstGeom prst="rect">
            <a:avLst/>
          </a:prstGeom>
        </p:spPr>
      </p:pic>
      <p:sp>
        <p:nvSpPr>
          <p:cNvPr id="44" name="Rectangle 43"/>
          <p:cNvSpPr/>
          <p:nvPr/>
        </p:nvSpPr>
        <p:spPr>
          <a:xfrm>
            <a:off x="152400" y="2514600"/>
            <a:ext cx="15240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Reference Properties</a:t>
            </a:r>
            <a:endParaRPr lang="en-US" dirty="0"/>
          </a:p>
        </p:txBody>
      </p:sp>
      <p:sp>
        <p:nvSpPr>
          <p:cNvPr id="45" name="Rectangle 44"/>
          <p:cNvSpPr/>
          <p:nvPr/>
        </p:nvSpPr>
        <p:spPr>
          <a:xfrm>
            <a:off x="1752600" y="2514600"/>
            <a:ext cx="15240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Address</a:t>
            </a:r>
            <a:endParaRPr lang="en-US" dirty="0"/>
          </a:p>
        </p:txBody>
      </p:sp>
      <p:sp>
        <p:nvSpPr>
          <p:cNvPr id="49" name="TextBox 48"/>
          <p:cNvSpPr txBox="1"/>
          <p:nvPr/>
        </p:nvSpPr>
        <p:spPr>
          <a:xfrm>
            <a:off x="762000" y="1676400"/>
            <a:ext cx="2020105" cy="369332"/>
          </a:xfrm>
          <a:prstGeom prst="rect">
            <a:avLst/>
          </a:prstGeom>
          <a:noFill/>
        </p:spPr>
        <p:txBody>
          <a:bodyPr wrap="none" rtlCol="0">
            <a:spAutoFit/>
          </a:bodyPr>
          <a:lstStyle/>
          <a:p>
            <a:r>
              <a:rPr lang="en-US" b="1" dirty="0" smtClean="0"/>
              <a:t>Endpoint Reference</a:t>
            </a:r>
            <a:endParaRPr lang="en-US" b="1" dirty="0"/>
          </a:p>
        </p:txBody>
      </p:sp>
      <p:cxnSp>
        <p:nvCxnSpPr>
          <p:cNvPr id="50" name="Straight Arrow Connector 49"/>
          <p:cNvCxnSpPr>
            <a:stCxn id="49" idx="2"/>
            <a:endCxn id="44" idx="0"/>
          </p:cNvCxnSpPr>
          <p:nvPr/>
        </p:nvCxnSpPr>
        <p:spPr>
          <a:xfrm flipH="1">
            <a:off x="914400" y="2045732"/>
            <a:ext cx="857653" cy="4688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3" name="Straight Arrow Connector 52"/>
          <p:cNvCxnSpPr>
            <a:stCxn id="49" idx="2"/>
            <a:endCxn id="45" idx="0"/>
          </p:cNvCxnSpPr>
          <p:nvPr/>
        </p:nvCxnSpPr>
        <p:spPr>
          <a:xfrm>
            <a:off x="1772053" y="2045732"/>
            <a:ext cx="742547" cy="4688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6" name="Straight Arrow Connector 55"/>
          <p:cNvCxnSpPr>
            <a:stCxn id="44" idx="2"/>
            <a:endCxn id="33" idx="0"/>
          </p:cNvCxnSpPr>
          <p:nvPr/>
        </p:nvCxnSpPr>
        <p:spPr>
          <a:xfrm>
            <a:off x="914400" y="3200400"/>
            <a:ext cx="1109284"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9" name="Straight Arrow Connector 58"/>
          <p:cNvCxnSpPr>
            <a:stCxn id="45" idx="2"/>
            <a:endCxn id="33" idx="0"/>
          </p:cNvCxnSpPr>
          <p:nvPr/>
        </p:nvCxnSpPr>
        <p:spPr>
          <a:xfrm flipH="1">
            <a:off x="2023684" y="3200400"/>
            <a:ext cx="490916"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8" name="Rectangle 67"/>
          <p:cNvSpPr/>
          <p:nvPr/>
        </p:nvSpPr>
        <p:spPr>
          <a:xfrm>
            <a:off x="152400" y="40386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Message</a:t>
            </a:r>
            <a:endParaRPr lang="en-US" dirty="0"/>
          </a:p>
        </p:txBody>
      </p:sp>
      <p:cxnSp>
        <p:nvCxnSpPr>
          <p:cNvPr id="69" name="Straight Arrow Connector 68"/>
          <p:cNvCxnSpPr>
            <a:stCxn id="68" idx="3"/>
            <a:endCxn id="33" idx="1"/>
          </p:cNvCxnSpPr>
          <p:nvPr/>
        </p:nvCxnSpPr>
        <p:spPr>
          <a:xfrm flipV="1">
            <a:off x="1143000" y="4265277"/>
            <a:ext cx="304800" cy="192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3" name="Straight Arrow Connector 72"/>
          <p:cNvCxnSpPr>
            <a:stCxn id="33" idx="3"/>
            <a:endCxn id="9" idx="1"/>
          </p:cNvCxnSpPr>
          <p:nvPr/>
        </p:nvCxnSpPr>
        <p:spPr>
          <a:xfrm flipV="1">
            <a:off x="2599568" y="4253736"/>
            <a:ext cx="1972432" cy="1154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6" name="Left Brace 75"/>
          <p:cNvSpPr/>
          <p:nvPr/>
        </p:nvSpPr>
        <p:spPr>
          <a:xfrm rot="16200000">
            <a:off x="5981700" y="2781300"/>
            <a:ext cx="457200" cy="5562600"/>
          </a:xfrm>
          <a:prstGeom prst="leftBrace">
            <a:avLst/>
          </a:prstGeom>
          <a:ln w="190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TextBox 76"/>
          <p:cNvSpPr txBox="1"/>
          <p:nvPr/>
        </p:nvSpPr>
        <p:spPr>
          <a:xfrm>
            <a:off x="5486400" y="6019800"/>
            <a:ext cx="1405706" cy="369332"/>
          </a:xfrm>
          <a:prstGeom prst="rect">
            <a:avLst/>
          </a:prstGeom>
          <a:noFill/>
        </p:spPr>
        <p:txBody>
          <a:bodyPr wrap="none" rtlCol="0">
            <a:spAutoFit/>
          </a:bodyPr>
          <a:lstStyle/>
          <a:p>
            <a:r>
              <a:rPr lang="en-US" b="1" dirty="0" smtClean="0"/>
              <a:t>WS-Resource</a:t>
            </a:r>
            <a:endParaRPr lang="en-US" b="1" dirty="0"/>
          </a:p>
        </p:txBody>
      </p:sp>
      <p:cxnSp>
        <p:nvCxnSpPr>
          <p:cNvPr id="79" name="Shape 78"/>
          <p:cNvCxnSpPr>
            <a:stCxn id="9" idx="2"/>
            <a:endCxn id="80" idx="3"/>
          </p:cNvCxnSpPr>
          <p:nvPr/>
        </p:nvCxnSpPr>
        <p:spPr>
          <a:xfrm rot="5400000">
            <a:off x="3027962" y="3955511"/>
            <a:ext cx="1436628" cy="2768151"/>
          </a:xfrm>
          <a:prstGeom prst="bentConnector2">
            <a:avLst/>
          </a:prstGeom>
          <a:ln>
            <a:tailEnd type="arrow"/>
          </a:ln>
        </p:spPr>
        <p:style>
          <a:lnRef idx="2">
            <a:schemeClr val="accent2"/>
          </a:lnRef>
          <a:fillRef idx="0">
            <a:schemeClr val="accent2"/>
          </a:fillRef>
          <a:effectRef idx="1">
            <a:schemeClr val="accent2"/>
          </a:effectRef>
          <a:fontRef idx="minor">
            <a:schemeClr val="tx1"/>
          </a:fontRef>
        </p:style>
      </p:cxnSp>
      <p:sp>
        <p:nvSpPr>
          <p:cNvPr id="80" name="Rectangle 79"/>
          <p:cNvSpPr/>
          <p:nvPr/>
        </p:nvSpPr>
        <p:spPr>
          <a:xfrm>
            <a:off x="838200" y="5486400"/>
            <a:ext cx="1524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Message and Reference Properties</a:t>
            </a:r>
            <a:endParaRPr lang="en-US" dirty="0"/>
          </a:p>
        </p:txBody>
      </p:sp>
      <p:grpSp>
        <p:nvGrpSpPr>
          <p:cNvPr id="28" name="Group 27"/>
          <p:cNvGrpSpPr/>
          <p:nvPr/>
        </p:nvGrpSpPr>
        <p:grpSpPr>
          <a:xfrm>
            <a:off x="7620000" y="3505200"/>
            <a:ext cx="1295400" cy="1600200"/>
            <a:chOff x="7620000" y="1828800"/>
            <a:chExt cx="1295400" cy="1600200"/>
          </a:xfrm>
        </p:grpSpPr>
        <p:sp>
          <p:nvSpPr>
            <p:cNvPr id="29" name="Rectangle 28"/>
            <p:cNvSpPr/>
            <p:nvPr/>
          </p:nvSpPr>
          <p:spPr>
            <a:xfrm>
              <a:off x="7620000" y="1828800"/>
              <a:ext cx="12954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smtClean="0"/>
                <a:t>Stateful resource</a:t>
              </a:r>
              <a:endParaRPr lang="en-US" dirty="0"/>
            </a:p>
          </p:txBody>
        </p:sp>
        <p:pic>
          <p:nvPicPr>
            <p:cNvPr id="31" name="Picture 30" descr="Database Inactive Hot.png"/>
            <p:cNvPicPr>
              <a:picLocks noChangeAspect="1"/>
            </p:cNvPicPr>
            <p:nvPr/>
          </p:nvPicPr>
          <p:blipFill>
            <a:blip r:embed="rId4" cstate="print"/>
            <a:stretch>
              <a:fillRect/>
            </a:stretch>
          </p:blipFill>
          <p:spPr>
            <a:xfrm>
              <a:off x="7848600" y="1981200"/>
              <a:ext cx="780290" cy="780290"/>
            </a:xfrm>
            <a:prstGeom prst="rect">
              <a:avLst/>
            </a:prstGeom>
          </p:spPr>
        </p:pic>
      </p:grpSp>
      <p:cxnSp>
        <p:nvCxnSpPr>
          <p:cNvPr id="34" name="Shape 33"/>
          <p:cNvCxnSpPr>
            <a:stCxn id="10" idx="3"/>
            <a:endCxn id="29" idx="1"/>
          </p:cNvCxnSpPr>
          <p:nvPr/>
        </p:nvCxnSpPr>
        <p:spPr>
          <a:xfrm>
            <a:off x="5943600" y="2552700"/>
            <a:ext cx="1676400" cy="17526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WS-RF I</a:t>
            </a:r>
            <a:endParaRPr lang="en-US" dirty="0"/>
          </a:p>
        </p:txBody>
      </p:sp>
      <p:cxnSp>
        <p:nvCxnSpPr>
          <p:cNvPr id="6" name="Straight Connector 5"/>
          <p:cNvCxnSpPr/>
          <p:nvPr/>
        </p:nvCxnSpPr>
        <p:spPr>
          <a:xfrm>
            <a:off x="4267200" y="1600200"/>
            <a:ext cx="0" cy="5029200"/>
          </a:xfrm>
          <a:prstGeom prst="line">
            <a:avLst/>
          </a:prstGeom>
          <a:ln w="38100">
            <a:prstDash val="dash"/>
          </a:ln>
        </p:spPr>
        <p:style>
          <a:lnRef idx="2">
            <a:schemeClr val="accent1"/>
          </a:lnRef>
          <a:fillRef idx="0">
            <a:schemeClr val="accent1"/>
          </a:fillRef>
          <a:effectRef idx="1">
            <a:schemeClr val="accent1"/>
          </a:effectRef>
          <a:fontRef idx="minor">
            <a:schemeClr val="tx1"/>
          </a:fontRef>
        </p:style>
      </p:cxnSp>
      <p:sp>
        <p:nvSpPr>
          <p:cNvPr id="7" name="Oval 6"/>
          <p:cNvSpPr/>
          <p:nvPr/>
        </p:nvSpPr>
        <p:spPr>
          <a:xfrm>
            <a:off x="2362200" y="3505200"/>
            <a:ext cx="1600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Web Service</a:t>
            </a:r>
            <a:endParaRPr lang="en-US" sz="2400" dirty="0"/>
          </a:p>
        </p:txBody>
      </p:sp>
      <p:sp>
        <p:nvSpPr>
          <p:cNvPr id="8" name="Oval 7"/>
          <p:cNvSpPr/>
          <p:nvPr/>
        </p:nvSpPr>
        <p:spPr>
          <a:xfrm>
            <a:off x="4572000" y="3505200"/>
            <a:ext cx="1600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Web Service</a:t>
            </a:r>
            <a:endParaRPr lang="en-US" sz="2400" dirty="0"/>
          </a:p>
        </p:txBody>
      </p:sp>
      <p:sp>
        <p:nvSpPr>
          <p:cNvPr id="9" name="Rectangle 8"/>
          <p:cNvSpPr/>
          <p:nvPr/>
        </p:nvSpPr>
        <p:spPr>
          <a:xfrm>
            <a:off x="2362200" y="2133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Shopping Cart “S1”</a:t>
            </a:r>
            <a:endParaRPr lang="en-US" sz="2400" dirty="0"/>
          </a:p>
        </p:txBody>
      </p:sp>
      <p:sp>
        <p:nvSpPr>
          <p:cNvPr id="11" name="Rectangle 10"/>
          <p:cNvSpPr/>
          <p:nvPr/>
        </p:nvSpPr>
        <p:spPr>
          <a:xfrm>
            <a:off x="4572000" y="2133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Shopping Cart “S1”</a:t>
            </a:r>
            <a:endParaRPr lang="en-US" sz="2400" dirty="0"/>
          </a:p>
        </p:txBody>
      </p:sp>
      <p:sp>
        <p:nvSpPr>
          <p:cNvPr id="12" name="Left Brace 11"/>
          <p:cNvSpPr/>
          <p:nvPr/>
        </p:nvSpPr>
        <p:spPr>
          <a:xfrm>
            <a:off x="1828800" y="2133600"/>
            <a:ext cx="304800" cy="9144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Left Brace 12"/>
          <p:cNvSpPr/>
          <p:nvPr/>
        </p:nvSpPr>
        <p:spPr>
          <a:xfrm>
            <a:off x="1828800" y="3505200"/>
            <a:ext cx="304800" cy="16764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152400" y="1981200"/>
            <a:ext cx="1701107" cy="1323439"/>
          </a:xfrm>
          <a:prstGeom prst="rect">
            <a:avLst/>
          </a:prstGeom>
          <a:noFill/>
        </p:spPr>
        <p:txBody>
          <a:bodyPr wrap="none" rtlCol="0">
            <a:spAutoFit/>
          </a:bodyPr>
          <a:lstStyle/>
          <a:p>
            <a:r>
              <a:rPr lang="en-US" sz="2000" dirty="0" smtClean="0"/>
              <a:t>Implicitly</a:t>
            </a:r>
          </a:p>
          <a:p>
            <a:r>
              <a:rPr lang="en-US" sz="2000" dirty="0" smtClean="0"/>
              <a:t>described by</a:t>
            </a:r>
          </a:p>
          <a:p>
            <a:r>
              <a:rPr lang="en-US" sz="2000" dirty="0" smtClean="0"/>
              <a:t>WSDL-defined</a:t>
            </a:r>
          </a:p>
          <a:p>
            <a:r>
              <a:rPr lang="en-US" sz="2000" dirty="0" smtClean="0"/>
              <a:t>messages</a:t>
            </a:r>
            <a:endParaRPr lang="en-US" sz="2000" dirty="0"/>
          </a:p>
        </p:txBody>
      </p:sp>
      <p:sp>
        <p:nvSpPr>
          <p:cNvPr id="15" name="TextBox 14"/>
          <p:cNvSpPr txBox="1"/>
          <p:nvPr/>
        </p:nvSpPr>
        <p:spPr>
          <a:xfrm>
            <a:off x="152400" y="3886200"/>
            <a:ext cx="1362874" cy="1015663"/>
          </a:xfrm>
          <a:prstGeom prst="rect">
            <a:avLst/>
          </a:prstGeom>
          <a:noFill/>
        </p:spPr>
        <p:txBody>
          <a:bodyPr wrap="none" rtlCol="0">
            <a:spAutoFit/>
          </a:bodyPr>
          <a:lstStyle/>
          <a:p>
            <a:r>
              <a:rPr lang="en-US" sz="2000" dirty="0" smtClean="0"/>
              <a:t>Described</a:t>
            </a:r>
          </a:p>
          <a:p>
            <a:r>
              <a:rPr lang="en-US" sz="2000" dirty="0" smtClean="0"/>
              <a:t>By a WSDL</a:t>
            </a:r>
          </a:p>
          <a:p>
            <a:r>
              <a:rPr lang="en-US" sz="2000" dirty="0" smtClean="0"/>
              <a:t>document</a:t>
            </a:r>
            <a:endParaRPr lang="en-US" sz="2000" dirty="0"/>
          </a:p>
        </p:txBody>
      </p:sp>
      <p:sp>
        <p:nvSpPr>
          <p:cNvPr id="16" name="Left Brace 15"/>
          <p:cNvSpPr/>
          <p:nvPr/>
        </p:nvSpPr>
        <p:spPr>
          <a:xfrm flipH="1">
            <a:off x="6400800" y="2133600"/>
            <a:ext cx="381000" cy="9144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6781800" y="1828800"/>
            <a:ext cx="1531253" cy="1631216"/>
          </a:xfrm>
          <a:prstGeom prst="rect">
            <a:avLst/>
          </a:prstGeom>
          <a:noFill/>
        </p:spPr>
        <p:txBody>
          <a:bodyPr wrap="none" rtlCol="0">
            <a:spAutoFit/>
          </a:bodyPr>
          <a:lstStyle/>
          <a:p>
            <a:r>
              <a:rPr lang="en-US" sz="2000" dirty="0" smtClean="0"/>
              <a:t>Described by</a:t>
            </a:r>
          </a:p>
          <a:p>
            <a:r>
              <a:rPr lang="en-US" sz="2000" dirty="0" smtClean="0"/>
              <a:t>The </a:t>
            </a:r>
            <a:r>
              <a:rPr lang="en-US" sz="2000" i="1" dirty="0" smtClean="0"/>
              <a:t>Resource</a:t>
            </a:r>
          </a:p>
          <a:p>
            <a:r>
              <a:rPr lang="en-US" sz="2000" i="1" dirty="0" smtClean="0"/>
              <a:t>Properties</a:t>
            </a:r>
            <a:endParaRPr lang="en-US" sz="2000" dirty="0" smtClean="0"/>
          </a:p>
          <a:p>
            <a:r>
              <a:rPr lang="en-US" sz="2000" dirty="0" smtClean="0"/>
              <a:t>instance </a:t>
            </a:r>
          </a:p>
          <a:p>
            <a:r>
              <a:rPr lang="en-US" sz="2000" dirty="0" smtClean="0"/>
              <a:t>document</a:t>
            </a:r>
            <a:endParaRPr lang="en-US" sz="2000" dirty="0"/>
          </a:p>
        </p:txBody>
      </p:sp>
      <p:sp>
        <p:nvSpPr>
          <p:cNvPr id="18" name="Left Brace 17"/>
          <p:cNvSpPr/>
          <p:nvPr/>
        </p:nvSpPr>
        <p:spPr>
          <a:xfrm flipH="1">
            <a:off x="6400800" y="3429000"/>
            <a:ext cx="381000" cy="16764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p:cNvSpPr txBox="1"/>
          <p:nvPr/>
        </p:nvSpPr>
        <p:spPr>
          <a:xfrm>
            <a:off x="6858000" y="3810000"/>
            <a:ext cx="1531253" cy="1015663"/>
          </a:xfrm>
          <a:prstGeom prst="rect">
            <a:avLst/>
          </a:prstGeom>
          <a:noFill/>
        </p:spPr>
        <p:txBody>
          <a:bodyPr wrap="none" rtlCol="0">
            <a:spAutoFit/>
          </a:bodyPr>
          <a:lstStyle/>
          <a:p>
            <a:r>
              <a:rPr lang="en-US" sz="2000" dirty="0" smtClean="0"/>
              <a:t>Described by</a:t>
            </a:r>
          </a:p>
          <a:p>
            <a:r>
              <a:rPr lang="en-US" sz="2000" dirty="0" smtClean="0"/>
              <a:t>a WSDL</a:t>
            </a:r>
          </a:p>
          <a:p>
            <a:r>
              <a:rPr lang="en-US" sz="2000" dirty="0" smtClean="0"/>
              <a:t>document</a:t>
            </a:r>
            <a:endParaRPr lang="en-US" sz="2000" dirty="0"/>
          </a:p>
        </p:txBody>
      </p:sp>
      <p:sp>
        <p:nvSpPr>
          <p:cNvPr id="20" name="Left Brace 19"/>
          <p:cNvSpPr/>
          <p:nvPr/>
        </p:nvSpPr>
        <p:spPr>
          <a:xfrm flipH="1">
            <a:off x="8229600" y="1905000"/>
            <a:ext cx="381000" cy="33528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8651557" y="2743200"/>
            <a:ext cx="492443" cy="1674882"/>
          </a:xfrm>
          <a:prstGeom prst="rect">
            <a:avLst/>
          </a:prstGeom>
          <a:noFill/>
        </p:spPr>
        <p:txBody>
          <a:bodyPr vert="vert" wrap="none" rtlCol="0">
            <a:spAutoFit/>
          </a:bodyPr>
          <a:lstStyle/>
          <a:p>
            <a:r>
              <a:rPr lang="en-US" sz="2000" dirty="0" smtClean="0"/>
              <a:t>A WS-Resource</a:t>
            </a:r>
            <a:endParaRPr lang="en-US" sz="2000" dirty="0"/>
          </a:p>
        </p:txBody>
      </p:sp>
      <p:sp>
        <p:nvSpPr>
          <p:cNvPr id="22" name="TextBox 21"/>
          <p:cNvSpPr txBox="1"/>
          <p:nvPr/>
        </p:nvSpPr>
        <p:spPr>
          <a:xfrm>
            <a:off x="2133600" y="5181600"/>
            <a:ext cx="2142318" cy="707886"/>
          </a:xfrm>
          <a:prstGeom prst="rect">
            <a:avLst/>
          </a:prstGeom>
          <a:noFill/>
        </p:spPr>
        <p:txBody>
          <a:bodyPr wrap="none" rtlCol="0">
            <a:spAutoFit/>
          </a:bodyPr>
          <a:lstStyle/>
          <a:p>
            <a:r>
              <a:rPr lang="en-US" sz="2000" dirty="0" smtClean="0"/>
              <a:t>Endpoint Reference</a:t>
            </a:r>
          </a:p>
          <a:p>
            <a:r>
              <a:rPr lang="en-US" sz="2000" dirty="0" smtClean="0"/>
              <a:t>“</a:t>
            </a:r>
            <a:r>
              <a:rPr lang="en-US" sz="2000" dirty="0" err="1" smtClean="0"/>
              <a:t>ShoppingService</a:t>
            </a:r>
            <a:r>
              <a:rPr lang="en-US" sz="2000" dirty="0" smtClean="0"/>
              <a:t>”</a:t>
            </a:r>
            <a:endParaRPr lang="en-US" sz="2000" dirty="0"/>
          </a:p>
        </p:txBody>
      </p:sp>
      <p:sp>
        <p:nvSpPr>
          <p:cNvPr id="23" name="TextBox 22"/>
          <p:cNvSpPr txBox="1"/>
          <p:nvPr/>
        </p:nvSpPr>
        <p:spPr>
          <a:xfrm>
            <a:off x="4343400" y="5181600"/>
            <a:ext cx="2142318" cy="707886"/>
          </a:xfrm>
          <a:prstGeom prst="rect">
            <a:avLst/>
          </a:prstGeom>
          <a:noFill/>
        </p:spPr>
        <p:txBody>
          <a:bodyPr wrap="none" rtlCol="0">
            <a:spAutoFit/>
          </a:bodyPr>
          <a:lstStyle/>
          <a:p>
            <a:r>
              <a:rPr lang="en-US" sz="2000" dirty="0" smtClean="0"/>
              <a:t>Endpoint Reference</a:t>
            </a:r>
          </a:p>
          <a:p>
            <a:r>
              <a:rPr lang="en-US" sz="2000" dirty="0" smtClean="0"/>
              <a:t>“</a:t>
            </a:r>
            <a:r>
              <a:rPr lang="en-US" sz="2000" dirty="0" err="1" smtClean="0"/>
              <a:t>MyShoppingCart</a:t>
            </a:r>
            <a:r>
              <a:rPr lang="en-US" sz="2000" dirty="0" smtClean="0"/>
              <a:t>”</a:t>
            </a:r>
            <a:endParaRPr lang="en-US" sz="2000" dirty="0"/>
          </a:p>
        </p:txBody>
      </p:sp>
      <p:cxnSp>
        <p:nvCxnSpPr>
          <p:cNvPr id="25" name="Straight Arrow Connector 24"/>
          <p:cNvCxnSpPr/>
          <p:nvPr/>
        </p:nvCxnSpPr>
        <p:spPr>
          <a:xfrm>
            <a:off x="3048000" y="5943600"/>
            <a:ext cx="0" cy="3810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3200400" y="5943600"/>
            <a:ext cx="0" cy="3810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5257800" y="5867400"/>
            <a:ext cx="0" cy="3810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5410200" y="5867400"/>
            <a:ext cx="0" cy="3810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514600" y="6457890"/>
            <a:ext cx="1306768" cy="400110"/>
          </a:xfrm>
          <a:prstGeom prst="rect">
            <a:avLst/>
          </a:prstGeom>
          <a:noFill/>
        </p:spPr>
        <p:txBody>
          <a:bodyPr wrap="none" rtlCol="0">
            <a:spAutoFit/>
          </a:bodyPr>
          <a:lstStyle/>
          <a:p>
            <a:r>
              <a:rPr lang="en-US" sz="2000" dirty="0" smtClean="0"/>
              <a:t>Non-WSRF</a:t>
            </a:r>
            <a:endParaRPr lang="en-US" sz="2000" dirty="0"/>
          </a:p>
        </p:txBody>
      </p:sp>
      <p:sp>
        <p:nvSpPr>
          <p:cNvPr id="34" name="TextBox 33"/>
          <p:cNvSpPr txBox="1"/>
          <p:nvPr/>
        </p:nvSpPr>
        <p:spPr>
          <a:xfrm>
            <a:off x="4953000" y="6457890"/>
            <a:ext cx="809837" cy="400110"/>
          </a:xfrm>
          <a:prstGeom prst="rect">
            <a:avLst/>
          </a:prstGeom>
          <a:noFill/>
        </p:spPr>
        <p:txBody>
          <a:bodyPr wrap="none" rtlCol="0">
            <a:spAutoFit/>
          </a:bodyPr>
          <a:lstStyle/>
          <a:p>
            <a:r>
              <a:rPr lang="en-US" sz="2000" dirty="0" smtClean="0"/>
              <a:t>WSRF</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WS-RF II</a:t>
            </a:r>
            <a:endParaRPr lang="en-US" dirty="0"/>
          </a:p>
        </p:txBody>
      </p:sp>
      <p:sp>
        <p:nvSpPr>
          <p:cNvPr id="3" name="Content Placeholder 2"/>
          <p:cNvSpPr>
            <a:spLocks noGrp="1"/>
          </p:cNvSpPr>
          <p:nvPr>
            <p:ph sz="quarter" idx="1"/>
          </p:nvPr>
        </p:nvSpPr>
        <p:spPr>
          <a:xfrm>
            <a:off x="612648" y="1600200"/>
            <a:ext cx="8153400" cy="1143000"/>
          </a:xfrm>
        </p:spPr>
        <p:txBody>
          <a:bodyPr/>
          <a:lstStyle/>
          <a:p>
            <a:r>
              <a:rPr lang="en-US" dirty="0" smtClean="0"/>
              <a:t>WS-RF removes the resource identifier from the body of the message</a:t>
            </a:r>
            <a:endParaRPr lang="en-US" dirty="0"/>
          </a:p>
        </p:txBody>
      </p:sp>
      <p:sp>
        <p:nvSpPr>
          <p:cNvPr id="7" name="Rectangle 6"/>
          <p:cNvSpPr/>
          <p:nvPr/>
        </p:nvSpPr>
        <p:spPr>
          <a:xfrm>
            <a:off x="228600" y="2667000"/>
            <a:ext cx="42672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t>SOAP envelope                          Non-WSRF</a:t>
            </a:r>
            <a:endParaRPr lang="en-US" dirty="0"/>
          </a:p>
        </p:txBody>
      </p:sp>
      <p:sp>
        <p:nvSpPr>
          <p:cNvPr id="8" name="Rectangle 7"/>
          <p:cNvSpPr/>
          <p:nvPr/>
        </p:nvSpPr>
        <p:spPr>
          <a:xfrm>
            <a:off x="4648200" y="2667000"/>
            <a:ext cx="42672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t>SOAP envelope                                WSRF</a:t>
            </a:r>
            <a:endParaRPr lang="en-US" dirty="0"/>
          </a:p>
        </p:txBody>
      </p:sp>
      <p:sp>
        <p:nvSpPr>
          <p:cNvPr id="9" name="Rectangle 8"/>
          <p:cNvSpPr/>
          <p:nvPr/>
        </p:nvSpPr>
        <p:spPr>
          <a:xfrm>
            <a:off x="381000" y="3124200"/>
            <a:ext cx="3962400" cy="1371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sz="2400" dirty="0" smtClean="0"/>
              <a:t>HEADER</a:t>
            </a:r>
          </a:p>
          <a:p>
            <a:r>
              <a:rPr lang="en-US" b="1" dirty="0" smtClean="0"/>
              <a:t>&lt;</a:t>
            </a:r>
            <a:r>
              <a:rPr lang="en-US" b="1" dirty="0" err="1" smtClean="0"/>
              <a:t>wsa:To</a:t>
            </a:r>
            <a:r>
              <a:rPr lang="en-US" b="1" dirty="0" smtClean="0"/>
              <a:t>&gt;</a:t>
            </a:r>
            <a:r>
              <a:rPr lang="en-US" dirty="0" smtClean="0"/>
              <a:t>http://www.example.com/WSSimpleShoppingService</a:t>
            </a:r>
          </a:p>
          <a:p>
            <a:r>
              <a:rPr lang="en-US" b="1" dirty="0" smtClean="0"/>
              <a:t>&lt;/</a:t>
            </a:r>
            <a:r>
              <a:rPr lang="en-US" b="1" dirty="0" err="1" smtClean="0"/>
              <a:t>wsa:To</a:t>
            </a:r>
            <a:r>
              <a:rPr lang="en-US" b="1" dirty="0" smtClean="0"/>
              <a:t>&gt;</a:t>
            </a:r>
            <a:endParaRPr lang="en-US" b="1" dirty="0"/>
          </a:p>
        </p:txBody>
      </p:sp>
      <p:sp>
        <p:nvSpPr>
          <p:cNvPr id="10" name="Rectangle 9"/>
          <p:cNvSpPr/>
          <p:nvPr/>
        </p:nvSpPr>
        <p:spPr>
          <a:xfrm>
            <a:off x="4800600" y="3124200"/>
            <a:ext cx="3962400" cy="2133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sz="2400" dirty="0" smtClean="0"/>
              <a:t>HEADER</a:t>
            </a:r>
          </a:p>
          <a:p>
            <a:r>
              <a:rPr lang="en-US" b="1" dirty="0" smtClean="0"/>
              <a:t>&lt;</a:t>
            </a:r>
            <a:r>
              <a:rPr lang="en-US" b="1" dirty="0" err="1" smtClean="0"/>
              <a:t>wsa:To</a:t>
            </a:r>
            <a:r>
              <a:rPr lang="en-US" b="1" dirty="0" smtClean="0"/>
              <a:t>&gt;</a:t>
            </a:r>
            <a:r>
              <a:rPr lang="en-US" dirty="0" smtClean="0"/>
              <a:t>http://www.example.com/WSSimpleShoppingService</a:t>
            </a:r>
          </a:p>
          <a:p>
            <a:r>
              <a:rPr lang="en-US" b="1" dirty="0" smtClean="0"/>
              <a:t>&lt;/</a:t>
            </a:r>
            <a:r>
              <a:rPr lang="en-US" b="1" dirty="0" err="1" smtClean="0"/>
              <a:t>wsa:To</a:t>
            </a:r>
            <a:r>
              <a:rPr lang="en-US" b="1" dirty="0" smtClean="0"/>
              <a:t>&gt;</a:t>
            </a:r>
          </a:p>
          <a:p>
            <a:r>
              <a:rPr lang="en-US" b="1" dirty="0" smtClean="0"/>
              <a:t>&lt;rpimp1:CartId </a:t>
            </a:r>
            <a:r>
              <a:rPr lang="en-US" b="1" dirty="0" err="1" smtClean="0"/>
              <a:t>wsa:IsReferenceParameter</a:t>
            </a:r>
            <a:r>
              <a:rPr lang="en-US" b="1" dirty="0" smtClean="0"/>
              <a:t> = “true&gt;</a:t>
            </a:r>
            <a:r>
              <a:rPr lang="en-US" dirty="0" smtClean="0"/>
              <a:t>S1</a:t>
            </a:r>
          </a:p>
          <a:p>
            <a:r>
              <a:rPr lang="en-US" b="1" dirty="0" smtClean="0"/>
              <a:t>&lt;/rpimp1:CardId&gt;</a:t>
            </a:r>
          </a:p>
          <a:p>
            <a:endParaRPr lang="en-US" sz="1900" b="1" dirty="0"/>
          </a:p>
        </p:txBody>
      </p:sp>
      <p:sp>
        <p:nvSpPr>
          <p:cNvPr id="11" name="Rectangle 10"/>
          <p:cNvSpPr/>
          <p:nvPr/>
        </p:nvSpPr>
        <p:spPr>
          <a:xfrm>
            <a:off x="381000" y="4572000"/>
            <a:ext cx="3962400" cy="1905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r>
              <a:rPr lang="en-US" sz="2400" dirty="0" smtClean="0"/>
              <a:t>BODY</a:t>
            </a:r>
          </a:p>
          <a:p>
            <a:r>
              <a:rPr lang="en-US" sz="1900" b="1" dirty="0" smtClean="0"/>
              <a:t>&lt;</a:t>
            </a:r>
            <a:r>
              <a:rPr lang="en-US" sz="1900" b="1" dirty="0" err="1" smtClean="0"/>
              <a:t>ws-ssc:WSCheckoutRequest</a:t>
            </a:r>
            <a:r>
              <a:rPr lang="en-US" sz="1900" b="1" dirty="0" smtClean="0"/>
              <a:t>&gt;</a:t>
            </a:r>
          </a:p>
          <a:p>
            <a:r>
              <a:rPr lang="en-US" sz="1900" dirty="0" smtClean="0"/>
              <a:t>	</a:t>
            </a:r>
            <a:r>
              <a:rPr lang="en-US" sz="1900" b="1" dirty="0" smtClean="0"/>
              <a:t>&lt;</a:t>
            </a:r>
            <a:r>
              <a:rPr lang="en-US" sz="1900" b="1" dirty="0" err="1" smtClean="0"/>
              <a:t>ws-ssc:Cart</a:t>
            </a:r>
            <a:r>
              <a:rPr lang="en-US" sz="1900" b="1" dirty="0" smtClean="0"/>
              <a:t>&gt;</a:t>
            </a:r>
            <a:r>
              <a:rPr lang="en-US" sz="1900" dirty="0" smtClean="0"/>
              <a:t> S1</a:t>
            </a:r>
          </a:p>
          <a:p>
            <a:r>
              <a:rPr lang="en-US" sz="1900" dirty="0" smtClean="0"/>
              <a:t>	</a:t>
            </a:r>
            <a:r>
              <a:rPr lang="en-US" sz="1900" b="1" dirty="0" smtClean="0"/>
              <a:t>&lt;/</a:t>
            </a:r>
            <a:r>
              <a:rPr lang="en-US" sz="1900" b="1" dirty="0" err="1" smtClean="0"/>
              <a:t>ws-ssc:Cart</a:t>
            </a:r>
            <a:r>
              <a:rPr lang="en-US" sz="1900" b="1" dirty="0" smtClean="0"/>
              <a:t>&gt;</a:t>
            </a:r>
          </a:p>
          <a:p>
            <a:r>
              <a:rPr lang="en-US" sz="1900" dirty="0" smtClean="0"/>
              <a:t>	…</a:t>
            </a:r>
          </a:p>
          <a:p>
            <a:r>
              <a:rPr lang="en-US" sz="1900" b="1" dirty="0" smtClean="0"/>
              <a:t>&lt;/</a:t>
            </a:r>
            <a:r>
              <a:rPr lang="en-US" sz="1900" b="1" dirty="0" err="1" smtClean="0"/>
              <a:t>ws-ssc:WSCheckoutRequest</a:t>
            </a:r>
            <a:r>
              <a:rPr lang="en-US" sz="1900" b="1" dirty="0" smtClean="0"/>
              <a:t>&gt;</a:t>
            </a:r>
          </a:p>
          <a:p>
            <a:endParaRPr lang="en-US" sz="2400" dirty="0"/>
          </a:p>
        </p:txBody>
      </p:sp>
      <p:sp>
        <p:nvSpPr>
          <p:cNvPr id="13" name="Rectangle 12"/>
          <p:cNvSpPr/>
          <p:nvPr/>
        </p:nvSpPr>
        <p:spPr>
          <a:xfrm>
            <a:off x="4800600" y="5334000"/>
            <a:ext cx="39624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r>
              <a:rPr lang="en-US" sz="2400" dirty="0" smtClean="0"/>
              <a:t>BODY</a:t>
            </a:r>
          </a:p>
          <a:p>
            <a:r>
              <a:rPr lang="en-US" sz="1900" b="1" dirty="0" smtClean="0"/>
              <a:t>&lt;</a:t>
            </a:r>
            <a:r>
              <a:rPr lang="en-US" sz="1900" b="1" dirty="0" err="1" smtClean="0"/>
              <a:t>ssc:CheckoutRequest</a:t>
            </a:r>
            <a:r>
              <a:rPr lang="en-US" sz="1900" b="1" dirty="0" smtClean="0"/>
              <a:t>&gt;</a:t>
            </a:r>
            <a:r>
              <a:rPr lang="en-US" sz="1900" dirty="0" smtClean="0"/>
              <a:t> …</a:t>
            </a:r>
          </a:p>
          <a:p>
            <a:r>
              <a:rPr lang="en-US" sz="1900" b="1" dirty="0" smtClean="0"/>
              <a:t>&lt;/</a:t>
            </a:r>
            <a:r>
              <a:rPr lang="en-US" sz="1900" b="1" dirty="0" err="1" smtClean="0"/>
              <a:t>ssc:CheckoutRequest</a:t>
            </a:r>
            <a:r>
              <a:rPr lang="en-US" sz="1900" b="1" dirty="0" smtClean="0"/>
              <a:t>&gt;</a:t>
            </a:r>
            <a:endParaRPr lang="en-US" sz="1900" b="1"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WS-RF III</a:t>
            </a:r>
            <a:endParaRPr lang="en-US" dirty="0"/>
          </a:p>
        </p:txBody>
      </p:sp>
      <p:sp>
        <p:nvSpPr>
          <p:cNvPr id="3" name="Content Placeholder 2"/>
          <p:cNvSpPr>
            <a:spLocks noGrp="1"/>
          </p:cNvSpPr>
          <p:nvPr>
            <p:ph sz="quarter" idx="1"/>
          </p:nvPr>
        </p:nvSpPr>
        <p:spPr/>
        <p:txBody>
          <a:bodyPr/>
          <a:lstStyle/>
          <a:p>
            <a:r>
              <a:rPr lang="en-US" dirty="0" smtClean="0"/>
              <a:t>Provides standardized messages for WS-Resource interaction</a:t>
            </a:r>
          </a:p>
          <a:p>
            <a:pPr lvl="1"/>
            <a:r>
              <a:rPr lang="en-US" dirty="0" smtClean="0"/>
              <a:t>Retrieve/replace the resource properties document</a:t>
            </a:r>
          </a:p>
          <a:p>
            <a:pPr lvl="1"/>
            <a:r>
              <a:rPr lang="en-US" dirty="0" smtClean="0"/>
              <a:t>Multiple ways to retrieve/replace specific parts of the document</a:t>
            </a:r>
          </a:p>
          <a:p>
            <a:pPr lvl="1"/>
            <a:endParaRPr lang="en-US" dirty="0" smtClean="0"/>
          </a:p>
          <a:p>
            <a:r>
              <a:rPr lang="en-US" dirty="0" smtClean="0"/>
              <a:t>Simplifies </a:t>
            </a:r>
          </a:p>
          <a:p>
            <a:pPr lvl="1"/>
            <a:r>
              <a:rPr lang="en-US" dirty="0" smtClean="0"/>
              <a:t>definition and implementation of services</a:t>
            </a:r>
          </a:p>
          <a:p>
            <a:pPr lvl="1"/>
            <a:r>
              <a:rPr lang="en-US" dirty="0" smtClean="0"/>
              <a:t>The task of the client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a:xfrm>
            <a:off x="612648" y="1600200"/>
            <a:ext cx="8153400" cy="1600200"/>
          </a:xfrm>
        </p:spPr>
        <p:txBody>
          <a:bodyPr/>
          <a:lstStyle/>
          <a:p>
            <a:r>
              <a:rPr lang="en-US" dirty="0" smtClean="0"/>
              <a:t>Creation, retrieval, update of a shopping cart via </a:t>
            </a:r>
            <a:r>
              <a:rPr lang="en-US" i="1" dirty="0" smtClean="0"/>
              <a:t>get </a:t>
            </a:r>
            <a:r>
              <a:rPr lang="en-US" dirty="0" smtClean="0"/>
              <a:t>and </a:t>
            </a:r>
            <a:r>
              <a:rPr lang="en-US" i="1" dirty="0" smtClean="0"/>
              <a:t>put</a:t>
            </a:r>
            <a:r>
              <a:rPr lang="en-US" dirty="0" smtClean="0"/>
              <a:t> operations</a:t>
            </a:r>
            <a:endParaRPr lang="en-US" dirty="0"/>
          </a:p>
        </p:txBody>
      </p:sp>
      <p:pic>
        <p:nvPicPr>
          <p:cNvPr id="4" name="Picture 3" descr="shopping_cart.jpg"/>
          <p:cNvPicPr>
            <a:picLocks noChangeAspect="1"/>
          </p:cNvPicPr>
          <p:nvPr/>
        </p:nvPicPr>
        <p:blipFill>
          <a:blip r:embed="rId3" cstate="print"/>
          <a:stretch>
            <a:fillRect/>
          </a:stretch>
        </p:blipFill>
        <p:spPr>
          <a:xfrm>
            <a:off x="3048000" y="4537710"/>
            <a:ext cx="2209800" cy="2320290"/>
          </a:xfrm>
          <a:prstGeom prst="rect">
            <a:avLst/>
          </a:prstGeom>
        </p:spPr>
      </p:pic>
      <p:cxnSp>
        <p:nvCxnSpPr>
          <p:cNvPr id="6" name="Straight Arrow Connector 5"/>
          <p:cNvCxnSpPr/>
          <p:nvPr/>
        </p:nvCxnSpPr>
        <p:spPr>
          <a:xfrm>
            <a:off x="762000" y="5452110"/>
            <a:ext cx="22098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334000" y="5452110"/>
            <a:ext cx="22098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990600" y="4918710"/>
            <a:ext cx="1667188" cy="461665"/>
          </a:xfrm>
          <a:prstGeom prst="rect">
            <a:avLst/>
          </a:prstGeom>
          <a:noFill/>
        </p:spPr>
        <p:txBody>
          <a:bodyPr wrap="none" rtlCol="0">
            <a:spAutoFit/>
          </a:bodyPr>
          <a:lstStyle/>
          <a:p>
            <a:r>
              <a:rPr lang="en-US" sz="2400" dirty="0" smtClean="0"/>
              <a:t>Create Cart</a:t>
            </a:r>
            <a:endParaRPr lang="en-US" sz="2400" dirty="0"/>
          </a:p>
        </p:txBody>
      </p:sp>
      <p:sp>
        <p:nvSpPr>
          <p:cNvPr id="9" name="TextBox 8"/>
          <p:cNvSpPr txBox="1"/>
          <p:nvPr/>
        </p:nvSpPr>
        <p:spPr>
          <a:xfrm>
            <a:off x="5791200" y="4918710"/>
            <a:ext cx="1287468" cy="461665"/>
          </a:xfrm>
          <a:prstGeom prst="rect">
            <a:avLst/>
          </a:prstGeom>
          <a:noFill/>
        </p:spPr>
        <p:txBody>
          <a:bodyPr wrap="none" rtlCol="0">
            <a:spAutoFit/>
          </a:bodyPr>
          <a:lstStyle/>
          <a:p>
            <a:r>
              <a:rPr lang="en-US" sz="2400" dirty="0" smtClean="0"/>
              <a:t>Checkout</a:t>
            </a:r>
            <a:endParaRPr lang="en-US" sz="2400" dirty="0"/>
          </a:p>
        </p:txBody>
      </p:sp>
      <p:sp>
        <p:nvSpPr>
          <p:cNvPr id="10" name="Left Brace 9"/>
          <p:cNvSpPr/>
          <p:nvPr/>
        </p:nvSpPr>
        <p:spPr>
          <a:xfrm rot="5400000">
            <a:off x="4000500" y="3238500"/>
            <a:ext cx="381000" cy="19812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a:off x="4267200" y="3352800"/>
            <a:ext cx="0" cy="4572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4114800" y="3352800"/>
            <a:ext cx="0" cy="4572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2895600" y="3581400"/>
            <a:ext cx="184731" cy="369332"/>
          </a:xfrm>
          <a:prstGeom prst="rect">
            <a:avLst/>
          </a:prstGeom>
          <a:noFill/>
        </p:spPr>
        <p:txBody>
          <a:bodyPr wrap="none" rtlCol="0">
            <a:spAutoFit/>
          </a:bodyPr>
          <a:lstStyle/>
          <a:p>
            <a:endParaRPr lang="en-US" dirty="0"/>
          </a:p>
        </p:txBody>
      </p:sp>
      <p:sp>
        <p:nvSpPr>
          <p:cNvPr id="18" name="TextBox 17"/>
          <p:cNvSpPr txBox="1"/>
          <p:nvPr/>
        </p:nvSpPr>
        <p:spPr>
          <a:xfrm>
            <a:off x="3276600" y="3352800"/>
            <a:ext cx="659155" cy="461665"/>
          </a:xfrm>
          <a:prstGeom prst="rect">
            <a:avLst/>
          </a:prstGeom>
          <a:noFill/>
        </p:spPr>
        <p:txBody>
          <a:bodyPr wrap="none" rtlCol="0">
            <a:spAutoFit/>
          </a:bodyPr>
          <a:lstStyle/>
          <a:p>
            <a:r>
              <a:rPr lang="en-US" sz="2400" dirty="0" smtClean="0"/>
              <a:t>Get</a:t>
            </a:r>
            <a:endParaRPr lang="en-US" sz="2400" dirty="0"/>
          </a:p>
        </p:txBody>
      </p:sp>
      <p:sp>
        <p:nvSpPr>
          <p:cNvPr id="19" name="TextBox 18"/>
          <p:cNvSpPr txBox="1"/>
          <p:nvPr/>
        </p:nvSpPr>
        <p:spPr>
          <a:xfrm>
            <a:off x="4419600" y="3352800"/>
            <a:ext cx="556563" cy="461665"/>
          </a:xfrm>
          <a:prstGeom prst="rect">
            <a:avLst/>
          </a:prstGeom>
          <a:noFill/>
        </p:spPr>
        <p:txBody>
          <a:bodyPr wrap="none" rtlCol="0">
            <a:spAutoFit/>
          </a:bodyPr>
          <a:lstStyle/>
          <a:p>
            <a:r>
              <a:rPr lang="en-US" sz="2400" dirty="0" smtClean="0"/>
              <a:t>Put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 WSDL Description</a:t>
            </a:r>
            <a:endParaRPr lang="en-US" dirty="0"/>
          </a:p>
        </p:txBody>
      </p:sp>
      <p:sp>
        <p:nvSpPr>
          <p:cNvPr id="7" name="TextBox 6"/>
          <p:cNvSpPr txBox="1">
            <a:spLocks noChangeArrowheads="1"/>
          </p:cNvSpPr>
          <p:nvPr/>
        </p:nvSpPr>
        <p:spPr bwMode="auto">
          <a:xfrm>
            <a:off x="685800" y="1600200"/>
            <a:ext cx="24482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800" b="1" dirty="0" smtClean="0">
                <a:solidFill>
                  <a:schemeClr val="accent2">
                    <a:lumMod val="75000"/>
                  </a:schemeClr>
                </a:solidFill>
              </a:rPr>
              <a:t>N</a:t>
            </a:r>
            <a:r>
              <a:rPr lang="fr-BE" sz="1800" b="1" dirty="0" smtClean="0">
                <a:solidFill>
                  <a:schemeClr val="accent2">
                    <a:lumMod val="75000"/>
                  </a:schemeClr>
                </a:solidFill>
              </a:rPr>
              <a:t>on-WSRF</a:t>
            </a:r>
          </a:p>
        </p:txBody>
      </p:sp>
      <p:sp>
        <p:nvSpPr>
          <p:cNvPr id="8" name="TextBox 6"/>
          <p:cNvSpPr txBox="1">
            <a:spLocks noChangeArrowheads="1"/>
          </p:cNvSpPr>
          <p:nvPr/>
        </p:nvSpPr>
        <p:spPr bwMode="auto">
          <a:xfrm>
            <a:off x="4495800" y="1600200"/>
            <a:ext cx="3600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BE" sz="1800" b="1" dirty="0" smtClean="0">
                <a:solidFill>
                  <a:srgbClr val="B95B22"/>
                </a:solidFill>
              </a:rPr>
              <a:t>WSRF</a:t>
            </a:r>
            <a:endParaRPr lang="fr-BE" sz="1800" dirty="0" smtClean="0">
              <a:solidFill>
                <a:srgbClr val="008000"/>
              </a:solidFill>
            </a:endParaRPr>
          </a:p>
        </p:txBody>
      </p:sp>
      <p:cxnSp>
        <p:nvCxnSpPr>
          <p:cNvPr id="11" name="Connecteur droit 7"/>
          <p:cNvCxnSpPr/>
          <p:nvPr/>
        </p:nvCxnSpPr>
        <p:spPr>
          <a:xfrm>
            <a:off x="3505200" y="1905000"/>
            <a:ext cx="0" cy="4482008"/>
          </a:xfrm>
          <a:prstGeom prst="line">
            <a:avLst/>
          </a:prstGeom>
          <a:ln w="28575">
            <a:prstDash val="dash"/>
          </a:ln>
        </p:spPr>
        <p:style>
          <a:lnRef idx="2">
            <a:schemeClr val="accent1"/>
          </a:lnRef>
          <a:fillRef idx="0">
            <a:schemeClr val="accent1"/>
          </a:fillRef>
          <a:effectRef idx="1">
            <a:schemeClr val="accent1"/>
          </a:effectRef>
          <a:fontRef idx="minor">
            <a:schemeClr val="tx1"/>
          </a:fontRef>
        </p:style>
      </p:cxnSp>
      <p:pic>
        <p:nvPicPr>
          <p:cNvPr id="12" name="Image 9" descr="Capture d’écran 2012-04-28 à 11.38.2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057400"/>
            <a:ext cx="3302000" cy="4141492"/>
          </a:xfrm>
          <a:prstGeom prst="rect">
            <a:avLst/>
          </a:prstGeom>
        </p:spPr>
      </p:pic>
      <p:pic>
        <p:nvPicPr>
          <p:cNvPr id="13" name="Image 10" descr="Capture d’écran 2012-04-28 à 13.24.07.png"/>
          <p:cNvPicPr>
            <a:picLocks noChangeAspect="1"/>
          </p:cNvPicPr>
          <p:nvPr/>
        </p:nvPicPr>
        <p:blipFill rotWithShape="1">
          <a:blip r:embed="rId4" cstate="print">
            <a:extLst>
              <a:ext uri="{28A0092B-C50C-407E-A947-70E740481C1C}">
                <a14:useLocalDpi xmlns:a14="http://schemas.microsoft.com/office/drawing/2010/main" val="0"/>
              </a:ext>
            </a:extLst>
          </a:blip>
          <a:srcRect t="4808"/>
          <a:stretch/>
        </p:blipFill>
        <p:spPr>
          <a:xfrm>
            <a:off x="3733800" y="1981200"/>
            <a:ext cx="5410200" cy="457209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 WSDL Description</a:t>
            </a:r>
            <a:endParaRPr lang="en-US" dirty="0"/>
          </a:p>
        </p:txBody>
      </p:sp>
      <p:sp>
        <p:nvSpPr>
          <p:cNvPr id="5" name="Content Placeholder 4"/>
          <p:cNvSpPr>
            <a:spLocks noGrp="1"/>
          </p:cNvSpPr>
          <p:nvPr>
            <p:ph sz="quarter" idx="1"/>
          </p:nvPr>
        </p:nvSpPr>
        <p:spPr/>
        <p:txBody>
          <a:bodyPr/>
          <a:lstStyle/>
          <a:p>
            <a:endParaRPr lang="en-US" dirty="0" smtClean="0"/>
          </a:p>
          <a:p>
            <a:r>
              <a:rPr lang="en-US" dirty="0" smtClean="0"/>
              <a:t>Differences</a:t>
            </a:r>
          </a:p>
          <a:p>
            <a:pPr lvl="1"/>
            <a:r>
              <a:rPr lang="en-US" dirty="0" smtClean="0"/>
              <a:t>WS-RF associates an explicit XML description of the </a:t>
            </a:r>
            <a:r>
              <a:rPr lang="en-US" i="1" dirty="0" err="1" smtClean="0"/>
              <a:t>SimpleShoppingCart</a:t>
            </a:r>
            <a:r>
              <a:rPr lang="en-US" dirty="0" smtClean="0"/>
              <a:t> with the WSDL </a:t>
            </a:r>
            <a:r>
              <a:rPr lang="en-US" i="1" dirty="0" err="1" smtClean="0"/>
              <a:t>portType</a:t>
            </a:r>
            <a:r>
              <a:rPr lang="en-US" dirty="0" smtClean="0"/>
              <a:t> which defines the Web Service operations on the cart</a:t>
            </a:r>
          </a:p>
          <a:p>
            <a:pPr lvl="1"/>
            <a:endParaRPr lang="en-US" i="1" dirty="0" smtClean="0"/>
          </a:p>
          <a:p>
            <a:pPr lvl="1"/>
            <a:r>
              <a:rPr lang="en-US" dirty="0" smtClean="0"/>
              <a:t>The definition of simple operations such as </a:t>
            </a:r>
            <a:r>
              <a:rPr lang="en-US" i="1" dirty="0" smtClean="0"/>
              <a:t>get</a:t>
            </a:r>
            <a:r>
              <a:rPr lang="en-US" dirty="0" smtClean="0"/>
              <a:t> and </a:t>
            </a:r>
            <a:r>
              <a:rPr lang="en-US" i="1" dirty="0" smtClean="0"/>
              <a:t>put</a:t>
            </a:r>
            <a:r>
              <a:rPr lang="en-US" dirty="0" smtClean="0"/>
              <a:t> can be completely standard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II: Messages</a:t>
            </a:r>
            <a:endParaRPr lang="en-US" dirty="0"/>
          </a:p>
        </p:txBody>
      </p:sp>
      <p:sp>
        <p:nvSpPr>
          <p:cNvPr id="3" name="Content Placeholder 2"/>
          <p:cNvSpPr>
            <a:spLocks noGrp="1"/>
          </p:cNvSpPr>
          <p:nvPr>
            <p:ph sz="quarter" idx="1"/>
          </p:nvPr>
        </p:nvSpPr>
        <p:spPr>
          <a:xfrm>
            <a:off x="612648" y="1600200"/>
            <a:ext cx="8153400" cy="1066800"/>
          </a:xfrm>
        </p:spPr>
        <p:txBody>
          <a:bodyPr/>
          <a:lstStyle/>
          <a:p>
            <a:r>
              <a:rPr lang="en-US" dirty="0" smtClean="0"/>
              <a:t>Shopping service</a:t>
            </a:r>
          </a:p>
          <a:p>
            <a:pPr lvl="1"/>
            <a:r>
              <a:rPr lang="en-US" dirty="0" smtClean="0"/>
              <a:t>Creation, retrieval and update of the cart via document</a:t>
            </a:r>
            <a:endParaRPr lang="en-US" dirty="0"/>
          </a:p>
        </p:txBody>
      </p:sp>
      <p:grpSp>
        <p:nvGrpSpPr>
          <p:cNvPr id="17" name="Group 16"/>
          <p:cNvGrpSpPr/>
          <p:nvPr/>
        </p:nvGrpSpPr>
        <p:grpSpPr>
          <a:xfrm>
            <a:off x="3505200" y="3352800"/>
            <a:ext cx="5257800" cy="2819400"/>
            <a:chOff x="3276600" y="3276600"/>
            <a:chExt cx="5257800" cy="2819400"/>
          </a:xfrm>
        </p:grpSpPr>
        <p:sp>
          <p:nvSpPr>
            <p:cNvPr id="4" name="Rectangle 3"/>
            <p:cNvSpPr/>
            <p:nvPr/>
          </p:nvSpPr>
          <p:spPr>
            <a:xfrm>
              <a:off x="3276600" y="3276600"/>
              <a:ext cx="52578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err="1" smtClean="0"/>
                <a:t>SimpleShopingCart</a:t>
              </a:r>
              <a:endParaRPr lang="en-US" sz="2400" dirty="0"/>
            </a:p>
          </p:txBody>
        </p:sp>
        <p:sp>
          <p:nvSpPr>
            <p:cNvPr id="5" name="Rectangle 4"/>
            <p:cNvSpPr/>
            <p:nvPr/>
          </p:nvSpPr>
          <p:spPr>
            <a:xfrm>
              <a:off x="3352800" y="3733800"/>
              <a:ext cx="2514600" cy="228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sz="2400" dirty="0" smtClean="0"/>
                <a:t>Item</a:t>
              </a:r>
              <a:endParaRPr lang="en-US" sz="2400" dirty="0"/>
            </a:p>
          </p:txBody>
        </p:sp>
        <p:sp>
          <p:nvSpPr>
            <p:cNvPr id="7" name="Rectangle 6"/>
            <p:cNvSpPr/>
            <p:nvPr/>
          </p:nvSpPr>
          <p:spPr>
            <a:xfrm>
              <a:off x="3429000" y="4191000"/>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ProductCode</a:t>
              </a:r>
              <a:endParaRPr lang="en-US" dirty="0"/>
            </a:p>
          </p:txBody>
        </p:sp>
        <p:sp>
          <p:nvSpPr>
            <p:cNvPr id="8" name="Rectangle 7"/>
            <p:cNvSpPr/>
            <p:nvPr/>
          </p:nvSpPr>
          <p:spPr>
            <a:xfrm>
              <a:off x="3429000" y="46747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Description</a:t>
              </a:r>
              <a:endParaRPr lang="en-US" dirty="0"/>
            </a:p>
          </p:txBody>
        </p:sp>
        <p:sp>
          <p:nvSpPr>
            <p:cNvPr id="9" name="Rectangle 8"/>
            <p:cNvSpPr/>
            <p:nvPr/>
          </p:nvSpPr>
          <p:spPr>
            <a:xfrm>
              <a:off x="3429000" y="51319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Quantity</a:t>
              </a:r>
              <a:endParaRPr lang="en-US" dirty="0"/>
            </a:p>
          </p:txBody>
        </p:sp>
        <p:sp>
          <p:nvSpPr>
            <p:cNvPr id="10" name="Rectangle 9"/>
            <p:cNvSpPr/>
            <p:nvPr/>
          </p:nvSpPr>
          <p:spPr>
            <a:xfrm>
              <a:off x="3429000" y="55891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ProductPrice</a:t>
              </a:r>
              <a:endParaRPr lang="en-US" dirty="0"/>
            </a:p>
          </p:txBody>
        </p:sp>
        <p:sp>
          <p:nvSpPr>
            <p:cNvPr id="12" name="Rectangle 11"/>
            <p:cNvSpPr/>
            <p:nvPr/>
          </p:nvSpPr>
          <p:spPr>
            <a:xfrm>
              <a:off x="5943600" y="3733800"/>
              <a:ext cx="2514600" cy="228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sz="2400" dirty="0" smtClean="0"/>
                <a:t>Item</a:t>
              </a:r>
              <a:endParaRPr lang="en-US" sz="2400" dirty="0"/>
            </a:p>
          </p:txBody>
        </p:sp>
        <p:sp>
          <p:nvSpPr>
            <p:cNvPr id="13" name="Rectangle 12"/>
            <p:cNvSpPr/>
            <p:nvPr/>
          </p:nvSpPr>
          <p:spPr>
            <a:xfrm>
              <a:off x="6019800" y="4191000"/>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ProductCode</a:t>
              </a:r>
              <a:endParaRPr lang="en-US" dirty="0"/>
            </a:p>
          </p:txBody>
        </p:sp>
        <p:sp>
          <p:nvSpPr>
            <p:cNvPr id="14" name="Rectangle 13"/>
            <p:cNvSpPr/>
            <p:nvPr/>
          </p:nvSpPr>
          <p:spPr>
            <a:xfrm>
              <a:off x="6019800" y="46747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Description</a:t>
              </a:r>
              <a:endParaRPr lang="en-US" dirty="0"/>
            </a:p>
          </p:txBody>
        </p:sp>
        <p:sp>
          <p:nvSpPr>
            <p:cNvPr id="15" name="Rectangle 14"/>
            <p:cNvSpPr/>
            <p:nvPr/>
          </p:nvSpPr>
          <p:spPr>
            <a:xfrm>
              <a:off x="6019800" y="51319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Quantity</a:t>
              </a:r>
              <a:endParaRPr lang="en-US" dirty="0"/>
            </a:p>
          </p:txBody>
        </p:sp>
        <p:sp>
          <p:nvSpPr>
            <p:cNvPr id="16" name="Rectangle 15"/>
            <p:cNvSpPr/>
            <p:nvPr/>
          </p:nvSpPr>
          <p:spPr>
            <a:xfrm>
              <a:off x="6019800" y="5589104"/>
              <a:ext cx="23622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ProductPrice</a:t>
              </a:r>
              <a:endParaRPr lang="en-US" dirty="0"/>
            </a:p>
          </p:txBody>
        </p:sp>
      </p:grpSp>
      <p:cxnSp>
        <p:nvCxnSpPr>
          <p:cNvPr id="19" name="Straight Arrow Connector 18"/>
          <p:cNvCxnSpPr/>
          <p:nvPr/>
        </p:nvCxnSpPr>
        <p:spPr>
          <a:xfrm>
            <a:off x="457200" y="4876800"/>
            <a:ext cx="2895600" cy="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457200" y="4267200"/>
            <a:ext cx="2895600" cy="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1000" y="3810000"/>
            <a:ext cx="3148170" cy="369332"/>
          </a:xfrm>
          <a:prstGeom prst="rect">
            <a:avLst/>
          </a:prstGeom>
          <a:noFill/>
        </p:spPr>
        <p:txBody>
          <a:bodyPr wrap="none" rtlCol="0">
            <a:spAutoFit/>
          </a:bodyPr>
          <a:lstStyle/>
          <a:p>
            <a:r>
              <a:rPr lang="en-US" dirty="0" err="1" smtClean="0"/>
              <a:t>GetResourcePropertiesDocument</a:t>
            </a:r>
            <a:endParaRPr lang="en-US" dirty="0"/>
          </a:p>
        </p:txBody>
      </p:sp>
      <p:sp>
        <p:nvSpPr>
          <p:cNvPr id="31" name="TextBox 30"/>
          <p:cNvSpPr txBox="1"/>
          <p:nvPr/>
        </p:nvSpPr>
        <p:spPr>
          <a:xfrm>
            <a:off x="381000" y="5029200"/>
            <a:ext cx="3071225" cy="369332"/>
          </a:xfrm>
          <a:prstGeom prst="rect">
            <a:avLst/>
          </a:prstGeom>
          <a:noFill/>
        </p:spPr>
        <p:txBody>
          <a:bodyPr wrap="none" rtlCol="0">
            <a:spAutoFit/>
          </a:bodyPr>
          <a:lstStyle/>
          <a:p>
            <a:r>
              <a:rPr lang="en-US" dirty="0" err="1" smtClean="0"/>
              <a:t>PutResourcePropertiesDocument</a:t>
            </a:r>
            <a:endParaRPr lang="en-US" dirty="0"/>
          </a:p>
        </p:txBody>
      </p:sp>
      <p:sp>
        <p:nvSpPr>
          <p:cNvPr id="32" name="TextBox 31"/>
          <p:cNvSpPr txBox="1"/>
          <p:nvPr/>
        </p:nvSpPr>
        <p:spPr>
          <a:xfrm>
            <a:off x="2209800" y="5791200"/>
            <a:ext cx="1287468" cy="461665"/>
          </a:xfrm>
          <a:prstGeom prst="rect">
            <a:avLst/>
          </a:prstGeom>
          <a:noFill/>
        </p:spPr>
        <p:txBody>
          <a:bodyPr wrap="none" rtlCol="0">
            <a:spAutoFit/>
          </a:bodyPr>
          <a:lstStyle/>
          <a:p>
            <a:r>
              <a:rPr lang="en-US" sz="2400" dirty="0" smtClean="0"/>
              <a:t>Checkout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lstStyle/>
          <a:p>
            <a:r>
              <a:rPr lang="en-US" dirty="0" smtClean="0"/>
              <a:t>Emerged from the Open Grid Services Infrastructure (OGSI)</a:t>
            </a:r>
          </a:p>
          <a:p>
            <a:r>
              <a:rPr lang="en-US" dirty="0" smtClean="0"/>
              <a:t>Common building blocs in grid protocols:</a:t>
            </a:r>
          </a:p>
          <a:p>
            <a:pPr lvl="1"/>
            <a:r>
              <a:rPr lang="en-US" dirty="0" smtClean="0"/>
              <a:t>Naming state</a:t>
            </a:r>
          </a:p>
          <a:p>
            <a:pPr lvl="1"/>
            <a:r>
              <a:rPr lang="en-US" dirty="0" smtClean="0"/>
              <a:t>Inspecting state</a:t>
            </a:r>
          </a:p>
          <a:p>
            <a:pPr lvl="1"/>
            <a:r>
              <a:rPr lang="en-US" dirty="0" smtClean="0"/>
              <a:t>Creating and removing state</a:t>
            </a:r>
          </a:p>
          <a:p>
            <a:pPr lvl="1"/>
            <a:r>
              <a:rPr lang="en-US" dirty="0" smtClean="0"/>
              <a:t>Detecting changes in state</a:t>
            </a:r>
          </a:p>
          <a:p>
            <a:r>
              <a:rPr lang="en-US" dirty="0" smtClean="0"/>
              <a:t>Also useful for Web Services</a:t>
            </a:r>
          </a:p>
          <a:p>
            <a:pPr lvl="1"/>
            <a:r>
              <a:rPr lang="en-US" dirty="0" smtClean="0"/>
              <a:t>Split OGSI specification into the WSRF specifications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III: </a:t>
            </a:r>
            <a:r>
              <a:rPr lang="en-US" dirty="0" err="1" smtClean="0"/>
              <a:t>CartCreate</a:t>
            </a:r>
            <a:endParaRPr lang="en-US" dirty="0"/>
          </a:p>
        </p:txBody>
      </p:sp>
      <p:sp>
        <p:nvSpPr>
          <p:cNvPr id="3" name="Content Placeholder 2"/>
          <p:cNvSpPr>
            <a:spLocks noGrp="1"/>
          </p:cNvSpPr>
          <p:nvPr>
            <p:ph sz="quarter" idx="1"/>
          </p:nvPr>
        </p:nvSpPr>
        <p:spPr>
          <a:xfrm>
            <a:off x="612648" y="1600200"/>
            <a:ext cx="8153400" cy="685800"/>
          </a:xfrm>
        </p:spPr>
        <p:txBody>
          <a:bodyPr/>
          <a:lstStyle/>
          <a:p>
            <a:r>
              <a:rPr lang="en-US" dirty="0" smtClean="0"/>
              <a:t>Request</a:t>
            </a:r>
            <a:endParaRPr lang="en-US" dirty="0"/>
          </a:p>
        </p:txBody>
      </p:sp>
      <p:sp>
        <p:nvSpPr>
          <p:cNvPr id="4" name="Rounded Rectangle 3"/>
          <p:cNvSpPr/>
          <p:nvPr/>
        </p:nvSpPr>
        <p:spPr>
          <a:xfrm>
            <a:off x="304800" y="2286000"/>
            <a:ext cx="8534400" cy="426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&lt;?xml version="1.0" encoding="UTF-8"?&gt;</a:t>
            </a:r>
          </a:p>
          <a:p>
            <a:r>
              <a:rPr lang="en-US" sz="1400" b="1" dirty="0"/>
              <a:t>&lt;</a:t>
            </a:r>
            <a:r>
              <a:rPr lang="en-US" sz="1400" b="1" dirty="0" err="1"/>
              <a:t>SOAP-</a:t>
            </a:r>
            <a:r>
              <a:rPr lang="en-US" sz="1400" b="1" dirty="0" err="1" smtClean="0"/>
              <a:t>ENV:Envelope</a:t>
            </a:r>
            <a:r>
              <a:rPr lang="en-US" sz="1400" b="1" dirty="0" smtClean="0"/>
              <a:t> </a:t>
            </a:r>
            <a:r>
              <a:rPr lang="fr-FR" sz="1400" b="1" dirty="0" smtClean="0">
                <a:solidFill>
                  <a:srgbClr val="B95B22"/>
                </a:solidFill>
              </a:rPr>
              <a:t>…</a:t>
            </a:r>
            <a:r>
              <a:rPr lang="fr-FR" sz="1400" b="1" dirty="0" smtClean="0"/>
              <a:t> </a:t>
            </a:r>
            <a:r>
              <a:rPr lang="en-US" sz="1400" b="1" dirty="0" smtClean="0"/>
              <a:t>&gt;</a:t>
            </a:r>
          </a:p>
          <a:p>
            <a:r>
              <a:rPr lang="en-US" sz="1400" b="1" dirty="0" smtClean="0"/>
              <a:t>     &lt;</a:t>
            </a:r>
            <a:r>
              <a:rPr lang="en-US" sz="1400" b="1" dirty="0" err="1"/>
              <a:t>SOAP-ENV:Header</a:t>
            </a:r>
            <a:r>
              <a:rPr lang="en-US" sz="1400" b="1" dirty="0"/>
              <a:t>&gt;</a:t>
            </a:r>
          </a:p>
          <a:p>
            <a:r>
              <a:rPr lang="en-US" sz="1400" b="1" dirty="0"/>
              <a:t>    </a:t>
            </a:r>
            <a:r>
              <a:rPr lang="en-US" sz="1400" b="1" dirty="0" smtClean="0"/>
              <a:t>     &lt;</a:t>
            </a:r>
            <a:r>
              <a:rPr lang="en-US" sz="1400" b="1" dirty="0" err="1"/>
              <a:t>wsa:To</a:t>
            </a:r>
            <a:r>
              <a:rPr lang="en-US" sz="1400" b="1" dirty="0"/>
              <a:t>&gt;</a:t>
            </a:r>
            <a:r>
              <a:rPr lang="en-US" sz="1400" dirty="0"/>
              <a:t>http://</a:t>
            </a:r>
            <a:r>
              <a:rPr lang="en-US" sz="1400" dirty="0" err="1"/>
              <a:t>www.example.com</a:t>
            </a:r>
            <a:r>
              <a:rPr lang="en-US" sz="1400" dirty="0"/>
              <a:t>/</a:t>
            </a:r>
            <a:r>
              <a:rPr lang="en-US" sz="1400" dirty="0" err="1"/>
              <a:t>WSSimpleShoppingService</a:t>
            </a:r>
            <a:r>
              <a:rPr lang="en-US" sz="1400" b="1" dirty="0"/>
              <a:t>&lt;/</a:t>
            </a:r>
            <a:r>
              <a:rPr lang="en-US" sz="1400" b="1" dirty="0" err="1"/>
              <a:t>wsa:To</a:t>
            </a:r>
            <a:r>
              <a:rPr lang="en-US" sz="1400" b="1" dirty="0"/>
              <a:t>&gt;</a:t>
            </a:r>
          </a:p>
          <a:p>
            <a:r>
              <a:rPr lang="en-US" sz="1400" b="1" dirty="0"/>
              <a:t>    </a:t>
            </a:r>
            <a:r>
              <a:rPr lang="en-US" sz="1400" b="1" dirty="0" smtClean="0"/>
              <a:t>     &lt;</a:t>
            </a:r>
            <a:r>
              <a:rPr lang="en-US" sz="1400" b="1" dirty="0" err="1"/>
              <a:t>wsa:MessageID</a:t>
            </a:r>
            <a:r>
              <a:rPr lang="en-US" sz="1400" b="1" dirty="0"/>
              <a:t>&gt;</a:t>
            </a:r>
            <a:r>
              <a:rPr lang="en-US" sz="1400" dirty="0"/>
              <a:t>urn:uuid:f81d4fae-7dec-11d0-a765-00a0c91e6bf1</a:t>
            </a:r>
            <a:r>
              <a:rPr lang="en-US" sz="1400" b="1" dirty="0"/>
              <a:t>&lt;/</a:t>
            </a:r>
            <a:r>
              <a:rPr lang="en-US" sz="1400" b="1" dirty="0" err="1"/>
              <a:t>wsa:MessageID</a:t>
            </a:r>
            <a:r>
              <a:rPr lang="en-US" sz="1400" b="1" dirty="0"/>
              <a:t>&gt;</a:t>
            </a:r>
          </a:p>
          <a:p>
            <a:r>
              <a:rPr lang="en-US" sz="1400" b="1" dirty="0"/>
              <a:t>    </a:t>
            </a:r>
            <a:r>
              <a:rPr lang="en-US" sz="1400" b="1" dirty="0" smtClean="0"/>
              <a:t>     &lt;</a:t>
            </a:r>
            <a:r>
              <a:rPr lang="en-US" sz="1400" b="1" dirty="0" err="1"/>
              <a:t>wsa:Action</a:t>
            </a:r>
            <a:r>
              <a:rPr lang="en-US" sz="1400" b="1" dirty="0"/>
              <a:t>&gt;</a:t>
            </a:r>
            <a:r>
              <a:rPr lang="en-US" sz="1400" dirty="0"/>
              <a:t>http://</a:t>
            </a:r>
            <a:r>
              <a:rPr lang="en-US" sz="1400" dirty="0" err="1"/>
              <a:t>docs.oasis-open.org</a:t>
            </a:r>
            <a:r>
              <a:rPr lang="en-US" sz="1400" dirty="0"/>
              <a:t>/</a:t>
            </a:r>
            <a:r>
              <a:rPr lang="en-US" sz="1400" dirty="0" err="1"/>
              <a:t>wsrf</a:t>
            </a:r>
            <a:r>
              <a:rPr lang="en-US" sz="1400" dirty="0"/>
              <a:t>/primer-1.2-examples-cd-02/</a:t>
            </a:r>
            <a:r>
              <a:rPr lang="en-US" sz="1400" dirty="0" err="1"/>
              <a:t>SimpleShoppingCarts</a:t>
            </a:r>
            <a:r>
              <a:rPr lang="en-US" sz="1400" dirty="0"/>
              <a:t>/</a:t>
            </a:r>
            <a:r>
              <a:rPr lang="en-US" sz="1400" dirty="0" err="1"/>
              <a:t>WSSimpleShoppingCart.wsdl</a:t>
            </a:r>
            <a:r>
              <a:rPr lang="en-US" sz="1400" dirty="0"/>
              <a:t>/</a:t>
            </a:r>
            <a:r>
              <a:rPr lang="en-US" sz="1400" dirty="0" err="1"/>
              <a:t>WSSimpleCartCreation</a:t>
            </a:r>
            <a:r>
              <a:rPr lang="en-US" sz="1400" dirty="0"/>
              <a:t>/</a:t>
            </a:r>
            <a:r>
              <a:rPr lang="en-US" sz="1400" dirty="0" err="1"/>
              <a:t>WSCreateCartRequest</a:t>
            </a:r>
            <a:r>
              <a:rPr lang="en-US" sz="1400" b="1" dirty="0"/>
              <a:t>&lt;/</a:t>
            </a:r>
            <a:r>
              <a:rPr lang="en-US" sz="1400" b="1" dirty="0" err="1"/>
              <a:t>wsa:Action</a:t>
            </a:r>
            <a:r>
              <a:rPr lang="en-US" sz="1400" b="1" dirty="0"/>
              <a:t>&gt;</a:t>
            </a:r>
          </a:p>
          <a:p>
            <a:r>
              <a:rPr lang="en-US" sz="1400" b="1" dirty="0" smtClean="0"/>
              <a:t>     &lt;</a:t>
            </a:r>
            <a:r>
              <a:rPr lang="en-US" sz="1400" b="1" dirty="0"/>
              <a:t>/</a:t>
            </a:r>
            <a:r>
              <a:rPr lang="en-US" sz="1400" b="1" dirty="0" err="1"/>
              <a:t>SOAP-ENV:Header</a:t>
            </a:r>
            <a:r>
              <a:rPr lang="en-US" sz="1400" b="1" dirty="0"/>
              <a:t>&gt;</a:t>
            </a:r>
          </a:p>
          <a:p>
            <a:r>
              <a:rPr lang="en-US" sz="1400" b="1" dirty="0" smtClean="0"/>
              <a:t>     &lt;</a:t>
            </a:r>
            <a:r>
              <a:rPr lang="en-US" sz="1400" b="1" dirty="0" err="1"/>
              <a:t>SOAP-ENV:Body</a:t>
            </a:r>
            <a:r>
              <a:rPr lang="en-US" sz="1400" b="1" dirty="0"/>
              <a:t>&gt;</a:t>
            </a:r>
          </a:p>
          <a:p>
            <a:r>
              <a:rPr lang="en-US" sz="1400" b="1" dirty="0"/>
              <a:t>  </a:t>
            </a:r>
            <a:r>
              <a:rPr lang="en-US" sz="1400" b="1" dirty="0" smtClean="0"/>
              <a:t>        </a:t>
            </a:r>
            <a:r>
              <a:rPr lang="en-US" sz="1600" b="1" dirty="0" smtClean="0">
                <a:solidFill>
                  <a:srgbClr val="B95B22"/>
                </a:solidFill>
              </a:rPr>
              <a:t>&lt;</a:t>
            </a:r>
            <a:r>
              <a:rPr lang="en-US" sz="1600" b="1" dirty="0" err="1">
                <a:solidFill>
                  <a:srgbClr val="B95B22"/>
                </a:solidFill>
              </a:rPr>
              <a:t>ssc:CartCreateRequest</a:t>
            </a:r>
            <a:r>
              <a:rPr lang="en-US" sz="1600" b="1" dirty="0">
                <a:solidFill>
                  <a:srgbClr val="B95B22"/>
                </a:solidFill>
              </a:rPr>
              <a:t>&gt;</a:t>
            </a:r>
          </a:p>
          <a:p>
            <a:r>
              <a:rPr lang="en-US" sz="1600" b="1" dirty="0">
                <a:solidFill>
                  <a:srgbClr val="B95B22"/>
                </a:solidFill>
              </a:rPr>
              <a:t>  </a:t>
            </a:r>
            <a:r>
              <a:rPr lang="en-US" sz="1600" b="1" dirty="0" smtClean="0">
                <a:solidFill>
                  <a:srgbClr val="B95B22"/>
                </a:solidFill>
              </a:rPr>
              <a:t>             &lt;</a:t>
            </a:r>
            <a:r>
              <a:rPr lang="en-US" sz="1600" b="1" dirty="0" err="1">
                <a:solidFill>
                  <a:srgbClr val="B95B22"/>
                </a:solidFill>
              </a:rPr>
              <a:t>ssc:ProductCode</a:t>
            </a:r>
            <a:r>
              <a:rPr lang="en-US" sz="1600" b="1" dirty="0">
                <a:solidFill>
                  <a:srgbClr val="B95B22"/>
                </a:solidFill>
              </a:rPr>
              <a:t>&gt;</a:t>
            </a:r>
            <a:r>
              <a:rPr lang="en-US" sz="1600" dirty="0">
                <a:solidFill>
                  <a:srgbClr val="B95B22"/>
                </a:solidFill>
              </a:rPr>
              <a:t>Cat-A2004-87968556</a:t>
            </a:r>
            <a:r>
              <a:rPr lang="en-US" sz="1600" b="1" dirty="0">
                <a:solidFill>
                  <a:srgbClr val="B95B22"/>
                </a:solidFill>
              </a:rPr>
              <a:t>&lt;/</a:t>
            </a:r>
            <a:r>
              <a:rPr lang="en-US" sz="1600" b="1" dirty="0" err="1">
                <a:solidFill>
                  <a:srgbClr val="B95B22"/>
                </a:solidFill>
              </a:rPr>
              <a:t>ssc:ProductCode</a:t>
            </a:r>
            <a:r>
              <a:rPr lang="en-US" sz="1600" b="1" dirty="0">
                <a:solidFill>
                  <a:srgbClr val="B95B22"/>
                </a:solidFill>
              </a:rPr>
              <a:t>&gt;</a:t>
            </a:r>
          </a:p>
          <a:p>
            <a:r>
              <a:rPr lang="en-US" sz="1600" b="1" dirty="0">
                <a:solidFill>
                  <a:srgbClr val="B95B22"/>
                </a:solidFill>
              </a:rPr>
              <a:t>  </a:t>
            </a:r>
            <a:r>
              <a:rPr lang="en-US" sz="1600" b="1" dirty="0" smtClean="0">
                <a:solidFill>
                  <a:srgbClr val="B95B22"/>
                </a:solidFill>
              </a:rPr>
              <a:t>             &lt;</a:t>
            </a:r>
            <a:r>
              <a:rPr lang="en-US" sz="1600" b="1" dirty="0" err="1">
                <a:solidFill>
                  <a:srgbClr val="B95B22"/>
                </a:solidFill>
              </a:rPr>
              <a:t>ssc:Quantity</a:t>
            </a:r>
            <a:r>
              <a:rPr lang="en-US" sz="1600" b="1" dirty="0">
                <a:solidFill>
                  <a:srgbClr val="B95B22"/>
                </a:solidFill>
              </a:rPr>
              <a:t>&gt;</a:t>
            </a:r>
            <a:r>
              <a:rPr lang="en-US" sz="1600" dirty="0">
                <a:solidFill>
                  <a:srgbClr val="B95B22"/>
                </a:solidFill>
              </a:rPr>
              <a:t>1</a:t>
            </a:r>
            <a:r>
              <a:rPr lang="en-US" sz="1600" b="1" dirty="0">
                <a:solidFill>
                  <a:srgbClr val="B95B22"/>
                </a:solidFill>
              </a:rPr>
              <a:t>&lt;/</a:t>
            </a:r>
            <a:r>
              <a:rPr lang="en-US" sz="1600" b="1" dirty="0" err="1">
                <a:solidFill>
                  <a:srgbClr val="B95B22"/>
                </a:solidFill>
              </a:rPr>
              <a:t>ssc:Quantity</a:t>
            </a:r>
            <a:r>
              <a:rPr lang="en-US" sz="1600" b="1" dirty="0">
                <a:solidFill>
                  <a:srgbClr val="B95B22"/>
                </a:solidFill>
              </a:rPr>
              <a:t>&gt;</a:t>
            </a:r>
          </a:p>
          <a:p>
            <a:r>
              <a:rPr lang="en-US" sz="1600" b="1" dirty="0">
                <a:solidFill>
                  <a:srgbClr val="B95B22"/>
                </a:solidFill>
              </a:rPr>
              <a:t>  </a:t>
            </a:r>
            <a:r>
              <a:rPr lang="en-US" sz="1600" b="1" dirty="0" smtClean="0">
                <a:solidFill>
                  <a:srgbClr val="B95B22"/>
                </a:solidFill>
              </a:rPr>
              <a:t>        &lt;</a:t>
            </a:r>
            <a:r>
              <a:rPr lang="en-US" sz="1600" b="1" dirty="0">
                <a:solidFill>
                  <a:srgbClr val="B95B22"/>
                </a:solidFill>
              </a:rPr>
              <a:t>/</a:t>
            </a:r>
            <a:r>
              <a:rPr lang="en-US" sz="1600" b="1" dirty="0" err="1">
                <a:solidFill>
                  <a:srgbClr val="B95B22"/>
                </a:solidFill>
              </a:rPr>
              <a:t>ssc:CartCreateRequest</a:t>
            </a:r>
            <a:r>
              <a:rPr lang="en-US" sz="1600" b="1" dirty="0">
                <a:solidFill>
                  <a:srgbClr val="B95B22"/>
                </a:solidFill>
              </a:rPr>
              <a:t>&gt;</a:t>
            </a:r>
          </a:p>
          <a:p>
            <a:r>
              <a:rPr lang="en-US" sz="1400" b="1" dirty="0" smtClean="0"/>
              <a:t>     &lt;</a:t>
            </a:r>
            <a:r>
              <a:rPr lang="en-US" sz="1400" b="1" dirty="0"/>
              <a:t>/</a:t>
            </a:r>
            <a:r>
              <a:rPr lang="en-US" sz="1400" b="1" dirty="0" err="1"/>
              <a:t>SOAP-ENV:Body</a:t>
            </a:r>
            <a:r>
              <a:rPr lang="en-US" sz="1400" b="1" dirty="0"/>
              <a:t>&gt;  </a:t>
            </a:r>
          </a:p>
          <a:p>
            <a:r>
              <a:rPr lang="en-US" sz="1400" b="1" dirty="0"/>
              <a:t>&lt;/</a:t>
            </a:r>
            <a:r>
              <a:rPr lang="en-US" sz="1400" b="1" dirty="0" err="1"/>
              <a:t>SOAP-ENV:Envelope</a:t>
            </a:r>
            <a:r>
              <a:rPr lang="en-US" sz="1400" b="1" dirty="0"/>
              <a:t>&gt;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III: </a:t>
            </a:r>
            <a:r>
              <a:rPr lang="en-US" dirty="0" err="1" smtClean="0"/>
              <a:t>CartCreate</a:t>
            </a:r>
            <a:endParaRPr lang="en-US" dirty="0"/>
          </a:p>
        </p:txBody>
      </p:sp>
      <p:sp>
        <p:nvSpPr>
          <p:cNvPr id="3" name="Content Placeholder 2"/>
          <p:cNvSpPr>
            <a:spLocks noGrp="1"/>
          </p:cNvSpPr>
          <p:nvPr>
            <p:ph sz="quarter" idx="1"/>
          </p:nvPr>
        </p:nvSpPr>
        <p:spPr>
          <a:xfrm>
            <a:off x="612648" y="1600200"/>
            <a:ext cx="8153400" cy="533400"/>
          </a:xfrm>
        </p:spPr>
        <p:txBody>
          <a:bodyPr/>
          <a:lstStyle/>
          <a:p>
            <a:r>
              <a:rPr lang="en-US" dirty="0" smtClean="0"/>
              <a:t>Response</a:t>
            </a:r>
            <a:endParaRPr lang="en-US" dirty="0"/>
          </a:p>
        </p:txBody>
      </p:sp>
      <p:sp>
        <p:nvSpPr>
          <p:cNvPr id="4" name="Rounded Rectangle 3"/>
          <p:cNvSpPr/>
          <p:nvPr/>
        </p:nvSpPr>
        <p:spPr>
          <a:xfrm>
            <a:off x="152400" y="2133600"/>
            <a:ext cx="8686800" cy="457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&lt;?xml version="1.0" encoding="UTF-8"?&gt;</a:t>
            </a:r>
          </a:p>
          <a:p>
            <a:r>
              <a:rPr lang="en-US" sz="1400" b="1" dirty="0"/>
              <a:t>&lt;</a:t>
            </a:r>
            <a:r>
              <a:rPr lang="en-US" sz="1400" b="1" dirty="0" err="1"/>
              <a:t>SOAP-ENV:Envelope</a:t>
            </a:r>
            <a:r>
              <a:rPr lang="en-US" sz="1400" b="1" dirty="0"/>
              <a:t> </a:t>
            </a:r>
            <a:r>
              <a:rPr lang="fr-FR" sz="1400" b="1" dirty="0">
                <a:solidFill>
                  <a:srgbClr val="B95B22"/>
                </a:solidFill>
              </a:rPr>
              <a:t>… </a:t>
            </a:r>
            <a:r>
              <a:rPr lang="fr-FR" sz="1400" b="1" dirty="0"/>
              <a:t>&gt;</a:t>
            </a:r>
            <a:endParaRPr lang="en-US" sz="1400" b="1" dirty="0"/>
          </a:p>
          <a:p>
            <a:r>
              <a:rPr lang="en-US" sz="1400" b="1" dirty="0"/>
              <a:t>     &lt;</a:t>
            </a:r>
            <a:r>
              <a:rPr lang="en-US" sz="1400" b="1" dirty="0" err="1"/>
              <a:t>SOAP-ENV:Header</a:t>
            </a:r>
            <a:r>
              <a:rPr lang="en-US" sz="1400" b="1" dirty="0"/>
              <a:t>&gt; </a:t>
            </a:r>
          </a:p>
          <a:p>
            <a:r>
              <a:rPr lang="en-US" sz="1400" b="1" dirty="0"/>
              <a:t>          &lt;</a:t>
            </a:r>
            <a:r>
              <a:rPr lang="en-US" sz="1400" b="1" dirty="0" err="1"/>
              <a:t>wsa:Action</a:t>
            </a:r>
            <a:r>
              <a:rPr lang="en-US" sz="1400" b="1" dirty="0"/>
              <a:t>&gt;</a:t>
            </a:r>
            <a:r>
              <a:rPr lang="en-US" sz="1400" dirty="0"/>
              <a:t>http://</a:t>
            </a:r>
            <a:r>
              <a:rPr lang="en-US" sz="1400" dirty="0" err="1"/>
              <a:t>docs.oasis-open.org</a:t>
            </a:r>
            <a:r>
              <a:rPr lang="en-US" sz="1400" dirty="0"/>
              <a:t>/</a:t>
            </a:r>
            <a:r>
              <a:rPr lang="en-US" sz="1400" dirty="0" err="1"/>
              <a:t>wsrf</a:t>
            </a:r>
            <a:r>
              <a:rPr lang="en-US" sz="1400" dirty="0"/>
              <a:t>/primer-1.2-examples-cd-02/</a:t>
            </a:r>
            <a:r>
              <a:rPr lang="en-US" sz="1400" dirty="0" err="1"/>
              <a:t>SimpleShoppingCarts</a:t>
            </a:r>
            <a:r>
              <a:rPr lang="en-US" sz="1400" dirty="0"/>
              <a:t>/</a:t>
            </a:r>
            <a:r>
              <a:rPr lang="en-US" sz="1400" dirty="0" err="1"/>
              <a:t>SimpleShoppingCart.wsdl</a:t>
            </a:r>
            <a:r>
              <a:rPr lang="en-US" sz="1400" dirty="0"/>
              <a:t>/</a:t>
            </a:r>
            <a:r>
              <a:rPr lang="en-US" sz="1400" dirty="0" err="1"/>
              <a:t>SimpleCartCreation</a:t>
            </a:r>
            <a:r>
              <a:rPr lang="en-US" sz="1400" dirty="0"/>
              <a:t>/</a:t>
            </a:r>
            <a:r>
              <a:rPr lang="en-US" sz="1400" dirty="0" err="1"/>
              <a:t>CreateCartResponse</a:t>
            </a:r>
            <a:r>
              <a:rPr lang="en-US" sz="1400" b="1" dirty="0"/>
              <a:t>&lt;/</a:t>
            </a:r>
            <a:r>
              <a:rPr lang="en-US" sz="1400" b="1" dirty="0" err="1"/>
              <a:t>wsa:Action</a:t>
            </a:r>
            <a:r>
              <a:rPr lang="en-US" sz="1400" b="1" dirty="0"/>
              <a:t>&gt;</a:t>
            </a:r>
          </a:p>
          <a:p>
            <a:r>
              <a:rPr lang="en-US" sz="1400" b="1" dirty="0"/>
              <a:t>          &lt;</a:t>
            </a:r>
            <a:r>
              <a:rPr lang="en-US" sz="1400" b="1" dirty="0" err="1"/>
              <a:t>wsa:MessageID</a:t>
            </a:r>
            <a:r>
              <a:rPr lang="en-US" sz="1400" b="1" dirty="0"/>
              <a:t>&gt;</a:t>
            </a:r>
            <a:r>
              <a:rPr lang="en-US" sz="1400" dirty="0"/>
              <a:t>http://</a:t>
            </a:r>
            <a:r>
              <a:rPr lang="en-US" sz="1400" dirty="0" err="1"/>
              <a:t>example.com</a:t>
            </a:r>
            <a:r>
              <a:rPr lang="en-US" sz="1400" dirty="0"/>
              <a:t>/someUniqueString-3</a:t>
            </a:r>
            <a:r>
              <a:rPr lang="en-US" sz="1400" b="1" dirty="0"/>
              <a:t>&lt;/</a:t>
            </a:r>
            <a:r>
              <a:rPr lang="en-US" sz="1400" b="1" dirty="0" err="1"/>
              <a:t>wsa:MessageID</a:t>
            </a:r>
            <a:r>
              <a:rPr lang="en-US" sz="1400" b="1" dirty="0"/>
              <a:t>&gt;</a:t>
            </a:r>
          </a:p>
          <a:p>
            <a:r>
              <a:rPr lang="en-US" sz="1400" b="1" dirty="0"/>
              <a:t>          &lt;</a:t>
            </a:r>
            <a:r>
              <a:rPr lang="en-US" sz="1400" b="1" dirty="0" err="1"/>
              <a:t>wsa:RelatesTo</a:t>
            </a:r>
            <a:r>
              <a:rPr lang="en-US" sz="1400" b="1" dirty="0"/>
              <a:t>&gt;</a:t>
            </a:r>
            <a:r>
              <a:rPr lang="en-US" sz="1400" dirty="0"/>
              <a:t>urn:uuid:f81d4fae-7dec-11d0-a765-00a0c91e6bf3</a:t>
            </a:r>
            <a:r>
              <a:rPr lang="en-US" sz="1400" b="1" dirty="0"/>
              <a:t>&lt;/</a:t>
            </a:r>
            <a:r>
              <a:rPr lang="en-US" sz="1400" b="1" dirty="0" err="1"/>
              <a:t>wsa:RelatesTo</a:t>
            </a:r>
            <a:r>
              <a:rPr lang="en-US" sz="1400" b="1" dirty="0"/>
              <a:t>&gt; </a:t>
            </a:r>
          </a:p>
          <a:p>
            <a:r>
              <a:rPr lang="en-US" sz="1400" b="1" dirty="0"/>
              <a:t>     &lt;/</a:t>
            </a:r>
            <a:r>
              <a:rPr lang="en-US" sz="1400" b="1" dirty="0" err="1"/>
              <a:t>SOAP-ENV:Header</a:t>
            </a:r>
            <a:r>
              <a:rPr lang="en-US" sz="1400" b="1" dirty="0"/>
              <a:t>&gt;</a:t>
            </a:r>
          </a:p>
          <a:p>
            <a:r>
              <a:rPr lang="en-US" sz="1400" b="1" dirty="0"/>
              <a:t>     &lt;</a:t>
            </a:r>
            <a:r>
              <a:rPr lang="en-US" sz="1400" b="1" dirty="0" err="1"/>
              <a:t>SOAP-ENV:Body</a:t>
            </a:r>
            <a:r>
              <a:rPr lang="en-US" sz="1400" b="1" dirty="0"/>
              <a:t>&gt; </a:t>
            </a:r>
          </a:p>
          <a:p>
            <a:r>
              <a:rPr lang="en-US" sz="1400" b="1" dirty="0"/>
              <a:t>          </a:t>
            </a:r>
            <a:r>
              <a:rPr lang="en-US" sz="1600" b="1" dirty="0">
                <a:solidFill>
                  <a:srgbClr val="B95B22"/>
                </a:solidFill>
              </a:rPr>
              <a:t>&lt;</a:t>
            </a:r>
            <a:r>
              <a:rPr lang="en-US" sz="1600" b="1" dirty="0" err="1">
                <a:solidFill>
                  <a:srgbClr val="B95B22"/>
                </a:solidFill>
              </a:rPr>
              <a:t>ssc:CartCreateResponse</a:t>
            </a:r>
            <a:r>
              <a:rPr lang="en-US" sz="1600" b="1" dirty="0">
                <a:solidFill>
                  <a:srgbClr val="B95B22"/>
                </a:solidFill>
              </a:rPr>
              <a:t>&gt;</a:t>
            </a:r>
          </a:p>
          <a:p>
            <a:r>
              <a:rPr lang="en-US" sz="1600" b="1" dirty="0">
                <a:solidFill>
                  <a:srgbClr val="B95B22"/>
                </a:solidFill>
              </a:rPr>
              <a:t>               &lt;</a:t>
            </a:r>
            <a:r>
              <a:rPr lang="en-US" sz="1600" b="1" dirty="0" err="1">
                <a:solidFill>
                  <a:srgbClr val="B95B22"/>
                </a:solidFill>
              </a:rPr>
              <a:t>wsa:EndpointReference</a:t>
            </a:r>
            <a:r>
              <a:rPr lang="en-US" sz="1600" b="1" dirty="0">
                <a:solidFill>
                  <a:srgbClr val="B95B22"/>
                </a:solidFill>
              </a:rPr>
              <a:t>&gt;</a:t>
            </a:r>
          </a:p>
          <a:p>
            <a:r>
              <a:rPr lang="en-US" sz="1600" b="1" dirty="0">
                <a:solidFill>
                  <a:srgbClr val="B95B22"/>
                </a:solidFill>
              </a:rPr>
              <a:t>                     </a:t>
            </a:r>
            <a:r>
              <a:rPr lang="en-US" sz="1600" b="1" dirty="0" smtClean="0">
                <a:solidFill>
                  <a:srgbClr val="B95B22"/>
                </a:solidFill>
              </a:rPr>
              <a:t>&lt;</a:t>
            </a:r>
            <a:r>
              <a:rPr lang="en-US" sz="1600" b="1" dirty="0" err="1" smtClean="0">
                <a:solidFill>
                  <a:srgbClr val="B95B22"/>
                </a:solidFill>
              </a:rPr>
              <a:t>wsa:Address</a:t>
            </a:r>
            <a:r>
              <a:rPr lang="en-US" sz="1600" b="1" dirty="0" smtClean="0">
                <a:solidFill>
                  <a:srgbClr val="B95B22"/>
                </a:solidFill>
              </a:rPr>
              <a:t>&gt;</a:t>
            </a:r>
            <a:r>
              <a:rPr lang="en-US" sz="1600" dirty="0" smtClean="0">
                <a:solidFill>
                  <a:srgbClr val="B95B22"/>
                </a:solidFill>
              </a:rPr>
              <a:t>http</a:t>
            </a:r>
            <a:r>
              <a:rPr lang="en-US" sz="1600" dirty="0">
                <a:solidFill>
                  <a:srgbClr val="B95B22"/>
                </a:solidFill>
              </a:rPr>
              <a:t>://www.example.com/SimpleShoppingService</a:t>
            </a:r>
            <a:r>
              <a:rPr lang="en-US" sz="1600" b="1" dirty="0">
                <a:solidFill>
                  <a:srgbClr val="B95B22"/>
                </a:solidFill>
              </a:rPr>
              <a:t>&lt;/wsa:Address&gt;</a:t>
            </a:r>
          </a:p>
          <a:p>
            <a:r>
              <a:rPr lang="en-US" sz="1600" b="1" dirty="0">
                <a:solidFill>
                  <a:srgbClr val="B95B22"/>
                </a:solidFill>
              </a:rPr>
              <a:t>                     &lt;</a:t>
            </a:r>
            <a:r>
              <a:rPr lang="en-US" sz="1600" b="1" dirty="0" err="1">
                <a:solidFill>
                  <a:srgbClr val="B95B22"/>
                </a:solidFill>
              </a:rPr>
              <a:t>wsa:ReferenceParameters</a:t>
            </a:r>
            <a:r>
              <a:rPr lang="en-US" sz="1600" b="1" dirty="0">
                <a:solidFill>
                  <a:srgbClr val="B95B22"/>
                </a:solidFill>
              </a:rPr>
              <a:t>&gt;</a:t>
            </a:r>
          </a:p>
          <a:p>
            <a:r>
              <a:rPr lang="en-US" sz="1600" b="1" dirty="0">
                <a:solidFill>
                  <a:srgbClr val="B95B22"/>
                </a:solidFill>
              </a:rPr>
              <a:t>                          &lt;</a:t>
            </a:r>
            <a:r>
              <a:rPr lang="en-US" sz="1600" b="1" dirty="0" err="1">
                <a:solidFill>
                  <a:srgbClr val="B95B22"/>
                </a:solidFill>
              </a:rPr>
              <a:t>rpimpl:CartId</a:t>
            </a:r>
            <a:r>
              <a:rPr lang="en-US" sz="1600" b="1" dirty="0">
                <a:solidFill>
                  <a:srgbClr val="B95B22"/>
                </a:solidFill>
              </a:rPr>
              <a:t>&gt;</a:t>
            </a:r>
            <a:r>
              <a:rPr lang="en-US" sz="1600" dirty="0">
                <a:solidFill>
                  <a:srgbClr val="B95B22"/>
                </a:solidFill>
              </a:rPr>
              <a:t>S1</a:t>
            </a:r>
            <a:r>
              <a:rPr lang="en-US" sz="1600" b="1" dirty="0">
                <a:solidFill>
                  <a:srgbClr val="B95B22"/>
                </a:solidFill>
              </a:rPr>
              <a:t>&lt;/</a:t>
            </a:r>
            <a:r>
              <a:rPr lang="en-US" sz="1600" b="1" dirty="0" err="1">
                <a:solidFill>
                  <a:srgbClr val="B95B22"/>
                </a:solidFill>
              </a:rPr>
              <a:t>rpimpl:CartId</a:t>
            </a:r>
            <a:r>
              <a:rPr lang="en-US" sz="1600" b="1" dirty="0">
                <a:solidFill>
                  <a:srgbClr val="B95B22"/>
                </a:solidFill>
              </a:rPr>
              <a:t>&gt;</a:t>
            </a:r>
          </a:p>
          <a:p>
            <a:r>
              <a:rPr lang="en-US" sz="1600" b="1" dirty="0">
                <a:solidFill>
                  <a:srgbClr val="B95B22"/>
                </a:solidFill>
              </a:rPr>
              <a:t>                     &lt;/</a:t>
            </a:r>
            <a:r>
              <a:rPr lang="en-US" sz="1600" b="1" dirty="0" err="1">
                <a:solidFill>
                  <a:srgbClr val="B95B22"/>
                </a:solidFill>
              </a:rPr>
              <a:t>wsa:ReferenceParameters</a:t>
            </a:r>
            <a:r>
              <a:rPr lang="en-US" sz="1600" b="1" dirty="0">
                <a:solidFill>
                  <a:srgbClr val="B95B22"/>
                </a:solidFill>
              </a:rPr>
              <a:t>&gt;</a:t>
            </a:r>
          </a:p>
          <a:p>
            <a:r>
              <a:rPr lang="en-US" sz="1600" b="1" dirty="0">
                <a:solidFill>
                  <a:srgbClr val="B95B22"/>
                </a:solidFill>
              </a:rPr>
              <a:t>               &lt;/</a:t>
            </a:r>
            <a:r>
              <a:rPr lang="en-US" sz="1600" b="1" dirty="0" err="1">
                <a:solidFill>
                  <a:srgbClr val="B95B22"/>
                </a:solidFill>
              </a:rPr>
              <a:t>wsa:EndpointReference</a:t>
            </a:r>
            <a:r>
              <a:rPr lang="en-US" sz="1600" b="1" dirty="0">
                <a:solidFill>
                  <a:srgbClr val="B95B22"/>
                </a:solidFill>
              </a:rPr>
              <a:t>&gt;  </a:t>
            </a:r>
          </a:p>
          <a:p>
            <a:r>
              <a:rPr lang="en-US" sz="1600" b="1" dirty="0">
                <a:solidFill>
                  <a:srgbClr val="B95B22"/>
                </a:solidFill>
              </a:rPr>
              <a:t>         &lt;/</a:t>
            </a:r>
            <a:r>
              <a:rPr lang="en-US" sz="1600" b="1" dirty="0" err="1">
                <a:solidFill>
                  <a:srgbClr val="B95B22"/>
                </a:solidFill>
              </a:rPr>
              <a:t>ssc:CartCreateResponse</a:t>
            </a:r>
            <a:r>
              <a:rPr lang="en-US" sz="1600" b="1" dirty="0">
                <a:solidFill>
                  <a:srgbClr val="B95B22"/>
                </a:solidFill>
              </a:rPr>
              <a:t>&gt;</a:t>
            </a:r>
          </a:p>
          <a:p>
            <a:r>
              <a:rPr lang="en-US" sz="1400" b="1" dirty="0"/>
              <a:t>     &lt;/</a:t>
            </a:r>
            <a:r>
              <a:rPr lang="en-US" sz="1400" b="1" dirty="0" err="1"/>
              <a:t>SOAP-ENV:Body</a:t>
            </a:r>
            <a:r>
              <a:rPr lang="en-US" sz="1400" b="1" dirty="0"/>
              <a:t>&gt;</a:t>
            </a:r>
          </a:p>
          <a:p>
            <a:r>
              <a:rPr lang="en-US" sz="1400" b="1" dirty="0"/>
              <a:t>&lt;/</a:t>
            </a:r>
            <a:r>
              <a:rPr lang="en-US" sz="1400" b="1" dirty="0" err="1"/>
              <a:t>SOAP-ENV:Envelope</a:t>
            </a:r>
            <a:r>
              <a:rPr lang="en-US" sz="1400" b="1" dirty="0"/>
              <a:t>&gt;</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IV: </a:t>
            </a:r>
            <a:r>
              <a:rPr lang="en-US" sz="3000" dirty="0" err="1" smtClean="0"/>
              <a:t>GetResourcePropertyDocument</a:t>
            </a:r>
            <a:endParaRPr lang="en-US" sz="3000" dirty="0"/>
          </a:p>
        </p:txBody>
      </p:sp>
      <p:sp>
        <p:nvSpPr>
          <p:cNvPr id="3" name="Content Placeholder 2"/>
          <p:cNvSpPr>
            <a:spLocks noGrp="1"/>
          </p:cNvSpPr>
          <p:nvPr>
            <p:ph sz="quarter" idx="1"/>
          </p:nvPr>
        </p:nvSpPr>
        <p:spPr>
          <a:xfrm>
            <a:off x="612648" y="1600200"/>
            <a:ext cx="8153400" cy="533400"/>
          </a:xfrm>
        </p:spPr>
        <p:txBody>
          <a:bodyPr/>
          <a:lstStyle/>
          <a:p>
            <a:r>
              <a:rPr lang="en-US" dirty="0" smtClean="0"/>
              <a:t>Request</a:t>
            </a:r>
            <a:endParaRPr lang="en-US" dirty="0"/>
          </a:p>
        </p:txBody>
      </p:sp>
      <p:sp>
        <p:nvSpPr>
          <p:cNvPr id="4" name="Rounded Rectangle 3"/>
          <p:cNvSpPr/>
          <p:nvPr/>
        </p:nvSpPr>
        <p:spPr>
          <a:xfrm>
            <a:off x="228600" y="2743200"/>
            <a:ext cx="86106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a:t>
            </a:r>
            <a:endParaRPr lang="pl-PL" b="1" dirty="0" smtClean="0"/>
          </a:p>
          <a:p>
            <a:r>
              <a:rPr lang="pl-PL" b="1" dirty="0" smtClean="0"/>
              <a:t>     &lt;</a:t>
            </a:r>
            <a:r>
              <a:rPr lang="pl-PL" b="1" dirty="0" err="1"/>
              <a:t>SOAP-ENV:Header</a:t>
            </a:r>
            <a:r>
              <a:rPr lang="pl-PL" b="1" dirty="0"/>
              <a:t>&gt;</a:t>
            </a:r>
          </a:p>
          <a:p>
            <a:r>
              <a:rPr lang="pl-PL" b="1" dirty="0"/>
              <a:t>    </a:t>
            </a:r>
            <a:r>
              <a:rPr lang="pl-PL" b="1" dirty="0" smtClean="0"/>
              <a:t>     &lt;</a:t>
            </a:r>
            <a:r>
              <a:rPr lang="pl-PL" b="1" dirty="0" err="1"/>
              <a:t>wsa:Action</a:t>
            </a:r>
            <a:r>
              <a:rPr lang="pl-PL" b="1" dirty="0" smtClean="0"/>
              <a:t>&gt;</a:t>
            </a:r>
            <a:r>
              <a:rPr lang="pl-PL" dirty="0" smtClean="0"/>
              <a:t> </a:t>
            </a:r>
            <a:r>
              <a:rPr lang="fr-FR" dirty="0" smtClean="0"/>
              <a:t>… </a:t>
            </a:r>
            <a:r>
              <a:rPr lang="pl-PL" b="1" dirty="0" smtClean="0"/>
              <a:t>&lt;</a:t>
            </a:r>
            <a:r>
              <a:rPr lang="pl-PL" b="1" dirty="0"/>
              <a:t>/</a:t>
            </a:r>
            <a:r>
              <a:rPr lang="pl-PL" b="1" dirty="0" err="1"/>
              <a:t>wsa:Action</a:t>
            </a:r>
            <a:r>
              <a:rPr lang="pl-PL" b="1" dirty="0"/>
              <a:t>&gt;</a:t>
            </a:r>
          </a:p>
          <a:p>
            <a:r>
              <a:rPr lang="pl-PL" b="1" dirty="0"/>
              <a:t>    </a:t>
            </a:r>
            <a:r>
              <a:rPr lang="pl-PL" b="1" dirty="0" smtClean="0"/>
              <a:t>     &lt;</a:t>
            </a:r>
            <a:r>
              <a:rPr lang="pl-PL" b="1" dirty="0" err="1"/>
              <a:t>wsa:MessageID</a:t>
            </a:r>
            <a:r>
              <a:rPr lang="pl-PL" b="1" dirty="0" smtClean="0"/>
              <a:t>&gt; </a:t>
            </a:r>
            <a:r>
              <a:rPr lang="fr-FR" b="1" dirty="0" smtClean="0"/>
              <a:t>… </a:t>
            </a:r>
            <a:r>
              <a:rPr lang="pl-PL" b="1" dirty="0" smtClean="0"/>
              <a:t>&lt;</a:t>
            </a:r>
            <a:r>
              <a:rPr lang="pl-PL" b="1" dirty="0"/>
              <a:t>/</a:t>
            </a:r>
            <a:r>
              <a:rPr lang="pl-PL" b="1" dirty="0" err="1"/>
              <a:t>wsa:MessageID</a:t>
            </a:r>
            <a:r>
              <a:rPr lang="pl-PL" b="1" dirty="0"/>
              <a:t>&gt;</a:t>
            </a:r>
          </a:p>
          <a:p>
            <a:r>
              <a:rPr lang="pl-PL" b="1" dirty="0"/>
              <a:t>    </a:t>
            </a:r>
            <a:r>
              <a:rPr lang="pl-PL" b="1" dirty="0" smtClean="0"/>
              <a:t>     &lt;</a:t>
            </a:r>
            <a:r>
              <a:rPr lang="pl-PL" b="1" dirty="0" err="1"/>
              <a:t>wsa:To</a:t>
            </a:r>
            <a:r>
              <a:rPr lang="pl-PL" b="1" dirty="0"/>
              <a:t>&gt;</a:t>
            </a:r>
            <a:r>
              <a:rPr lang="pl-PL" dirty="0"/>
              <a:t>http://</a:t>
            </a:r>
            <a:r>
              <a:rPr lang="pl-PL" dirty="0" err="1"/>
              <a:t>www.example.com</a:t>
            </a:r>
            <a:r>
              <a:rPr lang="pl-PL" dirty="0"/>
              <a:t>/</a:t>
            </a:r>
            <a:r>
              <a:rPr lang="pl-PL" dirty="0" err="1"/>
              <a:t>SimpleShoppingService</a:t>
            </a:r>
            <a:r>
              <a:rPr lang="pl-PL" b="1" dirty="0"/>
              <a:t>&lt;/</a:t>
            </a:r>
            <a:r>
              <a:rPr lang="pl-PL" b="1" dirty="0" err="1"/>
              <a:t>wsa:To</a:t>
            </a:r>
            <a:r>
              <a:rPr lang="pl-PL" b="1" dirty="0"/>
              <a:t>&gt;</a:t>
            </a:r>
          </a:p>
          <a:p>
            <a:r>
              <a:rPr lang="pl-PL" b="1" dirty="0"/>
              <a:t>   </a:t>
            </a:r>
            <a:r>
              <a:rPr lang="pl-PL" b="1" dirty="0" smtClean="0"/>
              <a:t>      &lt;</a:t>
            </a:r>
            <a:r>
              <a:rPr lang="pl-PL" b="1" dirty="0" err="1"/>
              <a:t>rpimpl:CartId</a:t>
            </a:r>
            <a:r>
              <a:rPr lang="pl-PL" b="1" dirty="0"/>
              <a:t> </a:t>
            </a:r>
            <a:r>
              <a:rPr lang="pl-PL" b="1" dirty="0" err="1"/>
              <a:t>wsa:IsReferenceParameter</a:t>
            </a:r>
            <a:r>
              <a:rPr lang="pl-PL" b="1" dirty="0"/>
              <a:t>="</a:t>
            </a:r>
            <a:r>
              <a:rPr lang="pl-PL" b="1" dirty="0" err="1"/>
              <a:t>true</a:t>
            </a:r>
            <a:r>
              <a:rPr lang="pl-PL" b="1" dirty="0"/>
              <a:t>"&gt;</a:t>
            </a:r>
            <a:r>
              <a:rPr lang="pl-PL" dirty="0"/>
              <a:t>S1</a:t>
            </a:r>
            <a:r>
              <a:rPr lang="pl-PL" b="1" dirty="0"/>
              <a:t>&lt;/</a:t>
            </a:r>
            <a:r>
              <a:rPr lang="pl-PL" b="1" dirty="0" err="1"/>
              <a:t>rpimpl:CartId</a:t>
            </a:r>
            <a:r>
              <a:rPr lang="pl-PL" b="1" dirty="0"/>
              <a:t>&gt;</a:t>
            </a:r>
          </a:p>
          <a:p>
            <a:r>
              <a:rPr lang="pl-PL" b="1" dirty="0" smtClean="0"/>
              <a:t>     &lt;</a:t>
            </a:r>
            <a:r>
              <a:rPr lang="pl-PL" b="1" dirty="0"/>
              <a:t>/</a:t>
            </a:r>
            <a:r>
              <a:rPr lang="pl-PL" b="1" dirty="0" err="1"/>
              <a:t>SOAP-ENV:Header</a:t>
            </a:r>
            <a:r>
              <a:rPr lang="pl-PL" b="1" dirty="0"/>
              <a:t>&gt;</a:t>
            </a:r>
          </a:p>
          <a:p>
            <a:r>
              <a:rPr lang="pl-PL" b="1" dirty="0"/>
              <a:t> </a:t>
            </a:r>
            <a:r>
              <a:rPr lang="pl-PL" b="1" dirty="0" smtClean="0"/>
              <a:t>    &lt;</a:t>
            </a:r>
            <a:r>
              <a:rPr lang="pl-PL" b="1" dirty="0" err="1"/>
              <a:t>SOAP-ENV:Body</a:t>
            </a:r>
            <a:r>
              <a:rPr lang="pl-PL" b="1" dirty="0"/>
              <a:t>&gt;</a:t>
            </a:r>
          </a:p>
          <a:p>
            <a:r>
              <a:rPr lang="pl-PL" b="1" dirty="0" smtClean="0"/>
              <a:t>          &lt;</a:t>
            </a:r>
            <a:r>
              <a:rPr lang="pl-PL" b="1" dirty="0" err="1"/>
              <a:t>wsrf-rp:GetResourcePropertyDocument</a:t>
            </a:r>
            <a:r>
              <a:rPr lang="pl-PL" b="1" dirty="0"/>
              <a:t>/&gt;</a:t>
            </a:r>
          </a:p>
          <a:p>
            <a:r>
              <a:rPr lang="pl-PL" b="1" dirty="0"/>
              <a:t> </a:t>
            </a:r>
            <a:r>
              <a:rPr lang="pl-PL" b="1" dirty="0" smtClean="0"/>
              <a:t>    &lt;</a:t>
            </a:r>
            <a:r>
              <a:rPr lang="pl-PL" b="1" dirty="0"/>
              <a:t>/</a:t>
            </a:r>
            <a:r>
              <a:rPr lang="pl-PL" b="1" dirty="0" err="1"/>
              <a:t>SOAP-ENV:Body</a:t>
            </a:r>
            <a:r>
              <a:rPr lang="pl-PL" b="1" dirty="0" smtClean="0"/>
              <a:t>&gt;</a:t>
            </a:r>
          </a:p>
          <a:p>
            <a:r>
              <a:rPr lang="fr-FR" b="1" dirty="0" smtClean="0"/>
              <a:t>…</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IV: </a:t>
            </a:r>
            <a:r>
              <a:rPr lang="en-US" sz="3000" dirty="0" err="1" smtClean="0"/>
              <a:t>GetResourcePropertyDocument</a:t>
            </a:r>
            <a:endParaRPr lang="en-US" sz="3000" dirty="0"/>
          </a:p>
        </p:txBody>
      </p:sp>
      <p:sp>
        <p:nvSpPr>
          <p:cNvPr id="3" name="Content Placeholder 2"/>
          <p:cNvSpPr>
            <a:spLocks noGrp="1"/>
          </p:cNvSpPr>
          <p:nvPr>
            <p:ph sz="quarter" idx="1"/>
          </p:nvPr>
        </p:nvSpPr>
        <p:spPr>
          <a:xfrm>
            <a:off x="612648" y="1600200"/>
            <a:ext cx="8153400" cy="533400"/>
          </a:xfrm>
        </p:spPr>
        <p:txBody>
          <a:bodyPr/>
          <a:lstStyle/>
          <a:p>
            <a:r>
              <a:rPr lang="en-US" dirty="0" smtClean="0"/>
              <a:t>Response</a:t>
            </a:r>
            <a:endParaRPr lang="en-US" dirty="0"/>
          </a:p>
        </p:txBody>
      </p:sp>
      <p:sp>
        <p:nvSpPr>
          <p:cNvPr id="5" name="Rounded Rectangle 3"/>
          <p:cNvSpPr/>
          <p:nvPr/>
        </p:nvSpPr>
        <p:spPr>
          <a:xfrm>
            <a:off x="228600" y="2362200"/>
            <a:ext cx="8610600" cy="419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a:t>
            </a:r>
            <a:endParaRPr lang="pl-PL" b="1" dirty="0" smtClean="0"/>
          </a:p>
          <a:p>
            <a:r>
              <a:rPr lang="en-US" b="1" dirty="0" smtClean="0"/>
              <a:t>     &lt;</a:t>
            </a:r>
            <a:r>
              <a:rPr lang="en-US" b="1" dirty="0" err="1"/>
              <a:t>SOAP-ENV:Body</a:t>
            </a:r>
            <a:r>
              <a:rPr lang="en-US" b="1" dirty="0"/>
              <a:t>&gt;</a:t>
            </a:r>
          </a:p>
          <a:p>
            <a:r>
              <a:rPr lang="en-US" b="1" dirty="0" smtClean="0"/>
              <a:t>          &lt;</a:t>
            </a:r>
            <a:r>
              <a:rPr lang="en-US" b="1" dirty="0" err="1"/>
              <a:t>wsrf-rp:GetResourcePropertyDocumentResponse</a:t>
            </a:r>
            <a:r>
              <a:rPr lang="en-US" b="1" dirty="0"/>
              <a:t>&gt;</a:t>
            </a:r>
          </a:p>
          <a:p>
            <a:r>
              <a:rPr lang="en-US" b="1" dirty="0"/>
              <a:t>    </a:t>
            </a:r>
            <a:r>
              <a:rPr lang="en-US" b="1" dirty="0" smtClean="0"/>
              <a:t>           &lt;</a:t>
            </a:r>
            <a:r>
              <a:rPr lang="en-US" b="1" dirty="0" err="1"/>
              <a:t>ssc:SimpleShoppingCart</a:t>
            </a:r>
            <a:r>
              <a:rPr lang="en-US" b="1" dirty="0"/>
              <a:t>&gt;</a:t>
            </a:r>
          </a:p>
          <a:p>
            <a:r>
              <a:rPr lang="en-US" b="1" dirty="0"/>
              <a:t>	</a:t>
            </a:r>
            <a:r>
              <a:rPr lang="en-US" b="1" dirty="0" smtClean="0"/>
              <a:t>&lt;</a:t>
            </a:r>
            <a:r>
              <a:rPr lang="en-US" b="1" dirty="0" err="1"/>
              <a:t>ssc:Item</a:t>
            </a:r>
            <a:r>
              <a:rPr lang="en-US" b="1" dirty="0"/>
              <a:t>&gt;</a:t>
            </a:r>
          </a:p>
          <a:p>
            <a:r>
              <a:rPr lang="en-US" b="1" dirty="0"/>
              <a:t>	</a:t>
            </a:r>
            <a:r>
              <a:rPr lang="en-US" b="1" dirty="0" smtClean="0"/>
              <a:t>     &lt;</a:t>
            </a:r>
            <a:r>
              <a:rPr lang="en-US" b="1" dirty="0" err="1"/>
              <a:t>ssc:ProductCode</a:t>
            </a:r>
            <a:r>
              <a:rPr lang="en-US" b="1" dirty="0"/>
              <a:t>&gt;</a:t>
            </a:r>
            <a:r>
              <a:rPr lang="en-US" dirty="0"/>
              <a:t>Cat-A2004-87968556</a:t>
            </a:r>
            <a:r>
              <a:rPr lang="en-US" b="1" dirty="0"/>
              <a:t>&lt;/</a:t>
            </a:r>
            <a:r>
              <a:rPr lang="en-US" b="1" dirty="0" err="1"/>
              <a:t>ssc:ProductCode</a:t>
            </a:r>
            <a:r>
              <a:rPr lang="en-US" b="1" dirty="0"/>
              <a:t>&gt;</a:t>
            </a:r>
          </a:p>
          <a:p>
            <a:r>
              <a:rPr lang="en-US" b="1" dirty="0"/>
              <a:t>	</a:t>
            </a:r>
            <a:r>
              <a:rPr lang="en-US" b="1" dirty="0" smtClean="0"/>
              <a:t>     &lt;</a:t>
            </a:r>
            <a:r>
              <a:rPr lang="en-US" b="1" dirty="0" err="1"/>
              <a:t>ssc:Description</a:t>
            </a:r>
            <a:r>
              <a:rPr lang="en-US" b="1" dirty="0"/>
              <a:t>&gt;</a:t>
            </a:r>
            <a:r>
              <a:rPr lang="en-US" dirty="0"/>
              <a:t>Garden String - 150m</a:t>
            </a:r>
            <a:r>
              <a:rPr lang="en-US" b="1" dirty="0"/>
              <a:t>&lt;/</a:t>
            </a:r>
            <a:r>
              <a:rPr lang="en-US" b="1" dirty="0" err="1"/>
              <a:t>ssc:Description</a:t>
            </a:r>
            <a:r>
              <a:rPr lang="en-US" b="1" dirty="0"/>
              <a:t>&gt;</a:t>
            </a:r>
          </a:p>
          <a:p>
            <a:r>
              <a:rPr lang="en-US" b="1" dirty="0"/>
              <a:t>	</a:t>
            </a:r>
            <a:r>
              <a:rPr lang="en-US" b="1" dirty="0" smtClean="0"/>
              <a:t>     &lt;</a:t>
            </a:r>
            <a:r>
              <a:rPr lang="en-US" b="1" dirty="0" err="1"/>
              <a:t>ssc:Quantity</a:t>
            </a:r>
            <a:r>
              <a:rPr lang="en-US" b="1" dirty="0"/>
              <a:t>&gt;</a:t>
            </a:r>
            <a:r>
              <a:rPr lang="en-US" dirty="0"/>
              <a:t>1</a:t>
            </a:r>
            <a:r>
              <a:rPr lang="en-US" b="1" dirty="0"/>
              <a:t>&lt;/</a:t>
            </a:r>
            <a:r>
              <a:rPr lang="en-US" b="1" dirty="0" err="1"/>
              <a:t>ssc:Quantity</a:t>
            </a:r>
            <a:r>
              <a:rPr lang="en-US" b="1" dirty="0"/>
              <a:t>&gt;</a:t>
            </a:r>
          </a:p>
          <a:p>
            <a:r>
              <a:rPr lang="en-US" b="1" dirty="0"/>
              <a:t>                      </a:t>
            </a:r>
            <a:r>
              <a:rPr lang="en-US" b="1" dirty="0" smtClean="0"/>
              <a:t>  &lt;</a:t>
            </a:r>
            <a:r>
              <a:rPr lang="en-US" b="1" dirty="0" err="1"/>
              <a:t>ssc:ProductPrice</a:t>
            </a:r>
            <a:r>
              <a:rPr lang="en-US" b="1" dirty="0"/>
              <a:t>&gt;</a:t>
            </a:r>
            <a:r>
              <a:rPr lang="en-US" dirty="0"/>
              <a:t>1.59</a:t>
            </a:r>
            <a:r>
              <a:rPr lang="en-US" b="1" dirty="0"/>
              <a:t>&lt;/</a:t>
            </a:r>
            <a:r>
              <a:rPr lang="en-US" b="1" dirty="0" err="1"/>
              <a:t>ssc:ProductPrice</a:t>
            </a:r>
            <a:r>
              <a:rPr lang="en-US" b="1" dirty="0"/>
              <a:t>&gt;</a:t>
            </a:r>
          </a:p>
          <a:p>
            <a:r>
              <a:rPr lang="en-US" b="1" dirty="0"/>
              <a:t>	</a:t>
            </a:r>
            <a:r>
              <a:rPr lang="en-US" b="1" dirty="0" smtClean="0"/>
              <a:t>&lt;</a:t>
            </a:r>
            <a:r>
              <a:rPr lang="en-US" b="1" dirty="0"/>
              <a:t>/</a:t>
            </a:r>
            <a:r>
              <a:rPr lang="en-US" b="1" dirty="0" err="1"/>
              <a:t>ssc:Item</a:t>
            </a:r>
            <a:r>
              <a:rPr lang="en-US" b="1" dirty="0"/>
              <a:t>&gt;</a:t>
            </a:r>
          </a:p>
          <a:p>
            <a:r>
              <a:rPr lang="en-US" b="1" dirty="0" smtClean="0"/>
              <a:t>              &lt;</a:t>
            </a:r>
            <a:r>
              <a:rPr lang="en-US" b="1" dirty="0"/>
              <a:t>/</a:t>
            </a:r>
            <a:r>
              <a:rPr lang="en-US" b="1" dirty="0" err="1"/>
              <a:t>ssc:SimpleShoppingCart</a:t>
            </a:r>
            <a:r>
              <a:rPr lang="en-US" b="1" dirty="0"/>
              <a:t>&gt;</a:t>
            </a:r>
          </a:p>
          <a:p>
            <a:r>
              <a:rPr lang="en-US" b="1" dirty="0"/>
              <a:t>   </a:t>
            </a:r>
            <a:r>
              <a:rPr lang="en-US" b="1" dirty="0" smtClean="0"/>
              <a:t>     &lt;</a:t>
            </a:r>
            <a:r>
              <a:rPr lang="en-US" b="1" dirty="0"/>
              <a:t>/</a:t>
            </a:r>
            <a:r>
              <a:rPr lang="en-US" b="1" dirty="0" err="1"/>
              <a:t>wsrf-rp:GetResourcePropertyDocumentResponse</a:t>
            </a:r>
            <a:r>
              <a:rPr lang="en-US" b="1" dirty="0"/>
              <a:t>&gt;</a:t>
            </a:r>
          </a:p>
          <a:p>
            <a:r>
              <a:rPr lang="en-US" b="1" dirty="0" smtClean="0"/>
              <a:t>    &lt;</a:t>
            </a:r>
            <a:r>
              <a:rPr lang="en-US" b="1" dirty="0"/>
              <a:t>/</a:t>
            </a:r>
            <a:r>
              <a:rPr lang="en-US" b="1" dirty="0" err="1"/>
              <a:t>SOAP-ENV:Body</a:t>
            </a:r>
            <a:r>
              <a:rPr lang="en-US" b="1" dirty="0" smtClean="0"/>
              <a:t>&gt;</a:t>
            </a:r>
          </a:p>
          <a:p>
            <a:r>
              <a:rPr lang="fr-FR" b="1" dirty="0" smtClean="0"/>
              <a:t>…</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V: </a:t>
            </a:r>
            <a:r>
              <a:rPr lang="en-US" sz="3000" dirty="0" err="1" smtClean="0"/>
              <a:t>PutResourcePropertyDocument</a:t>
            </a:r>
            <a:r>
              <a:rPr lang="en-US" dirty="0" smtClean="0"/>
              <a:t> </a:t>
            </a:r>
            <a:endParaRPr lang="en-US" dirty="0"/>
          </a:p>
        </p:txBody>
      </p:sp>
      <p:sp>
        <p:nvSpPr>
          <p:cNvPr id="3" name="Content Placeholder 2"/>
          <p:cNvSpPr>
            <a:spLocks noGrp="1"/>
          </p:cNvSpPr>
          <p:nvPr>
            <p:ph sz="quarter" idx="1"/>
          </p:nvPr>
        </p:nvSpPr>
        <p:spPr>
          <a:xfrm>
            <a:off x="612648" y="1600200"/>
            <a:ext cx="8153400" cy="533400"/>
          </a:xfrm>
        </p:spPr>
        <p:txBody>
          <a:bodyPr/>
          <a:lstStyle/>
          <a:p>
            <a:r>
              <a:rPr lang="en-US" dirty="0" smtClean="0"/>
              <a:t>Request</a:t>
            </a:r>
            <a:endParaRPr lang="en-US" dirty="0"/>
          </a:p>
        </p:txBody>
      </p:sp>
      <p:sp>
        <p:nvSpPr>
          <p:cNvPr id="4" name="Rounded Rectangle 3"/>
          <p:cNvSpPr/>
          <p:nvPr/>
        </p:nvSpPr>
        <p:spPr>
          <a:xfrm>
            <a:off x="533400" y="2286000"/>
            <a:ext cx="8229600" cy="441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t>…</a:t>
            </a:r>
            <a:endParaRPr lang="pl-PL" sz="1400" b="1" dirty="0" smtClean="0"/>
          </a:p>
          <a:p>
            <a:r>
              <a:rPr lang="pl-PL" sz="1400" b="1" dirty="0" smtClean="0"/>
              <a:t>    </a:t>
            </a:r>
            <a:r>
              <a:rPr lang="pl-PL" sz="1400" b="1" dirty="0"/>
              <a:t> &lt;</a:t>
            </a:r>
            <a:r>
              <a:rPr lang="pl-PL" sz="1400" b="1" dirty="0" err="1"/>
              <a:t>SOAP-ENV:Header</a:t>
            </a:r>
            <a:r>
              <a:rPr lang="pl-PL" sz="1400" b="1" dirty="0"/>
              <a:t>&gt;</a:t>
            </a:r>
          </a:p>
          <a:p>
            <a:r>
              <a:rPr lang="pl-PL" sz="1400" b="1" dirty="0"/>
              <a:t>    </a:t>
            </a:r>
            <a:r>
              <a:rPr lang="pl-PL" sz="1400" b="1" dirty="0" smtClean="0"/>
              <a:t>      &lt;</a:t>
            </a:r>
            <a:r>
              <a:rPr lang="pl-PL" sz="1400" b="1" dirty="0" err="1"/>
              <a:t>wsa:Action</a:t>
            </a:r>
            <a:r>
              <a:rPr lang="pl-PL" sz="1400" b="1" dirty="0" smtClean="0"/>
              <a:t>&gt; </a:t>
            </a:r>
            <a:r>
              <a:rPr lang="fr-FR" sz="1400" b="1" dirty="0" smtClean="0"/>
              <a:t>… </a:t>
            </a:r>
            <a:r>
              <a:rPr lang="pl-PL" sz="1400" b="1" dirty="0" smtClean="0"/>
              <a:t>&lt;</a:t>
            </a:r>
            <a:r>
              <a:rPr lang="pl-PL" sz="1400" b="1" dirty="0"/>
              <a:t>/</a:t>
            </a:r>
            <a:r>
              <a:rPr lang="pl-PL" sz="1400" b="1" dirty="0" err="1"/>
              <a:t>wsa:Action</a:t>
            </a:r>
            <a:r>
              <a:rPr lang="pl-PL" sz="1400" b="1" dirty="0"/>
              <a:t>&gt;</a:t>
            </a:r>
          </a:p>
          <a:p>
            <a:r>
              <a:rPr lang="pl-PL" sz="1400" b="1" dirty="0"/>
              <a:t>    </a:t>
            </a:r>
            <a:r>
              <a:rPr lang="pl-PL" sz="1400" b="1" dirty="0" smtClean="0"/>
              <a:t>      &lt;</a:t>
            </a:r>
            <a:r>
              <a:rPr lang="pl-PL" sz="1400" b="1" dirty="0" err="1"/>
              <a:t>wsa:MessageID</a:t>
            </a:r>
            <a:r>
              <a:rPr lang="pl-PL" sz="1400" b="1" dirty="0" smtClean="0"/>
              <a:t>&gt; </a:t>
            </a:r>
            <a:r>
              <a:rPr lang="fr-FR" sz="1400" b="1" dirty="0" smtClean="0"/>
              <a:t>… </a:t>
            </a:r>
            <a:r>
              <a:rPr lang="pl-PL" sz="1400" b="1" dirty="0" smtClean="0"/>
              <a:t>&lt;</a:t>
            </a:r>
            <a:r>
              <a:rPr lang="pl-PL" sz="1400" b="1" dirty="0"/>
              <a:t>/</a:t>
            </a:r>
            <a:r>
              <a:rPr lang="pl-PL" sz="1400" b="1" dirty="0" err="1"/>
              <a:t>wsa:MessageID</a:t>
            </a:r>
            <a:r>
              <a:rPr lang="pl-PL" sz="1400" b="1" dirty="0"/>
              <a:t>&gt;</a:t>
            </a:r>
          </a:p>
          <a:p>
            <a:r>
              <a:rPr lang="pl-PL" sz="1400" b="1" dirty="0"/>
              <a:t>    </a:t>
            </a:r>
            <a:r>
              <a:rPr lang="pl-PL" sz="1400" b="1" dirty="0" smtClean="0"/>
              <a:t>      &lt;</a:t>
            </a:r>
            <a:r>
              <a:rPr lang="pl-PL" sz="1400" b="1" dirty="0" err="1"/>
              <a:t>wsa:To</a:t>
            </a:r>
            <a:r>
              <a:rPr lang="pl-PL" sz="1400" b="1" dirty="0"/>
              <a:t>&gt;</a:t>
            </a:r>
            <a:r>
              <a:rPr lang="pl-PL" sz="1400" dirty="0"/>
              <a:t>http://</a:t>
            </a:r>
            <a:r>
              <a:rPr lang="pl-PL" sz="1400" dirty="0" err="1"/>
              <a:t>www.example.com</a:t>
            </a:r>
            <a:r>
              <a:rPr lang="pl-PL" sz="1400" dirty="0"/>
              <a:t>/</a:t>
            </a:r>
            <a:r>
              <a:rPr lang="pl-PL" sz="1400" dirty="0" err="1"/>
              <a:t>SimpleShoppingService</a:t>
            </a:r>
            <a:r>
              <a:rPr lang="pl-PL" sz="1400" b="1" dirty="0"/>
              <a:t>&lt;/</a:t>
            </a:r>
            <a:r>
              <a:rPr lang="pl-PL" sz="1400" b="1" dirty="0" err="1"/>
              <a:t>wsa:To</a:t>
            </a:r>
            <a:r>
              <a:rPr lang="pl-PL" sz="1400" b="1" dirty="0"/>
              <a:t>&gt;</a:t>
            </a:r>
          </a:p>
          <a:p>
            <a:r>
              <a:rPr lang="pl-PL" sz="1400" b="1" dirty="0"/>
              <a:t>    </a:t>
            </a:r>
            <a:r>
              <a:rPr lang="pl-PL" sz="1400" b="1" dirty="0" smtClean="0"/>
              <a:t>      &lt;</a:t>
            </a:r>
            <a:r>
              <a:rPr lang="pl-PL" sz="1400" b="1" dirty="0" err="1"/>
              <a:t>rpimpl:CartId</a:t>
            </a:r>
            <a:r>
              <a:rPr lang="pl-PL" sz="1400" b="1" dirty="0"/>
              <a:t> </a:t>
            </a:r>
            <a:r>
              <a:rPr lang="pl-PL" sz="1400" b="1" dirty="0" err="1"/>
              <a:t>wsa:IsReferenceParameter</a:t>
            </a:r>
            <a:r>
              <a:rPr lang="pl-PL" sz="1400" b="1" dirty="0"/>
              <a:t>="</a:t>
            </a:r>
            <a:r>
              <a:rPr lang="pl-PL" sz="1400" b="1" dirty="0" err="1"/>
              <a:t>true</a:t>
            </a:r>
            <a:r>
              <a:rPr lang="pl-PL" sz="1400" b="1" dirty="0"/>
              <a:t>"&gt;</a:t>
            </a:r>
            <a:r>
              <a:rPr lang="pl-PL" sz="1400" dirty="0"/>
              <a:t>S1</a:t>
            </a:r>
            <a:r>
              <a:rPr lang="pl-PL" sz="1400" b="1" dirty="0"/>
              <a:t>&lt;/</a:t>
            </a:r>
            <a:r>
              <a:rPr lang="pl-PL" sz="1400" b="1" dirty="0" err="1"/>
              <a:t>rpimpl:CartId</a:t>
            </a:r>
            <a:r>
              <a:rPr lang="pl-PL" sz="1400" b="1" dirty="0"/>
              <a:t>&gt;</a:t>
            </a:r>
          </a:p>
          <a:p>
            <a:r>
              <a:rPr lang="pl-PL" sz="1400" b="1" dirty="0" smtClean="0"/>
              <a:t>     &lt;</a:t>
            </a:r>
            <a:r>
              <a:rPr lang="pl-PL" sz="1400" b="1" dirty="0"/>
              <a:t>/</a:t>
            </a:r>
            <a:r>
              <a:rPr lang="pl-PL" sz="1400" b="1" dirty="0" err="1"/>
              <a:t>SOAP-ENV:Header</a:t>
            </a:r>
            <a:r>
              <a:rPr lang="pl-PL" sz="1400" b="1" dirty="0"/>
              <a:t>&gt;</a:t>
            </a:r>
          </a:p>
          <a:p>
            <a:r>
              <a:rPr lang="pl-PL" sz="1400" b="1" dirty="0" smtClean="0"/>
              <a:t>     &lt;</a:t>
            </a:r>
            <a:r>
              <a:rPr lang="pl-PL" sz="1400" b="1" dirty="0" err="1"/>
              <a:t>SOAP-ENV:Body</a:t>
            </a:r>
            <a:r>
              <a:rPr lang="pl-PL" sz="1400" b="1" dirty="0"/>
              <a:t>&gt;</a:t>
            </a:r>
          </a:p>
          <a:p>
            <a:r>
              <a:rPr lang="pl-PL" sz="1400" b="1" dirty="0"/>
              <a:t>   </a:t>
            </a:r>
            <a:r>
              <a:rPr lang="pl-PL" sz="1400" b="1" dirty="0" smtClean="0"/>
              <a:t>      &lt;</a:t>
            </a:r>
            <a:r>
              <a:rPr lang="pl-PL" sz="1400" b="1" dirty="0" err="1"/>
              <a:t>wsrf-rp:PutResourcePropertyDocument</a:t>
            </a:r>
            <a:r>
              <a:rPr lang="pl-PL" sz="1400" b="1" dirty="0"/>
              <a:t>&gt;</a:t>
            </a:r>
          </a:p>
          <a:p>
            <a:r>
              <a:rPr lang="pl-PL" sz="1400" b="1" dirty="0"/>
              <a:t>    </a:t>
            </a:r>
            <a:r>
              <a:rPr lang="pl-PL" sz="1400" b="1" dirty="0" smtClean="0"/>
              <a:t>         &lt;</a:t>
            </a:r>
            <a:r>
              <a:rPr lang="pl-PL" sz="1400" b="1" dirty="0" err="1"/>
              <a:t>ssc:SimpleShoppingCart</a:t>
            </a:r>
            <a:r>
              <a:rPr lang="pl-PL" sz="1400" b="1" dirty="0"/>
              <a:t>&gt;</a:t>
            </a:r>
          </a:p>
          <a:p>
            <a:r>
              <a:rPr lang="pl-PL" sz="1400" b="1" dirty="0"/>
              <a:t>    </a:t>
            </a:r>
            <a:r>
              <a:rPr lang="pl-PL" sz="1400" b="1" dirty="0" smtClean="0"/>
              <a:t>              &lt;</a:t>
            </a:r>
            <a:r>
              <a:rPr lang="pl-PL" sz="1400" b="1" dirty="0" err="1"/>
              <a:t>ssc:Item</a:t>
            </a:r>
            <a:r>
              <a:rPr lang="pl-PL" sz="1400" b="1" dirty="0"/>
              <a:t>&gt;</a:t>
            </a:r>
          </a:p>
          <a:p>
            <a:r>
              <a:rPr lang="pl-PL" sz="1400" b="1" dirty="0"/>
              <a:t>	</a:t>
            </a:r>
            <a:r>
              <a:rPr lang="pl-PL" sz="1400" b="1" dirty="0" smtClean="0"/>
              <a:t>    &lt;</a:t>
            </a:r>
            <a:r>
              <a:rPr lang="pl-PL" sz="1400" b="1" dirty="0" err="1"/>
              <a:t>ssc:ProductCode</a:t>
            </a:r>
            <a:r>
              <a:rPr lang="pl-PL" sz="1400" b="1" dirty="0"/>
              <a:t>&gt;</a:t>
            </a:r>
            <a:r>
              <a:rPr lang="pl-PL" sz="1400" dirty="0"/>
              <a:t>Cat-A2004-87968556</a:t>
            </a:r>
            <a:r>
              <a:rPr lang="pl-PL" sz="1400" b="1" dirty="0"/>
              <a:t>&lt;/</a:t>
            </a:r>
            <a:r>
              <a:rPr lang="pl-PL" sz="1400" b="1" dirty="0" err="1"/>
              <a:t>ssc:ProductCode</a:t>
            </a:r>
            <a:r>
              <a:rPr lang="pl-PL" sz="1400" b="1" dirty="0"/>
              <a:t>&gt;</a:t>
            </a:r>
          </a:p>
          <a:p>
            <a:r>
              <a:rPr lang="pl-PL" sz="1400" b="1" dirty="0"/>
              <a:t>	</a:t>
            </a:r>
            <a:r>
              <a:rPr lang="pl-PL" sz="1400" b="1" dirty="0" smtClean="0"/>
              <a:t>    &lt;</a:t>
            </a:r>
            <a:r>
              <a:rPr lang="pl-PL" sz="1400" b="1" dirty="0" err="1"/>
              <a:t>ssc:Description</a:t>
            </a:r>
            <a:r>
              <a:rPr lang="pl-PL" sz="1400" b="1" dirty="0"/>
              <a:t>&gt;</a:t>
            </a:r>
            <a:r>
              <a:rPr lang="pl-PL" sz="1400" dirty="0"/>
              <a:t>Garden String - 150m</a:t>
            </a:r>
            <a:r>
              <a:rPr lang="pl-PL" sz="1400" b="1" dirty="0"/>
              <a:t>&lt;/</a:t>
            </a:r>
            <a:r>
              <a:rPr lang="pl-PL" sz="1400" b="1" dirty="0" err="1"/>
              <a:t>ssc:Description</a:t>
            </a:r>
            <a:r>
              <a:rPr lang="pl-PL" sz="1400" b="1" dirty="0"/>
              <a:t>&gt;</a:t>
            </a:r>
          </a:p>
          <a:p>
            <a:r>
              <a:rPr lang="pl-PL" sz="1400" b="1" dirty="0"/>
              <a:t>	</a:t>
            </a:r>
            <a:r>
              <a:rPr lang="pl-PL" sz="1400" b="1" dirty="0" smtClean="0"/>
              <a:t>    </a:t>
            </a:r>
            <a:r>
              <a:rPr lang="pl-PL" sz="1400" b="1" dirty="0"/>
              <a:t>&lt;</a:t>
            </a:r>
            <a:r>
              <a:rPr lang="pl-PL" sz="1400" b="1" dirty="0" err="1"/>
              <a:t>ssc:Quantity</a:t>
            </a:r>
            <a:r>
              <a:rPr lang="pl-PL" sz="1400" b="1" dirty="0"/>
              <a:t>&gt;</a:t>
            </a:r>
            <a:r>
              <a:rPr lang="pl-PL" sz="1400" dirty="0"/>
              <a:t>2</a:t>
            </a:r>
            <a:r>
              <a:rPr lang="pl-PL" sz="1400" b="1" dirty="0"/>
              <a:t>&lt;/</a:t>
            </a:r>
            <a:r>
              <a:rPr lang="pl-PL" sz="1400" b="1" dirty="0" err="1"/>
              <a:t>ssc:Quantity</a:t>
            </a:r>
            <a:r>
              <a:rPr lang="pl-PL" sz="1400" b="1" dirty="0"/>
              <a:t>&gt;</a:t>
            </a:r>
          </a:p>
          <a:p>
            <a:r>
              <a:rPr lang="pl-PL" sz="1400" b="1" dirty="0"/>
              <a:t>	</a:t>
            </a:r>
            <a:r>
              <a:rPr lang="pl-PL" sz="1400" b="1" dirty="0" smtClean="0"/>
              <a:t>    &lt;</a:t>
            </a:r>
            <a:r>
              <a:rPr lang="pl-PL" sz="1400" b="1" dirty="0" err="1"/>
              <a:t>ssc:ProductPrice</a:t>
            </a:r>
            <a:r>
              <a:rPr lang="pl-PL" sz="1400" b="1" dirty="0"/>
              <a:t>&gt;</a:t>
            </a:r>
            <a:r>
              <a:rPr lang="pl-PL" sz="1400" dirty="0"/>
              <a:t>1.59</a:t>
            </a:r>
            <a:r>
              <a:rPr lang="pl-PL" sz="1400" b="1" dirty="0"/>
              <a:t>&lt;/</a:t>
            </a:r>
            <a:r>
              <a:rPr lang="pl-PL" sz="1400" b="1" dirty="0" err="1"/>
              <a:t>ssc:ProductPrice</a:t>
            </a:r>
            <a:r>
              <a:rPr lang="pl-PL" sz="1400" b="1" dirty="0"/>
              <a:t>&gt;</a:t>
            </a:r>
          </a:p>
          <a:p>
            <a:r>
              <a:rPr lang="pl-PL" sz="1400" b="1" dirty="0" smtClean="0"/>
              <a:t> </a:t>
            </a:r>
            <a:r>
              <a:rPr lang="pl-PL" sz="1400" b="1" dirty="0"/>
              <a:t> </a:t>
            </a:r>
            <a:r>
              <a:rPr lang="pl-PL" sz="1400" b="1" dirty="0" smtClean="0"/>
              <a:t>                &lt;</a:t>
            </a:r>
            <a:r>
              <a:rPr lang="pl-PL" sz="1400" b="1" dirty="0"/>
              <a:t>/</a:t>
            </a:r>
            <a:r>
              <a:rPr lang="pl-PL" sz="1400" b="1" dirty="0" err="1"/>
              <a:t>ssc:Item</a:t>
            </a:r>
            <a:r>
              <a:rPr lang="pl-PL" sz="1400" b="1" dirty="0" smtClean="0"/>
              <a:t>&gt;</a:t>
            </a:r>
          </a:p>
          <a:p>
            <a:r>
              <a:rPr lang="pl-PL" sz="1400" b="1" dirty="0"/>
              <a:t> </a:t>
            </a:r>
            <a:r>
              <a:rPr lang="pl-PL" sz="1400" b="1" dirty="0" smtClean="0"/>
              <a:t>            &lt;</a:t>
            </a:r>
            <a:r>
              <a:rPr lang="pl-PL" sz="1400" b="1" dirty="0"/>
              <a:t>/</a:t>
            </a:r>
            <a:r>
              <a:rPr lang="pl-PL" sz="1400" b="1" dirty="0" err="1"/>
              <a:t>ssc:SimpleShoppingCart</a:t>
            </a:r>
            <a:r>
              <a:rPr lang="pl-PL" sz="1400" b="1" dirty="0"/>
              <a:t>&gt;</a:t>
            </a:r>
          </a:p>
          <a:p>
            <a:r>
              <a:rPr lang="pl-PL" sz="1400" b="1" dirty="0"/>
              <a:t>   </a:t>
            </a:r>
            <a:r>
              <a:rPr lang="pl-PL" sz="1400" b="1" dirty="0" smtClean="0"/>
              <a:t>     &lt;</a:t>
            </a:r>
            <a:r>
              <a:rPr lang="pl-PL" sz="1400" b="1" dirty="0"/>
              <a:t>/</a:t>
            </a:r>
            <a:r>
              <a:rPr lang="pl-PL" sz="1400" b="1" dirty="0" err="1"/>
              <a:t>wsrf-rp:PutResourcePropertyDocument</a:t>
            </a:r>
            <a:r>
              <a:rPr lang="pl-PL" sz="1400" b="1" dirty="0"/>
              <a:t>&gt;</a:t>
            </a:r>
          </a:p>
          <a:p>
            <a:r>
              <a:rPr lang="pl-PL" sz="1400" b="1" dirty="0" smtClean="0"/>
              <a:t>    &lt;</a:t>
            </a:r>
            <a:r>
              <a:rPr lang="pl-PL" sz="1400" b="1" dirty="0"/>
              <a:t>/</a:t>
            </a:r>
            <a:r>
              <a:rPr lang="pl-PL" sz="1400" b="1" dirty="0" err="1"/>
              <a:t>SOAP-ENV:Body</a:t>
            </a:r>
            <a:r>
              <a:rPr lang="pl-PL" sz="1400" b="1" dirty="0" smtClean="0"/>
              <a:t>&gt;</a:t>
            </a:r>
          </a:p>
          <a:p>
            <a:r>
              <a:rPr lang="fr-FR" sz="1400" b="1" dirty="0" smtClean="0"/>
              <a:t>…</a:t>
            </a:r>
            <a:endParaRPr lang="en-US" sz="1400" b="1"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V: </a:t>
            </a:r>
            <a:r>
              <a:rPr lang="en-US" sz="3000" dirty="0" err="1" smtClean="0"/>
              <a:t>PutResourcePropertyDocument</a:t>
            </a:r>
            <a:r>
              <a:rPr lang="en-US" dirty="0" smtClean="0"/>
              <a:t> </a:t>
            </a:r>
            <a:endParaRPr lang="en-US" dirty="0"/>
          </a:p>
        </p:txBody>
      </p:sp>
      <p:sp>
        <p:nvSpPr>
          <p:cNvPr id="3" name="Content Placeholder 2"/>
          <p:cNvSpPr>
            <a:spLocks noGrp="1"/>
          </p:cNvSpPr>
          <p:nvPr>
            <p:ph sz="quarter" idx="1"/>
          </p:nvPr>
        </p:nvSpPr>
        <p:spPr>
          <a:xfrm>
            <a:off x="612648" y="1600200"/>
            <a:ext cx="8153400" cy="533400"/>
          </a:xfrm>
        </p:spPr>
        <p:txBody>
          <a:bodyPr/>
          <a:lstStyle/>
          <a:p>
            <a:r>
              <a:rPr lang="en-US" dirty="0" smtClean="0"/>
              <a:t>Response</a:t>
            </a:r>
            <a:endParaRPr lang="en-US" dirty="0"/>
          </a:p>
        </p:txBody>
      </p:sp>
      <p:sp>
        <p:nvSpPr>
          <p:cNvPr id="5" name="Rounded Rectangle 3"/>
          <p:cNvSpPr/>
          <p:nvPr/>
        </p:nvSpPr>
        <p:spPr>
          <a:xfrm>
            <a:off x="228600" y="2667000"/>
            <a:ext cx="8610600"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a:t>
            </a:r>
            <a:endParaRPr lang="pl-PL" b="1" dirty="0" smtClean="0"/>
          </a:p>
          <a:p>
            <a:r>
              <a:rPr lang="en-US" b="1" dirty="0" smtClean="0"/>
              <a:t>    </a:t>
            </a:r>
            <a:r>
              <a:rPr lang="en-US" b="1" dirty="0"/>
              <a:t> &lt;</a:t>
            </a:r>
            <a:r>
              <a:rPr lang="en-US" b="1" dirty="0" err="1"/>
              <a:t>SOAP-ENV:Header</a:t>
            </a:r>
            <a:r>
              <a:rPr lang="en-US" b="1" dirty="0"/>
              <a:t>&gt;</a:t>
            </a:r>
          </a:p>
          <a:p>
            <a:r>
              <a:rPr lang="en-US" b="1" dirty="0"/>
              <a:t>    </a:t>
            </a:r>
            <a:r>
              <a:rPr lang="en-US" b="1" dirty="0" smtClean="0"/>
              <a:t>      &lt;</a:t>
            </a:r>
            <a:r>
              <a:rPr lang="en-US" b="1" dirty="0" err="1"/>
              <a:t>wsa:Action</a:t>
            </a:r>
            <a:r>
              <a:rPr lang="en-US" b="1" dirty="0" smtClean="0"/>
              <a:t>&gt; </a:t>
            </a:r>
            <a:r>
              <a:rPr lang="fr-FR" b="1" dirty="0" smtClean="0"/>
              <a:t>… </a:t>
            </a:r>
            <a:r>
              <a:rPr lang="en-US" b="1" dirty="0" smtClean="0"/>
              <a:t>&lt;</a:t>
            </a:r>
            <a:r>
              <a:rPr lang="en-US" b="1" dirty="0"/>
              <a:t>/</a:t>
            </a:r>
            <a:r>
              <a:rPr lang="en-US" b="1" dirty="0" err="1"/>
              <a:t>wsa:Action</a:t>
            </a:r>
            <a:r>
              <a:rPr lang="en-US" b="1" dirty="0"/>
              <a:t>&gt;</a:t>
            </a:r>
          </a:p>
          <a:p>
            <a:r>
              <a:rPr lang="en-US" b="1" dirty="0"/>
              <a:t>    </a:t>
            </a:r>
            <a:r>
              <a:rPr lang="en-US" b="1" dirty="0" smtClean="0"/>
              <a:t>      &lt;</a:t>
            </a:r>
            <a:r>
              <a:rPr lang="en-US" b="1" dirty="0" err="1"/>
              <a:t>wsa:MessageID</a:t>
            </a:r>
            <a:r>
              <a:rPr lang="en-US" b="1" dirty="0" smtClean="0"/>
              <a:t>&gt; </a:t>
            </a:r>
            <a:r>
              <a:rPr lang="fr-FR" b="1" dirty="0" smtClean="0"/>
              <a:t>… </a:t>
            </a:r>
            <a:r>
              <a:rPr lang="en-US" b="1" dirty="0" smtClean="0"/>
              <a:t>&lt;</a:t>
            </a:r>
            <a:r>
              <a:rPr lang="en-US" b="1" dirty="0"/>
              <a:t>/</a:t>
            </a:r>
            <a:r>
              <a:rPr lang="en-US" b="1" dirty="0" err="1"/>
              <a:t>wsa:MessageID</a:t>
            </a:r>
            <a:r>
              <a:rPr lang="en-US" b="1" dirty="0"/>
              <a:t>&gt;</a:t>
            </a:r>
          </a:p>
          <a:p>
            <a:r>
              <a:rPr lang="en-US" b="1" dirty="0"/>
              <a:t>    </a:t>
            </a:r>
            <a:r>
              <a:rPr lang="en-US" b="1" dirty="0" smtClean="0"/>
              <a:t>      &lt;</a:t>
            </a:r>
            <a:r>
              <a:rPr lang="en-US" b="1" dirty="0" err="1"/>
              <a:t>wsa:RelatesTo</a:t>
            </a:r>
            <a:r>
              <a:rPr lang="en-US" b="1" dirty="0" smtClean="0"/>
              <a:t>&gt; </a:t>
            </a:r>
            <a:r>
              <a:rPr lang="fr-FR" b="1" dirty="0" smtClean="0"/>
              <a:t>… </a:t>
            </a:r>
            <a:r>
              <a:rPr lang="en-US" b="1" dirty="0" smtClean="0"/>
              <a:t>&lt;</a:t>
            </a:r>
            <a:r>
              <a:rPr lang="en-US" b="1" dirty="0"/>
              <a:t>/</a:t>
            </a:r>
            <a:r>
              <a:rPr lang="en-US" b="1" dirty="0" err="1"/>
              <a:t>wsa:RelatesTo</a:t>
            </a:r>
            <a:r>
              <a:rPr lang="en-US" b="1" dirty="0"/>
              <a:t>&gt;</a:t>
            </a:r>
          </a:p>
          <a:p>
            <a:r>
              <a:rPr lang="en-US" b="1" dirty="0" smtClean="0"/>
              <a:t>     &lt;</a:t>
            </a:r>
            <a:r>
              <a:rPr lang="en-US" b="1" dirty="0"/>
              <a:t>/</a:t>
            </a:r>
            <a:r>
              <a:rPr lang="en-US" b="1" dirty="0" err="1"/>
              <a:t>SOAP-ENV:Header</a:t>
            </a:r>
            <a:r>
              <a:rPr lang="en-US" b="1" dirty="0"/>
              <a:t>&gt;</a:t>
            </a:r>
          </a:p>
          <a:p>
            <a:r>
              <a:rPr lang="en-US" b="1" dirty="0" smtClean="0"/>
              <a:t>     &lt;</a:t>
            </a:r>
            <a:r>
              <a:rPr lang="en-US" b="1" dirty="0" err="1"/>
              <a:t>SOAP-ENV:Body</a:t>
            </a:r>
            <a:r>
              <a:rPr lang="en-US" b="1" dirty="0"/>
              <a:t>&gt;</a:t>
            </a:r>
          </a:p>
          <a:p>
            <a:r>
              <a:rPr lang="en-US" b="1" dirty="0"/>
              <a:t>   </a:t>
            </a:r>
            <a:r>
              <a:rPr lang="en-US" b="1" dirty="0" smtClean="0"/>
              <a:t>       &lt;</a:t>
            </a:r>
            <a:r>
              <a:rPr lang="en-US" b="1" dirty="0" err="1"/>
              <a:t>wsrf-rp:PutResourcePropertyDocumentResponse</a:t>
            </a:r>
            <a:r>
              <a:rPr lang="en-US" b="1" dirty="0"/>
              <a:t>/&gt;</a:t>
            </a:r>
          </a:p>
          <a:p>
            <a:r>
              <a:rPr lang="en-US" b="1" dirty="0" smtClean="0"/>
              <a:t>     &lt;</a:t>
            </a:r>
            <a:r>
              <a:rPr lang="en-US" b="1" dirty="0"/>
              <a:t>/</a:t>
            </a:r>
            <a:r>
              <a:rPr lang="en-US" b="1" dirty="0" err="1"/>
              <a:t>SOAP-ENV:Body</a:t>
            </a:r>
            <a:r>
              <a:rPr lang="en-US" b="1" dirty="0" smtClean="0"/>
              <a:t>&gt;</a:t>
            </a:r>
          </a:p>
          <a:p>
            <a:r>
              <a:rPr lang="fr-FR" b="1" dirty="0" smtClean="0"/>
              <a:t>…</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WS-Resource Properties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b="1" dirty="0" smtClean="0"/>
              <a:t>WS-</a:t>
            </a:r>
            <a:r>
              <a:rPr lang="en-US" b="1" dirty="0" err="1" smtClean="0"/>
              <a:t>ResourceProperties</a:t>
            </a:r>
            <a:endParaRPr lang="en-US" dirty="0"/>
          </a:p>
          <a:p>
            <a:pPr lvl="1"/>
            <a:r>
              <a:rPr lang="en-US" dirty="0"/>
              <a:t>WS-</a:t>
            </a:r>
            <a:r>
              <a:rPr lang="en-US" dirty="0" err="1" smtClean="0"/>
              <a:t>BaseFaults</a:t>
            </a:r>
            <a:endParaRPr lang="en-US" b="1"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pPr marL="320040" lvl="1" indent="-320040">
              <a:spcBef>
                <a:spcPts val="700"/>
              </a:spcBef>
              <a:buClr>
                <a:schemeClr val="accent2"/>
              </a:buClr>
              <a:buSzPct val="60000"/>
              <a:buFont typeface="Wingdings"/>
              <a:buChar char=""/>
            </a:pPr>
            <a:r>
              <a:rPr lang="en-US" sz="2900" dirty="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a:t>
            </a:r>
            <a:r>
              <a:rPr lang="en-US" dirty="0" err="1" smtClean="0"/>
              <a:t>ResourceProperties</a:t>
            </a:r>
            <a:r>
              <a:rPr lang="en-US" dirty="0" smtClean="0"/>
              <a:t> ?</a:t>
            </a:r>
            <a:endParaRPr lang="en-US" dirty="0"/>
          </a:p>
        </p:txBody>
      </p:sp>
      <p:sp>
        <p:nvSpPr>
          <p:cNvPr id="3" name="Content Placeholder 2"/>
          <p:cNvSpPr>
            <a:spLocks noGrp="1"/>
          </p:cNvSpPr>
          <p:nvPr>
            <p:ph sz="quarter" idx="1"/>
          </p:nvPr>
        </p:nvSpPr>
        <p:spPr>
          <a:xfrm>
            <a:off x="612648" y="1600200"/>
            <a:ext cx="8153400" cy="5181600"/>
          </a:xfrm>
        </p:spPr>
        <p:txBody>
          <a:bodyPr>
            <a:normAutofit lnSpcReduction="10000"/>
          </a:bodyPr>
          <a:lstStyle/>
          <a:p>
            <a:r>
              <a:rPr lang="en-US" dirty="0" smtClean="0"/>
              <a:t>The Resource Properties document of a WS-R</a:t>
            </a:r>
          </a:p>
          <a:p>
            <a:pPr lvl="1"/>
            <a:r>
              <a:rPr lang="en-US" dirty="0" smtClean="0"/>
              <a:t>sequence of named elements</a:t>
            </a:r>
          </a:p>
          <a:p>
            <a:pPr lvl="1"/>
            <a:r>
              <a:rPr lang="en-US" dirty="0" smtClean="0"/>
              <a:t>an instance of the document is accessed through the WS-R</a:t>
            </a:r>
          </a:p>
          <a:p>
            <a:r>
              <a:rPr lang="en-US" i="1" dirty="0" smtClean="0"/>
              <a:t>Those named elements can be retrieved and updated by WSRF</a:t>
            </a:r>
          </a:p>
          <a:p>
            <a:pPr lvl="1"/>
            <a:r>
              <a:rPr lang="en-US" i="1" dirty="0" smtClean="0"/>
              <a:t>Get</a:t>
            </a:r>
          </a:p>
          <a:p>
            <a:pPr lvl="1"/>
            <a:r>
              <a:rPr lang="en-US" i="1" dirty="0" smtClean="0"/>
              <a:t>Query</a:t>
            </a:r>
          </a:p>
          <a:p>
            <a:pPr lvl="1"/>
            <a:r>
              <a:rPr lang="en-US" i="1" dirty="0" smtClean="0"/>
              <a:t>Update</a:t>
            </a:r>
          </a:p>
          <a:p>
            <a:pPr lvl="1"/>
            <a:r>
              <a:rPr lang="en-US" i="1" dirty="0" smtClean="0"/>
              <a:t>Insert</a:t>
            </a:r>
          </a:p>
          <a:p>
            <a:pPr lvl="1"/>
            <a:r>
              <a:rPr lang="en-US" i="1" dirty="0" smtClean="0"/>
              <a:t>Delete</a:t>
            </a:r>
          </a:p>
          <a:p>
            <a:pPr lvl="1"/>
            <a:r>
              <a:rPr lang="en-US" i="1" dirty="0" smtClean="0"/>
              <a:t>Set</a:t>
            </a:r>
          </a:p>
          <a:p>
            <a:pPr lvl="1"/>
            <a:endParaRPr lang="en-US" dirty="0"/>
          </a:p>
        </p:txBody>
      </p:sp>
      <p:pic>
        <p:nvPicPr>
          <p:cNvPr id="4" name="Image 3" descr="Capture d’écran 2012-04-29 à 08.23.1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3967015"/>
            <a:ext cx="4994564" cy="2814785"/>
          </a:xfrm>
          <a:prstGeom prst="rect">
            <a:avLst/>
          </a:prstGeom>
        </p:spPr>
      </p:pic>
    </p:spTree>
    <p:extLst>
      <p:ext uri="{BB962C8B-B14F-4D97-AF65-F5344CB8AC3E}">
        <p14:creationId xmlns:p14="http://schemas.microsoft.com/office/powerpoint/2010/main" val="353984282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WS-RP Example (Printer)</a:t>
            </a:r>
            <a:endParaRPr lang="en-US" dirty="0"/>
          </a:p>
        </p:txBody>
      </p:sp>
      <p:graphicFrame>
        <p:nvGraphicFramePr>
          <p:cNvPr id="6" name="Tableau 5"/>
          <p:cNvGraphicFramePr>
            <a:graphicFrameLocks noGrp="1"/>
          </p:cNvGraphicFramePr>
          <p:nvPr>
            <p:extLst>
              <p:ext uri="{D42A27DB-BD31-4B8C-83A1-F6EECF244321}">
                <p14:modId xmlns:p14="http://schemas.microsoft.com/office/powerpoint/2010/main" val="4104004776"/>
              </p:ext>
            </p:extLst>
          </p:nvPr>
        </p:nvGraphicFramePr>
        <p:xfrm>
          <a:off x="533400" y="1752601"/>
          <a:ext cx="8382000" cy="4267199"/>
        </p:xfrm>
        <a:graphic>
          <a:graphicData uri="http://schemas.openxmlformats.org/drawingml/2006/table">
            <a:tbl>
              <a:tblPr firstRow="1" bandRow="1">
                <a:tableStyleId>{5C22544A-7EE6-4342-B048-85BDC9FD1C3A}</a:tableStyleId>
              </a:tblPr>
              <a:tblGrid>
                <a:gridCol w="2819400"/>
                <a:gridCol w="3810000"/>
                <a:gridCol w="1752600"/>
              </a:tblGrid>
              <a:tr h="228600">
                <a:tc>
                  <a:txBody>
                    <a:bodyPr/>
                    <a:lstStyle/>
                    <a:p>
                      <a:r>
                        <a:rPr lang="fr-FR" sz="1400" dirty="0" err="1" smtClean="0"/>
                        <a:t>Property</a:t>
                      </a:r>
                      <a:r>
                        <a:rPr lang="fr-FR" sz="1400" dirty="0" smtClean="0"/>
                        <a:t> </a:t>
                      </a:r>
                      <a:r>
                        <a:rPr lang="fr-FR" sz="1400" baseline="0" dirty="0" err="1" smtClean="0"/>
                        <a:t>name</a:t>
                      </a:r>
                      <a:endParaRPr lang="fr-FR" sz="1400" dirty="0"/>
                    </a:p>
                  </a:txBody>
                  <a:tcPr/>
                </a:tc>
                <a:tc>
                  <a:txBody>
                    <a:bodyPr/>
                    <a:lstStyle/>
                    <a:p>
                      <a:r>
                        <a:rPr lang="fr-FR" sz="1400" dirty="0" err="1" smtClean="0"/>
                        <a:t>Element</a:t>
                      </a:r>
                      <a:r>
                        <a:rPr lang="fr-FR" sz="1400" dirty="0" smtClean="0"/>
                        <a:t> value</a:t>
                      </a:r>
                      <a:endParaRPr lang="fr-FR" sz="1400" dirty="0"/>
                    </a:p>
                  </a:txBody>
                  <a:tcPr/>
                </a:tc>
                <a:tc>
                  <a:txBody>
                    <a:bodyPr/>
                    <a:lstStyle/>
                    <a:p>
                      <a:r>
                        <a:rPr lang="fr-FR" sz="1400" dirty="0" err="1" smtClean="0"/>
                        <a:t>Multiplicity</a:t>
                      </a:r>
                      <a:endParaRPr lang="fr-FR" sz="1400" dirty="0"/>
                    </a:p>
                  </a:txBody>
                  <a:tcPr/>
                </a:tc>
              </a:tr>
              <a:tr h="172975">
                <a:tc>
                  <a:txBody>
                    <a:bodyPr/>
                    <a:lstStyle/>
                    <a:p>
                      <a:r>
                        <a:rPr lang="fr-FR" sz="1400" dirty="0" err="1" smtClean="0"/>
                        <a:t>pr:Printer</a:t>
                      </a:r>
                      <a:endParaRPr lang="fr-FR" sz="1400" dirty="0"/>
                    </a:p>
                  </a:txBody>
                  <a:tcPr/>
                </a:tc>
                <a:tc>
                  <a:txBody>
                    <a:bodyPr/>
                    <a:lstStyle/>
                    <a:p>
                      <a:endParaRPr lang="fr-FR" sz="1400" dirty="0"/>
                    </a:p>
                  </a:txBody>
                  <a:tcPr/>
                </a:tc>
                <a:tc>
                  <a:txBody>
                    <a:bodyPr/>
                    <a:lstStyle/>
                    <a:p>
                      <a:endParaRPr lang="fr-FR" sz="1400"/>
                    </a:p>
                  </a:txBody>
                  <a:tcPr/>
                </a:tc>
              </a:tr>
              <a:tr h="172975">
                <a:tc>
                  <a:txBody>
                    <a:bodyPr/>
                    <a:lstStyle/>
                    <a:p>
                      <a:r>
                        <a:rPr lang="fr-FR" sz="1400" dirty="0" smtClean="0"/>
                        <a:t>     </a:t>
                      </a:r>
                      <a:r>
                        <a:rPr lang="fr-FR" sz="1400" dirty="0" err="1" smtClean="0"/>
                        <a:t>pr:printer_reference</a:t>
                      </a:r>
                      <a:endParaRPr lang="fr-FR" sz="1400" dirty="0" smtClean="0"/>
                    </a:p>
                  </a:txBody>
                  <a:tcPr/>
                </a:tc>
                <a:tc>
                  <a:txBody>
                    <a:bodyPr/>
                    <a:lstStyle/>
                    <a:p>
                      <a:endParaRPr lang="fr-FR" sz="1400" dirty="0"/>
                    </a:p>
                  </a:txBody>
                  <a:tcPr/>
                </a:tc>
                <a:tc>
                  <a:txBody>
                    <a:bodyPr/>
                    <a:lstStyle/>
                    <a:p>
                      <a:r>
                        <a:rPr lang="fr-FR" sz="1400" dirty="0" smtClean="0"/>
                        <a:t>1</a:t>
                      </a:r>
                      <a:endParaRPr lang="fr-FR" sz="1400" dirty="0"/>
                    </a:p>
                  </a:txBody>
                  <a:tcPr/>
                </a:tc>
              </a:tr>
              <a:tr h="152400">
                <a:tc>
                  <a:txBody>
                    <a:bodyPr/>
                    <a:lstStyle/>
                    <a:p>
                      <a:r>
                        <a:rPr lang="fr-FR" sz="1400" dirty="0" smtClean="0"/>
                        <a:t>          </a:t>
                      </a:r>
                      <a:r>
                        <a:rPr lang="fr-FR" sz="1400" dirty="0" err="1" smtClean="0"/>
                        <a:t>wsa:Address</a:t>
                      </a:r>
                      <a:endParaRPr lang="fr-FR" sz="1400" dirty="0"/>
                    </a:p>
                  </a:txBody>
                  <a:tcPr/>
                </a:tc>
                <a:tc>
                  <a:txBody>
                    <a:bodyPr/>
                    <a:lstStyle/>
                    <a:p>
                      <a:r>
                        <a:rPr lang="fr-FR" sz="1400" dirty="0" smtClean="0">
                          <a:hlinkClick r:id="rId3"/>
                        </a:rPr>
                        <a:t>http://www.</a:t>
                      </a:r>
                      <a:r>
                        <a:rPr lang="fr-FR" sz="1400" baseline="0" dirty="0" smtClean="0">
                          <a:hlinkClick r:id="rId3"/>
                        </a:rPr>
                        <a:t>example.com/Printer</a:t>
                      </a:r>
                      <a:endParaRPr lang="fr-FR" sz="1400" baseline="0" dirty="0" smtClean="0"/>
                    </a:p>
                  </a:txBody>
                  <a:tcPr/>
                </a:tc>
                <a:tc>
                  <a:txBody>
                    <a:bodyPr/>
                    <a:lstStyle/>
                    <a:p>
                      <a:endParaRPr lang="fr-FR" sz="1400" dirty="0"/>
                    </a:p>
                  </a:txBody>
                  <a:tcPr/>
                </a:tc>
              </a:tr>
              <a:tr h="203455">
                <a:tc>
                  <a:txBody>
                    <a:bodyPr/>
                    <a:lstStyle/>
                    <a:p>
                      <a:r>
                        <a:rPr lang="fr-FR" sz="1400" dirty="0" smtClean="0"/>
                        <a:t>          </a:t>
                      </a:r>
                      <a:r>
                        <a:rPr lang="fr-FR" sz="1400" dirty="0" err="1" smtClean="0"/>
                        <a:t>wsa:ReferenceParameters</a:t>
                      </a:r>
                      <a:endParaRPr lang="fr-FR" sz="1400" dirty="0"/>
                    </a:p>
                  </a:txBody>
                  <a:tcPr/>
                </a:tc>
                <a:tc>
                  <a:txBody>
                    <a:bodyPr/>
                    <a:lstStyle/>
                    <a:p>
                      <a:endParaRPr lang="fr-FR" sz="1400" dirty="0"/>
                    </a:p>
                  </a:txBody>
                  <a:tcPr/>
                </a:tc>
                <a:tc>
                  <a:txBody>
                    <a:bodyPr/>
                    <a:lstStyle/>
                    <a:p>
                      <a:endParaRPr lang="fr-FR" sz="1400" dirty="0"/>
                    </a:p>
                  </a:txBody>
                  <a:tcPr/>
                </a:tc>
              </a:tr>
              <a:tr h="127255">
                <a:tc>
                  <a:txBody>
                    <a:bodyPr/>
                    <a:lstStyle/>
                    <a:p>
                      <a:r>
                        <a:rPr lang="fr-FR" sz="1400" dirty="0" smtClean="0"/>
                        <a:t>     </a:t>
                      </a:r>
                      <a:r>
                        <a:rPr lang="fr-FR" sz="1400" dirty="0" err="1" smtClean="0"/>
                        <a:t>pr:printer_name</a:t>
                      </a:r>
                      <a:endParaRPr lang="fr-FR" sz="1400" dirty="0"/>
                    </a:p>
                  </a:txBody>
                  <a:tcPr/>
                </a:tc>
                <a:tc>
                  <a:txBody>
                    <a:bodyPr/>
                    <a:lstStyle/>
                    <a:p>
                      <a:r>
                        <a:rPr lang="fr-FR" sz="1400" dirty="0" smtClean="0"/>
                        <a:t>Printer01</a:t>
                      </a:r>
                      <a:endParaRPr lang="fr-FR" sz="1400" dirty="0"/>
                    </a:p>
                  </a:txBody>
                  <a:tcPr/>
                </a:tc>
                <a:tc>
                  <a:txBody>
                    <a:bodyPr/>
                    <a:lstStyle/>
                    <a:p>
                      <a:r>
                        <a:rPr lang="fr-FR" sz="1400" dirty="0" smtClean="0"/>
                        <a:t>1</a:t>
                      </a:r>
                      <a:endParaRPr lang="fr-FR" sz="1400" dirty="0"/>
                    </a:p>
                  </a:txBody>
                  <a:tcPr/>
                </a:tc>
              </a:tr>
              <a:tr h="203455">
                <a:tc>
                  <a:txBody>
                    <a:bodyPr/>
                    <a:lstStyle/>
                    <a:p>
                      <a:r>
                        <a:rPr lang="fr-FR" sz="1400" dirty="0" smtClean="0"/>
                        <a:t>     </a:t>
                      </a:r>
                      <a:r>
                        <a:rPr lang="fr-FR" sz="1400" dirty="0" err="1" smtClean="0"/>
                        <a:t>pr:printer_state</a:t>
                      </a:r>
                      <a:endParaRPr lang="fr-FR" sz="1400" dirty="0"/>
                    </a:p>
                  </a:txBody>
                  <a:tcPr/>
                </a:tc>
                <a:tc>
                  <a:txBody>
                    <a:bodyPr/>
                    <a:lstStyle/>
                    <a:p>
                      <a:r>
                        <a:rPr lang="fr-FR" sz="1400" dirty="0" err="1" smtClean="0"/>
                        <a:t>Idle</a:t>
                      </a:r>
                      <a:endParaRPr lang="fr-FR" sz="1400" dirty="0"/>
                    </a:p>
                  </a:txBody>
                  <a:tcPr/>
                </a:tc>
                <a:tc>
                  <a:txBody>
                    <a:bodyPr/>
                    <a:lstStyle/>
                    <a:p>
                      <a:r>
                        <a:rPr lang="fr-FR" sz="1400" dirty="0" smtClean="0"/>
                        <a:t>1</a:t>
                      </a:r>
                      <a:endParaRPr lang="fr-FR" sz="1400" dirty="0"/>
                    </a:p>
                  </a:txBody>
                  <a:tcPr/>
                </a:tc>
              </a:tr>
              <a:tr h="228600">
                <a:tc>
                  <a:txBody>
                    <a:bodyPr/>
                    <a:lstStyle/>
                    <a:p>
                      <a:r>
                        <a:rPr lang="fr-FR" sz="1400" dirty="0" smtClean="0"/>
                        <a:t>     </a:t>
                      </a:r>
                      <a:r>
                        <a:rPr lang="fr-FR" sz="1400" dirty="0" err="1" smtClean="0"/>
                        <a:t>pr:printer_is_accepting_jobs</a:t>
                      </a:r>
                      <a:endParaRPr lang="fr-FR" sz="1400" dirty="0"/>
                    </a:p>
                  </a:txBody>
                  <a:tcPr/>
                </a:tc>
                <a:tc>
                  <a:txBody>
                    <a:bodyPr/>
                    <a:lstStyle/>
                    <a:p>
                      <a:r>
                        <a:rPr lang="fr-FR" sz="1400" dirty="0" err="1" smtClean="0"/>
                        <a:t>true</a:t>
                      </a:r>
                      <a:endParaRPr lang="fr-FR" sz="1400" dirty="0"/>
                    </a:p>
                  </a:txBody>
                  <a:tcPr/>
                </a:tc>
                <a:tc>
                  <a:txBody>
                    <a:bodyPr/>
                    <a:lstStyle/>
                    <a:p>
                      <a:r>
                        <a:rPr lang="fr-FR" sz="1400" dirty="0" smtClean="0"/>
                        <a:t>11</a:t>
                      </a:r>
                      <a:endParaRPr lang="fr-FR" sz="1400" dirty="0"/>
                    </a:p>
                  </a:txBody>
                  <a:tcPr/>
                </a:tc>
              </a:tr>
              <a:tr h="249175">
                <a:tc>
                  <a:txBody>
                    <a:bodyPr/>
                    <a:lstStyle/>
                    <a:p>
                      <a:r>
                        <a:rPr lang="fr-FR" sz="1400" dirty="0" smtClean="0"/>
                        <a:t>     </a:t>
                      </a:r>
                      <a:r>
                        <a:rPr lang="fr-FR" sz="1400" dirty="0" err="1" smtClean="0"/>
                        <a:t>pr:queued_job_count</a:t>
                      </a:r>
                      <a:endParaRPr lang="fr-FR" sz="1400" dirty="0"/>
                    </a:p>
                  </a:txBody>
                  <a:tcPr/>
                </a:tc>
                <a:tc>
                  <a:txBody>
                    <a:bodyPr/>
                    <a:lstStyle/>
                    <a:p>
                      <a:r>
                        <a:rPr lang="fr-FR" sz="1400" dirty="0" smtClean="0"/>
                        <a:t>0</a:t>
                      </a:r>
                      <a:endParaRPr lang="fr-FR" sz="1400" dirty="0"/>
                    </a:p>
                  </a:txBody>
                  <a:tcPr/>
                </a:tc>
                <a:tc>
                  <a:txBody>
                    <a:bodyPr/>
                    <a:lstStyle/>
                    <a:p>
                      <a:endParaRPr lang="fr-FR" sz="1400" dirty="0"/>
                    </a:p>
                  </a:txBody>
                  <a:tcPr/>
                </a:tc>
              </a:tr>
              <a:tr h="152400">
                <a:tc>
                  <a:txBody>
                    <a:bodyPr/>
                    <a:lstStyle/>
                    <a:p>
                      <a:r>
                        <a:rPr lang="fr-FR" sz="1400" dirty="0" smtClean="0"/>
                        <a:t>     </a:t>
                      </a:r>
                      <a:r>
                        <a:rPr lang="fr-FR" sz="1400" dirty="0" err="1" smtClean="0"/>
                        <a:t>pr:document_format_supported</a:t>
                      </a:r>
                      <a:endParaRPr lang="fr-FR" sz="1400" dirty="0"/>
                    </a:p>
                  </a:txBody>
                  <a:tcPr/>
                </a:tc>
                <a:tc>
                  <a:txBody>
                    <a:bodyPr/>
                    <a:lstStyle/>
                    <a:p>
                      <a:endParaRPr lang="fr-FR" sz="1400" dirty="0"/>
                    </a:p>
                  </a:txBody>
                  <a:tcPr/>
                </a:tc>
                <a:tc>
                  <a:txBody>
                    <a:bodyPr/>
                    <a:lstStyle/>
                    <a:p>
                      <a:r>
                        <a:rPr lang="fr-FR" sz="1400" dirty="0" smtClean="0"/>
                        <a:t>1</a:t>
                      </a:r>
                      <a:endParaRPr lang="fr-FR" sz="1400" dirty="0"/>
                    </a:p>
                  </a:txBody>
                  <a:tcPr/>
                </a:tc>
              </a:tr>
              <a:tr h="152400">
                <a:tc>
                  <a:txBody>
                    <a:bodyPr/>
                    <a:lstStyle/>
                    <a:p>
                      <a:r>
                        <a:rPr lang="fr-FR" sz="1400" dirty="0" smtClean="0"/>
                        <a:t>          </a:t>
                      </a:r>
                      <a:r>
                        <a:rPr lang="fr-FR" sz="1400" dirty="0" err="1" smtClean="0"/>
                        <a:t>pr:mimeMediaType</a:t>
                      </a:r>
                      <a:endParaRPr lang="fr-FR" sz="1400" dirty="0"/>
                    </a:p>
                  </a:txBody>
                  <a:tcPr/>
                </a:tc>
                <a:tc>
                  <a:txBody>
                    <a:bodyPr/>
                    <a:lstStyle/>
                    <a:p>
                      <a:r>
                        <a:rPr lang="fr-FR" sz="1400" dirty="0" err="1" smtClean="0"/>
                        <a:t>Text</a:t>
                      </a:r>
                      <a:r>
                        <a:rPr lang="fr-FR" sz="1400" dirty="0" smtClean="0"/>
                        <a:t>/plain</a:t>
                      </a:r>
                      <a:endParaRPr lang="fr-FR" sz="1400" dirty="0"/>
                    </a:p>
                  </a:txBody>
                  <a:tcPr/>
                </a:tc>
                <a:tc>
                  <a:txBody>
                    <a:bodyPr/>
                    <a:lstStyle/>
                    <a:p>
                      <a:endParaRPr lang="fr-FR" sz="1400" dirty="0"/>
                    </a:p>
                  </a:txBody>
                  <a:tcPr/>
                </a:tc>
              </a:tr>
              <a:tr h="152400">
                <a:tc>
                  <a:txBody>
                    <a:bodyPr/>
                    <a:lstStyle/>
                    <a:p>
                      <a:r>
                        <a:rPr lang="fr-FR" sz="1400" dirty="0" smtClean="0"/>
                        <a:t>     </a:t>
                      </a:r>
                      <a:r>
                        <a:rPr lang="fr-FR" sz="1400" dirty="0" err="1" smtClean="0"/>
                        <a:t>pr:job_hold_until_default</a:t>
                      </a:r>
                      <a:endParaRPr lang="fr-FR" sz="1400" dirty="0"/>
                    </a:p>
                  </a:txBody>
                  <a:tcPr/>
                </a:tc>
                <a:tc>
                  <a:txBody>
                    <a:bodyPr/>
                    <a:lstStyle/>
                    <a:p>
                      <a:r>
                        <a:rPr lang="fr-FR" sz="1400" dirty="0" smtClean="0"/>
                        <a:t>No-</a:t>
                      </a:r>
                      <a:r>
                        <a:rPr lang="fr-FR" sz="1400" dirty="0" err="1" smtClean="0"/>
                        <a:t>Hold</a:t>
                      </a:r>
                      <a:endParaRPr lang="fr-FR" sz="1400" dirty="0"/>
                    </a:p>
                  </a:txBody>
                  <a:tcPr/>
                </a:tc>
                <a:tc>
                  <a:txBody>
                    <a:bodyPr/>
                    <a:lstStyle/>
                    <a:p>
                      <a:r>
                        <a:rPr lang="fr-FR" sz="1400" dirty="0" smtClean="0"/>
                        <a:t>0..1</a:t>
                      </a:r>
                      <a:endParaRPr lang="fr-FR" sz="1400" dirty="0"/>
                    </a:p>
                  </a:txBody>
                  <a:tcPr/>
                </a:tc>
              </a:tr>
              <a:tr h="152400">
                <a:tc>
                  <a:txBody>
                    <a:bodyPr/>
                    <a:lstStyle/>
                    <a:p>
                      <a:r>
                        <a:rPr lang="fr-FR" sz="1400" dirty="0" smtClean="0"/>
                        <a:t>     </a:t>
                      </a:r>
                      <a:r>
                        <a:rPr lang="fr-FR" sz="1400" dirty="0" err="1" smtClean="0"/>
                        <a:t>pr:job_hold_until_supported</a:t>
                      </a:r>
                      <a:endParaRPr lang="fr-FR" sz="1400" dirty="0"/>
                    </a:p>
                  </a:txBody>
                  <a:tcPr/>
                </a:tc>
                <a:tc>
                  <a:txBody>
                    <a:bodyPr/>
                    <a:lstStyle/>
                    <a:p>
                      <a:r>
                        <a:rPr lang="fr-FR" sz="1400" dirty="0" smtClean="0"/>
                        <a:t>No-</a:t>
                      </a:r>
                      <a:r>
                        <a:rPr lang="fr-FR" sz="1400" dirty="0" err="1" smtClean="0"/>
                        <a:t>Hold</a:t>
                      </a:r>
                      <a:endParaRPr lang="fr-FR" sz="1400" dirty="0"/>
                    </a:p>
                  </a:txBody>
                  <a:tcPr/>
                </a:tc>
                <a:tc>
                  <a:txBody>
                    <a:bodyPr/>
                    <a:lstStyle/>
                    <a:p>
                      <a:r>
                        <a:rPr lang="fr-FR" sz="1400" dirty="0" smtClean="0"/>
                        <a:t>0..*</a:t>
                      </a:r>
                      <a:endParaRPr lang="fr-FR" sz="1400" dirty="0"/>
                    </a:p>
                  </a:txBody>
                  <a:tcPr/>
                </a:tc>
              </a:tr>
              <a:tr h="152400">
                <a:tc>
                  <a:txBody>
                    <a:bodyPr/>
                    <a:lstStyle/>
                    <a:p>
                      <a:r>
                        <a:rPr lang="fr-FR" sz="1400" dirty="0" smtClean="0"/>
                        <a:t>     </a:t>
                      </a:r>
                      <a:r>
                        <a:rPr lang="fr-FR" sz="1400" dirty="0" err="1" smtClean="0"/>
                        <a:t>pr:job_hold_until_supported</a:t>
                      </a:r>
                      <a:endParaRPr lang="fr-FR" sz="1400" dirty="0"/>
                    </a:p>
                  </a:txBody>
                  <a:tcPr/>
                </a:tc>
                <a:tc>
                  <a:txBody>
                    <a:bodyPr/>
                    <a:lstStyle/>
                    <a:p>
                      <a:r>
                        <a:rPr lang="fr-FR" sz="1400" dirty="0" err="1" smtClean="0"/>
                        <a:t>Overnight</a:t>
                      </a:r>
                      <a:endParaRPr lang="fr-FR" sz="1400" dirty="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6034523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WS-RP: </a:t>
            </a:r>
            <a:r>
              <a:rPr lang="en-US" dirty="0" err="1" smtClean="0"/>
              <a:t>GetResourceProperty</a:t>
            </a:r>
            <a:endParaRPr lang="en-US" dirty="0"/>
          </a:p>
        </p:txBody>
      </p:sp>
      <p:sp>
        <p:nvSpPr>
          <p:cNvPr id="3" name="Content Placeholder 2"/>
          <p:cNvSpPr>
            <a:spLocks noGrp="1"/>
          </p:cNvSpPr>
          <p:nvPr>
            <p:ph sz="quarter" idx="1"/>
          </p:nvPr>
        </p:nvSpPr>
        <p:spPr>
          <a:xfrm>
            <a:off x="612648" y="1600200"/>
            <a:ext cx="8153400" cy="609600"/>
          </a:xfrm>
        </p:spPr>
        <p:txBody>
          <a:bodyPr>
            <a:normAutofit/>
          </a:bodyPr>
          <a:lstStyle/>
          <a:p>
            <a:r>
              <a:rPr lang="en-US" dirty="0" smtClean="0"/>
              <a:t>Retrieval of a resource property of a WS-Resource</a:t>
            </a:r>
            <a:endParaRPr lang="en-US" dirty="0"/>
          </a:p>
        </p:txBody>
      </p:sp>
      <p:sp>
        <p:nvSpPr>
          <p:cNvPr id="4" name="Rounded Rectangle 3"/>
          <p:cNvSpPr/>
          <p:nvPr/>
        </p:nvSpPr>
        <p:spPr>
          <a:xfrm>
            <a:off x="2209800" y="2362200"/>
            <a:ext cx="67056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p>
          <a:p>
            <a:r>
              <a:rPr lang="en-US" sz="1600" dirty="0" smtClean="0"/>
              <a:t>&lt;</a:t>
            </a:r>
            <a:r>
              <a:rPr lang="en-US" sz="1600" b="1" dirty="0" err="1" smtClean="0"/>
              <a:t>SOAP-ENV:Body</a:t>
            </a:r>
            <a:r>
              <a:rPr lang="en-US" sz="1600" dirty="0" smtClean="0"/>
              <a:t>&gt;</a:t>
            </a:r>
          </a:p>
          <a:p>
            <a:r>
              <a:rPr lang="en-US" sz="1600" dirty="0"/>
              <a:t> </a:t>
            </a:r>
            <a:r>
              <a:rPr lang="en-US" sz="1600" dirty="0" smtClean="0"/>
              <a:t>    &lt;</a:t>
            </a:r>
            <a:r>
              <a:rPr lang="en-US" sz="1600" b="1" dirty="0" err="1"/>
              <a:t>wsrf-rp:GetResourceProperty</a:t>
            </a:r>
            <a:r>
              <a:rPr lang="en-US" sz="1600" b="1" dirty="0" smtClean="0"/>
              <a:t>&gt;</a:t>
            </a:r>
          </a:p>
          <a:p>
            <a:r>
              <a:rPr lang="en-US" sz="1600" b="1" dirty="0" smtClean="0"/>
              <a:t>          </a:t>
            </a:r>
            <a:r>
              <a:rPr lang="en-US" sz="1600" dirty="0" err="1" smtClean="0"/>
              <a:t>pr:job_hold_until_supported</a:t>
            </a:r>
            <a:endParaRPr lang="en-US" sz="1600" dirty="0" smtClean="0"/>
          </a:p>
          <a:p>
            <a:r>
              <a:rPr lang="en-US" sz="1600" b="1" dirty="0"/>
              <a:t> </a:t>
            </a:r>
            <a:r>
              <a:rPr lang="en-US" sz="1600" b="1" dirty="0" smtClean="0"/>
              <a:t>    &lt;</a:t>
            </a:r>
            <a:r>
              <a:rPr lang="en-US" sz="1600" b="1" dirty="0"/>
              <a:t>/</a:t>
            </a:r>
            <a:r>
              <a:rPr lang="en-US" sz="1600" b="1" dirty="0" err="1"/>
              <a:t>wsrf</a:t>
            </a:r>
            <a:r>
              <a:rPr lang="en-US" sz="1600" b="1" dirty="0"/>
              <a:t>-</a:t>
            </a:r>
            <a:r>
              <a:rPr lang="fr-FR" sz="1600" b="1" dirty="0" err="1"/>
              <a:t>rp:GetResourceProperty</a:t>
            </a:r>
            <a:r>
              <a:rPr lang="fr-FR" sz="1600" b="1" dirty="0"/>
              <a:t>&gt; </a:t>
            </a:r>
            <a:endParaRPr lang="en-US" sz="1600" b="1" dirty="0"/>
          </a:p>
          <a:p>
            <a:r>
              <a:rPr lang="en-US" sz="1600" b="1" dirty="0"/>
              <a:t>&lt;/</a:t>
            </a:r>
            <a:r>
              <a:rPr lang="en-US" sz="1600" b="1" dirty="0" err="1"/>
              <a:t>SOAP-ENV:Body</a:t>
            </a:r>
            <a:r>
              <a:rPr lang="en-US" sz="1600" b="1" dirty="0"/>
              <a:t>&gt;</a:t>
            </a:r>
          </a:p>
          <a:p>
            <a:pPr algn="ctr"/>
            <a:endParaRPr lang="en-US" sz="1600" dirty="0"/>
          </a:p>
        </p:txBody>
      </p:sp>
      <p:sp>
        <p:nvSpPr>
          <p:cNvPr id="5" name="Rounded Rectangle 3"/>
          <p:cNvSpPr/>
          <p:nvPr/>
        </p:nvSpPr>
        <p:spPr>
          <a:xfrm>
            <a:off x="2209800" y="3810000"/>
            <a:ext cx="67056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p>
          <a:p>
            <a:r>
              <a:rPr lang="en-US" sz="1600" b="1" dirty="0"/>
              <a:t>&lt;</a:t>
            </a:r>
            <a:r>
              <a:rPr lang="en-US" sz="1600" b="1" dirty="0" err="1"/>
              <a:t>SOAP-ENV:Body</a:t>
            </a:r>
            <a:r>
              <a:rPr lang="en-US" sz="1600" b="1" dirty="0"/>
              <a:t>&gt;</a:t>
            </a:r>
          </a:p>
          <a:p>
            <a:r>
              <a:rPr lang="en-US" sz="1600" b="1" dirty="0" smtClean="0"/>
              <a:t>     &lt;</a:t>
            </a:r>
            <a:r>
              <a:rPr lang="en-US" sz="1600" b="1" dirty="0" err="1"/>
              <a:t>wsrf-rp:GetResourcePropertyResponse</a:t>
            </a:r>
            <a:r>
              <a:rPr lang="en-US" sz="1600" b="1" dirty="0"/>
              <a:t>&gt;</a:t>
            </a:r>
          </a:p>
          <a:p>
            <a:r>
              <a:rPr lang="en-US" sz="1600" b="1" dirty="0" smtClean="0"/>
              <a:t>          &lt;</a:t>
            </a:r>
            <a:r>
              <a:rPr lang="en-US" sz="1600" b="1" dirty="0" err="1"/>
              <a:t>pr:job_hold_until_supported</a:t>
            </a:r>
            <a:r>
              <a:rPr lang="en-US" sz="1600" b="1" dirty="0" smtClean="0"/>
              <a:t>&gt;</a:t>
            </a:r>
          </a:p>
          <a:p>
            <a:r>
              <a:rPr lang="en-US" sz="1600" b="1" dirty="0"/>
              <a:t> </a:t>
            </a:r>
            <a:r>
              <a:rPr lang="en-US" sz="1600" b="1" dirty="0" smtClean="0"/>
              <a:t>              </a:t>
            </a:r>
            <a:r>
              <a:rPr lang="en-US" sz="1600" dirty="0" smtClean="0"/>
              <a:t>No hold</a:t>
            </a:r>
          </a:p>
          <a:p>
            <a:r>
              <a:rPr lang="en-US" sz="1600" b="1" dirty="0"/>
              <a:t> </a:t>
            </a:r>
            <a:r>
              <a:rPr lang="en-US" sz="1600" b="1" dirty="0" smtClean="0"/>
              <a:t>         &lt;</a:t>
            </a:r>
            <a:r>
              <a:rPr lang="en-US" sz="1600" b="1" dirty="0"/>
              <a:t>/</a:t>
            </a:r>
            <a:r>
              <a:rPr lang="en-US" sz="1600" b="1" dirty="0" err="1"/>
              <a:t>pr:job_hold_until_supported</a:t>
            </a:r>
            <a:r>
              <a:rPr lang="en-US" sz="1600" b="1" dirty="0"/>
              <a:t>&gt;</a:t>
            </a:r>
          </a:p>
          <a:p>
            <a:r>
              <a:rPr lang="en-US" sz="1600" b="1" dirty="0"/>
              <a:t>          &lt;</a:t>
            </a:r>
            <a:r>
              <a:rPr lang="en-US" sz="1600" b="1" dirty="0" err="1"/>
              <a:t>pr:job_hold_until_supported</a:t>
            </a:r>
            <a:r>
              <a:rPr lang="en-US" sz="1600" b="1" dirty="0" smtClean="0"/>
              <a:t>&gt;</a:t>
            </a:r>
          </a:p>
          <a:p>
            <a:r>
              <a:rPr lang="en-US" sz="1600" b="1" dirty="0"/>
              <a:t> </a:t>
            </a:r>
            <a:r>
              <a:rPr lang="en-US" sz="1600" b="1" dirty="0" smtClean="0"/>
              <a:t>              </a:t>
            </a:r>
            <a:r>
              <a:rPr lang="en-US" sz="1600" dirty="0" smtClean="0"/>
              <a:t>Overnight</a:t>
            </a:r>
          </a:p>
          <a:p>
            <a:r>
              <a:rPr lang="en-US" sz="1600" b="1" dirty="0"/>
              <a:t> </a:t>
            </a:r>
            <a:r>
              <a:rPr lang="en-US" sz="1600" b="1" dirty="0" smtClean="0"/>
              <a:t>         &lt;</a:t>
            </a:r>
            <a:r>
              <a:rPr lang="en-US" sz="1600" b="1" dirty="0"/>
              <a:t>/</a:t>
            </a:r>
            <a:r>
              <a:rPr lang="en-US" sz="1600" b="1" dirty="0" err="1"/>
              <a:t>pr:job_hold_until_supported</a:t>
            </a:r>
            <a:r>
              <a:rPr lang="en-US" sz="1600" b="1" dirty="0"/>
              <a:t>&gt; </a:t>
            </a:r>
          </a:p>
          <a:p>
            <a:r>
              <a:rPr lang="en-US" sz="1600" b="1" dirty="0"/>
              <a:t>     &lt;/</a:t>
            </a:r>
            <a:r>
              <a:rPr lang="en-US" sz="1600" b="1" dirty="0" err="1"/>
              <a:t>wsrf-rp:GetResourcePropertyResponse</a:t>
            </a:r>
            <a:r>
              <a:rPr lang="en-US" sz="1600" b="1" dirty="0"/>
              <a:t>&gt;</a:t>
            </a:r>
          </a:p>
          <a:p>
            <a:r>
              <a:rPr lang="en-US" sz="1600" dirty="0" smtClean="0"/>
              <a:t>&lt;</a:t>
            </a:r>
            <a:r>
              <a:rPr lang="en-US" sz="1600" b="1" dirty="0"/>
              <a:t>/</a:t>
            </a:r>
            <a:r>
              <a:rPr lang="en-US" sz="1600" b="1" dirty="0" err="1"/>
              <a:t>SOAP-ENV:Body</a:t>
            </a:r>
            <a:r>
              <a:rPr lang="en-US" sz="1600" dirty="0" smtClean="0"/>
              <a:t>&gt;</a:t>
            </a:r>
          </a:p>
          <a:p>
            <a:pPr algn="ctr"/>
            <a:endParaRPr lang="en-US" sz="1600" dirty="0"/>
          </a:p>
        </p:txBody>
      </p:sp>
      <p:sp>
        <p:nvSpPr>
          <p:cNvPr id="7" name="ZoneTexte 6"/>
          <p:cNvSpPr txBox="1"/>
          <p:nvPr/>
        </p:nvSpPr>
        <p:spPr>
          <a:xfrm>
            <a:off x="838200" y="2709208"/>
            <a:ext cx="1186893" cy="2677656"/>
          </a:xfrm>
          <a:prstGeom prst="rect">
            <a:avLst/>
          </a:prstGeom>
          <a:noFill/>
        </p:spPr>
        <p:txBody>
          <a:bodyPr wrap="none" rtlCol="0">
            <a:spAutoFit/>
          </a:bodyPr>
          <a:lstStyle/>
          <a:p>
            <a:r>
              <a:rPr lang="fr-FR" sz="2400" b="1" dirty="0" err="1" smtClean="0">
                <a:solidFill>
                  <a:schemeClr val="accent2">
                    <a:lumMod val="75000"/>
                  </a:schemeClr>
                </a:solidFill>
              </a:rPr>
              <a:t>Request</a:t>
            </a:r>
            <a:endParaRPr lang="fr-FR" sz="2400" b="1" dirty="0" smtClean="0">
              <a:solidFill>
                <a:schemeClr val="accent2">
                  <a:lumMod val="75000"/>
                </a:schemeClr>
              </a:solidFill>
            </a:endParaRPr>
          </a:p>
          <a:p>
            <a:endParaRPr lang="fr-FR" sz="2400" b="1" dirty="0">
              <a:solidFill>
                <a:schemeClr val="accent2">
                  <a:lumMod val="75000"/>
                </a:schemeClr>
              </a:solidFill>
            </a:endParaRPr>
          </a:p>
          <a:p>
            <a:endParaRPr lang="fr-FR" sz="2400" b="1" dirty="0" smtClean="0">
              <a:solidFill>
                <a:schemeClr val="accent2">
                  <a:lumMod val="75000"/>
                </a:schemeClr>
              </a:solidFill>
            </a:endParaRPr>
          </a:p>
          <a:p>
            <a:endParaRPr lang="fr-FR" sz="2400" b="1" dirty="0" smtClean="0">
              <a:solidFill>
                <a:schemeClr val="accent2">
                  <a:lumMod val="75000"/>
                </a:schemeClr>
              </a:solidFill>
            </a:endParaRPr>
          </a:p>
          <a:p>
            <a:endParaRPr lang="fr-FR" sz="2400" b="1" dirty="0">
              <a:solidFill>
                <a:schemeClr val="accent2">
                  <a:lumMod val="75000"/>
                </a:schemeClr>
              </a:solidFill>
            </a:endParaRPr>
          </a:p>
          <a:p>
            <a:endParaRPr lang="fr-FR" sz="2400" b="1" dirty="0">
              <a:solidFill>
                <a:schemeClr val="accent2">
                  <a:lumMod val="75000"/>
                </a:schemeClr>
              </a:solidFill>
            </a:endParaRPr>
          </a:p>
          <a:p>
            <a:r>
              <a:rPr lang="fr-FR" sz="2400" b="1" dirty="0" err="1" smtClean="0">
                <a:solidFill>
                  <a:schemeClr val="accent2">
                    <a:lumMod val="75000"/>
                  </a:schemeClr>
                </a:solidFill>
              </a:rPr>
              <a:t>Answer</a:t>
            </a:r>
            <a:endParaRPr lang="fr-FR" sz="2400" b="1" dirty="0">
              <a:solidFill>
                <a:schemeClr val="accent2">
                  <a:lumMod val="75000"/>
                </a:schemeClr>
              </a:solidFill>
            </a:endParaRPr>
          </a:p>
        </p:txBody>
      </p:sp>
    </p:spTree>
    <p:extLst>
      <p:ext uri="{BB962C8B-B14F-4D97-AF65-F5344CB8AC3E}">
        <p14:creationId xmlns:p14="http://schemas.microsoft.com/office/powerpoint/2010/main" val="17560709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II</a:t>
            </a:r>
            <a:endParaRPr lang="en-US" dirty="0"/>
          </a:p>
        </p:txBody>
      </p:sp>
      <p:sp>
        <p:nvSpPr>
          <p:cNvPr id="3" name="Content Placeholder 2"/>
          <p:cNvSpPr>
            <a:spLocks noGrp="1"/>
          </p:cNvSpPr>
          <p:nvPr>
            <p:ph sz="quarter" idx="1"/>
          </p:nvPr>
        </p:nvSpPr>
        <p:spPr>
          <a:xfrm>
            <a:off x="612648" y="1600200"/>
            <a:ext cx="8153400" cy="1219200"/>
          </a:xfrm>
        </p:spPr>
        <p:txBody>
          <a:bodyPr/>
          <a:lstStyle/>
          <a:p>
            <a:r>
              <a:rPr lang="en-US" dirty="0" smtClean="0"/>
              <a:t>Convergence of the Web Services and Grid Computing communities</a:t>
            </a:r>
            <a:endParaRPr lang="en-US" dirty="0"/>
          </a:p>
        </p:txBody>
      </p:sp>
      <p:sp>
        <p:nvSpPr>
          <p:cNvPr id="4" name="Rectangle 3"/>
          <p:cNvSpPr/>
          <p:nvPr/>
        </p:nvSpPr>
        <p:spPr>
          <a:xfrm>
            <a:off x="1295400" y="3048000"/>
            <a:ext cx="1905000" cy="609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Grid</a:t>
            </a:r>
            <a:endParaRPr lang="en-US" sz="2400" dirty="0"/>
          </a:p>
        </p:txBody>
      </p:sp>
      <p:sp>
        <p:nvSpPr>
          <p:cNvPr id="5" name="Rectangle 4"/>
          <p:cNvSpPr/>
          <p:nvPr/>
        </p:nvSpPr>
        <p:spPr>
          <a:xfrm>
            <a:off x="1295400" y="54102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Web</a:t>
            </a:r>
            <a:endParaRPr lang="en-US" sz="2400" dirty="0"/>
          </a:p>
        </p:txBody>
      </p:sp>
      <p:sp>
        <p:nvSpPr>
          <p:cNvPr id="6" name="Rectangle 5"/>
          <p:cNvSpPr/>
          <p:nvPr/>
        </p:nvSpPr>
        <p:spPr>
          <a:xfrm>
            <a:off x="6781800" y="4267200"/>
            <a:ext cx="1905000" cy="609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WS-RF</a:t>
            </a:r>
            <a:endParaRPr lang="en-US" sz="2400" dirty="0"/>
          </a:p>
        </p:txBody>
      </p:sp>
      <p:cxnSp>
        <p:nvCxnSpPr>
          <p:cNvPr id="10" name="Straight Arrow Connector 9"/>
          <p:cNvCxnSpPr>
            <a:stCxn id="4" idx="2"/>
            <a:endCxn id="5" idx="0"/>
          </p:cNvCxnSpPr>
          <p:nvPr/>
        </p:nvCxnSpPr>
        <p:spPr>
          <a:xfrm>
            <a:off x="2247900" y="3657600"/>
            <a:ext cx="0" cy="17526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6" idx="1"/>
          </p:cNvCxnSpPr>
          <p:nvPr/>
        </p:nvCxnSpPr>
        <p:spPr>
          <a:xfrm flipV="1">
            <a:off x="3200400" y="4572000"/>
            <a:ext cx="3581400" cy="1143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3"/>
            <a:endCxn id="6" idx="1"/>
          </p:cNvCxnSpPr>
          <p:nvPr/>
        </p:nvCxnSpPr>
        <p:spPr>
          <a:xfrm>
            <a:off x="3200400" y="3352800"/>
            <a:ext cx="3581400" cy="121920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9" name="TextBox 18"/>
          <p:cNvSpPr txBox="1"/>
          <p:nvPr/>
        </p:nvSpPr>
        <p:spPr>
          <a:xfrm rot="1173719">
            <a:off x="3470406" y="3170581"/>
            <a:ext cx="748729" cy="369332"/>
          </a:xfrm>
          <a:prstGeom prst="rect">
            <a:avLst/>
          </a:prstGeom>
          <a:noFill/>
        </p:spPr>
        <p:txBody>
          <a:bodyPr wrap="square" rtlCol="0">
            <a:spAutoFit/>
          </a:bodyPr>
          <a:lstStyle/>
          <a:p>
            <a:r>
              <a:rPr lang="en-US" dirty="0" smtClean="0">
                <a:solidFill>
                  <a:schemeClr val="accent2"/>
                </a:solidFill>
              </a:rPr>
              <a:t>GT1</a:t>
            </a:r>
            <a:endParaRPr lang="en-US" dirty="0">
              <a:solidFill>
                <a:schemeClr val="accent2"/>
              </a:solidFill>
            </a:endParaRPr>
          </a:p>
        </p:txBody>
      </p:sp>
      <p:sp>
        <p:nvSpPr>
          <p:cNvPr id="20" name="TextBox 19"/>
          <p:cNvSpPr txBox="1"/>
          <p:nvPr/>
        </p:nvSpPr>
        <p:spPr>
          <a:xfrm rot="1229184">
            <a:off x="4309296" y="3481268"/>
            <a:ext cx="748729" cy="369332"/>
          </a:xfrm>
          <a:prstGeom prst="rect">
            <a:avLst/>
          </a:prstGeom>
          <a:noFill/>
        </p:spPr>
        <p:txBody>
          <a:bodyPr wrap="square" rtlCol="0">
            <a:spAutoFit/>
          </a:bodyPr>
          <a:lstStyle/>
          <a:p>
            <a:r>
              <a:rPr lang="en-US" dirty="0" smtClean="0">
                <a:solidFill>
                  <a:schemeClr val="accent2"/>
                </a:solidFill>
              </a:rPr>
              <a:t>GT2</a:t>
            </a:r>
            <a:endParaRPr lang="en-US" dirty="0">
              <a:solidFill>
                <a:schemeClr val="accent2"/>
              </a:solidFill>
            </a:endParaRPr>
          </a:p>
        </p:txBody>
      </p:sp>
      <p:sp>
        <p:nvSpPr>
          <p:cNvPr id="21" name="TextBox 20"/>
          <p:cNvSpPr txBox="1"/>
          <p:nvPr/>
        </p:nvSpPr>
        <p:spPr>
          <a:xfrm rot="1125640">
            <a:off x="5299897" y="3786067"/>
            <a:ext cx="748729" cy="369332"/>
          </a:xfrm>
          <a:prstGeom prst="rect">
            <a:avLst/>
          </a:prstGeom>
          <a:noFill/>
        </p:spPr>
        <p:txBody>
          <a:bodyPr wrap="square" rtlCol="0">
            <a:spAutoFit/>
          </a:bodyPr>
          <a:lstStyle/>
          <a:p>
            <a:r>
              <a:rPr lang="en-US" dirty="0" smtClean="0">
                <a:solidFill>
                  <a:schemeClr val="accent2"/>
                </a:solidFill>
              </a:rPr>
              <a:t>OGSI</a:t>
            </a:r>
            <a:endParaRPr lang="en-US" dirty="0">
              <a:solidFill>
                <a:schemeClr val="accent2"/>
              </a:solidFill>
            </a:endParaRPr>
          </a:p>
        </p:txBody>
      </p:sp>
      <p:sp>
        <p:nvSpPr>
          <p:cNvPr id="22" name="TextBox 21"/>
          <p:cNvSpPr txBox="1"/>
          <p:nvPr/>
        </p:nvSpPr>
        <p:spPr>
          <a:xfrm rot="20548675">
            <a:off x="3314827" y="5666743"/>
            <a:ext cx="748729" cy="369332"/>
          </a:xfrm>
          <a:prstGeom prst="rect">
            <a:avLst/>
          </a:prstGeom>
          <a:noFill/>
        </p:spPr>
        <p:txBody>
          <a:bodyPr wrap="square" rtlCol="0">
            <a:spAutoFit/>
          </a:bodyPr>
          <a:lstStyle/>
          <a:p>
            <a:r>
              <a:rPr lang="en-US" dirty="0" smtClean="0">
                <a:solidFill>
                  <a:schemeClr val="accent1"/>
                </a:solidFill>
              </a:rPr>
              <a:t>HTTP</a:t>
            </a:r>
            <a:endParaRPr lang="en-US" dirty="0">
              <a:solidFill>
                <a:schemeClr val="accent1"/>
              </a:solidFill>
            </a:endParaRPr>
          </a:p>
        </p:txBody>
      </p:sp>
      <p:sp>
        <p:nvSpPr>
          <p:cNvPr id="23" name="TextBox 22"/>
          <p:cNvSpPr txBox="1"/>
          <p:nvPr/>
        </p:nvSpPr>
        <p:spPr>
          <a:xfrm rot="20500403">
            <a:off x="4057811" y="5335453"/>
            <a:ext cx="1546004" cy="369332"/>
          </a:xfrm>
          <a:prstGeom prst="rect">
            <a:avLst/>
          </a:prstGeom>
          <a:noFill/>
        </p:spPr>
        <p:txBody>
          <a:bodyPr wrap="square" rtlCol="0">
            <a:spAutoFit/>
          </a:bodyPr>
          <a:lstStyle/>
          <a:p>
            <a:r>
              <a:rPr lang="en-US" dirty="0" smtClean="0">
                <a:solidFill>
                  <a:schemeClr val="accent1"/>
                </a:solidFill>
              </a:rPr>
              <a:t>WSDL, WS-*</a:t>
            </a:r>
            <a:endParaRPr lang="en-US" dirty="0">
              <a:solidFill>
                <a:schemeClr val="accent1"/>
              </a:solidFill>
            </a:endParaRPr>
          </a:p>
        </p:txBody>
      </p:sp>
      <p:sp>
        <p:nvSpPr>
          <p:cNvPr id="24" name="TextBox 23"/>
          <p:cNvSpPr txBox="1"/>
          <p:nvPr/>
        </p:nvSpPr>
        <p:spPr>
          <a:xfrm rot="20495182">
            <a:off x="5515074" y="4865602"/>
            <a:ext cx="1014336" cy="646331"/>
          </a:xfrm>
          <a:prstGeom prst="rect">
            <a:avLst/>
          </a:prstGeom>
          <a:noFill/>
        </p:spPr>
        <p:txBody>
          <a:bodyPr wrap="square" rtlCol="0">
            <a:spAutoFit/>
          </a:bodyPr>
          <a:lstStyle/>
          <a:p>
            <a:r>
              <a:rPr lang="en-US" dirty="0" smtClean="0">
                <a:solidFill>
                  <a:schemeClr val="accent1"/>
                </a:solidFill>
              </a:rPr>
              <a:t>WSDL2, WSDM</a:t>
            </a:r>
            <a:endParaRPr lang="en-US" dirty="0">
              <a:solidFill>
                <a:schemeClr val="accent1"/>
              </a:solidFill>
            </a:endParaRPr>
          </a:p>
        </p:txBody>
      </p:sp>
      <p:sp>
        <p:nvSpPr>
          <p:cNvPr id="27" name="TextBox 26"/>
          <p:cNvSpPr txBox="1"/>
          <p:nvPr/>
        </p:nvSpPr>
        <p:spPr>
          <a:xfrm>
            <a:off x="762000" y="4191000"/>
            <a:ext cx="1371600" cy="830997"/>
          </a:xfrm>
          <a:prstGeom prst="rect">
            <a:avLst/>
          </a:prstGeom>
          <a:noFill/>
        </p:spPr>
        <p:txBody>
          <a:bodyPr wrap="square" rtlCol="0">
            <a:spAutoFit/>
          </a:bodyPr>
          <a:lstStyle/>
          <a:p>
            <a:r>
              <a:rPr lang="en-US" sz="2400" dirty="0" smtClean="0"/>
              <a:t>Started far apart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WS-RP: </a:t>
            </a:r>
            <a:r>
              <a:rPr lang="en-US" sz="2800" dirty="0" err="1" smtClean="0"/>
              <a:t>GetResourceProperty</a:t>
            </a:r>
            <a:r>
              <a:rPr lang="en-US" sz="2800" dirty="0" smtClean="0"/>
              <a:t>, Non-WSRF equivalent</a:t>
            </a:r>
            <a:endParaRPr lang="en-US" sz="2800" dirty="0"/>
          </a:p>
        </p:txBody>
      </p:sp>
      <p:sp>
        <p:nvSpPr>
          <p:cNvPr id="8" name="Content Placeholder 2"/>
          <p:cNvSpPr txBox="1">
            <a:spLocks/>
          </p:cNvSpPr>
          <p:nvPr/>
        </p:nvSpPr>
        <p:spPr>
          <a:xfrm>
            <a:off x="612648" y="1600200"/>
            <a:ext cx="8153400" cy="5029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r>
              <a:rPr lang="en-US" sz="2800" dirty="0" smtClean="0"/>
              <a:t>The printer is identified explicitly as an element of the request message</a:t>
            </a:r>
          </a:p>
          <a:p>
            <a:r>
              <a:rPr lang="en-US" sz="2800" dirty="0" smtClean="0"/>
              <a:t>The syntax of the message has a definition specific to the printer service</a:t>
            </a:r>
            <a:endParaRPr lang="en-US" sz="2800" i="1" dirty="0"/>
          </a:p>
          <a:p>
            <a:r>
              <a:rPr lang="en-US" sz="2800" dirty="0" smtClean="0"/>
              <a:t>WS-RF avoids the need for: service-specific definition of messages, their faults and the associated implementation</a:t>
            </a:r>
          </a:p>
        </p:txBody>
      </p:sp>
    </p:spTree>
    <p:extLst>
      <p:ext uri="{BB962C8B-B14F-4D97-AF65-F5344CB8AC3E}">
        <p14:creationId xmlns:p14="http://schemas.microsoft.com/office/powerpoint/2010/main" val="24676607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WS-RP: </a:t>
            </a:r>
            <a:r>
              <a:rPr lang="en-US" sz="3900" dirty="0" err="1" smtClean="0"/>
              <a:t>GetMultipleResourceProperties</a:t>
            </a:r>
            <a:endParaRPr lang="en-US" sz="3900" dirty="0"/>
          </a:p>
        </p:txBody>
      </p:sp>
      <p:sp>
        <p:nvSpPr>
          <p:cNvPr id="3" name="Content Placeholder 2"/>
          <p:cNvSpPr>
            <a:spLocks noGrp="1"/>
          </p:cNvSpPr>
          <p:nvPr>
            <p:ph sz="quarter" idx="1"/>
          </p:nvPr>
        </p:nvSpPr>
        <p:spPr>
          <a:xfrm>
            <a:off x="612648" y="1600200"/>
            <a:ext cx="8153400" cy="609600"/>
          </a:xfrm>
        </p:spPr>
        <p:txBody>
          <a:bodyPr>
            <a:normAutofit/>
          </a:bodyPr>
          <a:lstStyle/>
          <a:p>
            <a:r>
              <a:rPr lang="en-US" dirty="0"/>
              <a:t>Retrieval of </a:t>
            </a:r>
            <a:r>
              <a:rPr lang="en-US" dirty="0" smtClean="0"/>
              <a:t>multiple </a:t>
            </a:r>
            <a:r>
              <a:rPr lang="en-US" dirty="0"/>
              <a:t>resource </a:t>
            </a:r>
            <a:r>
              <a:rPr lang="en-US" dirty="0" smtClean="0"/>
              <a:t>properties </a:t>
            </a:r>
            <a:r>
              <a:rPr lang="en-US" dirty="0"/>
              <a:t>of a WS</a:t>
            </a:r>
            <a:r>
              <a:rPr lang="en-US" dirty="0" smtClean="0"/>
              <a:t>-R</a:t>
            </a:r>
            <a:endParaRPr lang="en-US" dirty="0"/>
          </a:p>
        </p:txBody>
      </p:sp>
      <p:sp>
        <p:nvSpPr>
          <p:cNvPr id="4" name="Rounded Rectangle 3"/>
          <p:cNvSpPr/>
          <p:nvPr/>
        </p:nvSpPr>
        <p:spPr>
          <a:xfrm>
            <a:off x="1371600" y="2667000"/>
            <a:ext cx="76200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wsrf-rp:GetMultipleResourceProperties</a:t>
            </a:r>
            <a:r>
              <a:rPr lang="en-US" sz="1600" b="1" dirty="0"/>
              <a:t>&gt;</a:t>
            </a:r>
          </a:p>
          <a:p>
            <a:r>
              <a:rPr lang="en-US" sz="1600" b="1" dirty="0"/>
              <a:t>           &lt;</a:t>
            </a:r>
            <a:r>
              <a:rPr lang="en-US" sz="1600" b="1" dirty="0" err="1"/>
              <a:t>wsrf-rp:ResourceProperty</a:t>
            </a:r>
            <a:r>
              <a:rPr lang="en-US" sz="1600" b="1" dirty="0"/>
              <a:t>&gt;</a:t>
            </a:r>
            <a:r>
              <a:rPr lang="en-US" sz="1600" dirty="0" err="1"/>
              <a:t>pr:printer_state</a:t>
            </a:r>
            <a:r>
              <a:rPr lang="en-US" sz="1600" b="1" dirty="0"/>
              <a:t>&lt;/</a:t>
            </a:r>
            <a:r>
              <a:rPr lang="en-US" sz="1600" b="1" dirty="0" err="1"/>
              <a:t>wsrf-rp:ResourceProperty</a:t>
            </a:r>
            <a:r>
              <a:rPr lang="en-US" sz="1600" b="1" dirty="0"/>
              <a:t>&gt; </a:t>
            </a:r>
          </a:p>
          <a:p>
            <a:r>
              <a:rPr lang="en-US" sz="1600" b="1" dirty="0"/>
              <a:t>          &lt;</a:t>
            </a:r>
            <a:r>
              <a:rPr lang="en-US" sz="1600" b="1" dirty="0" err="1"/>
              <a:t>wsrf-rp:ResourceProperty</a:t>
            </a:r>
            <a:r>
              <a:rPr lang="en-US" sz="1600" b="1" dirty="0"/>
              <a:t>&gt;</a:t>
            </a:r>
            <a:r>
              <a:rPr lang="en-US" sz="1600" dirty="0" err="1"/>
              <a:t>pr:queued_job_count</a:t>
            </a:r>
            <a:r>
              <a:rPr lang="en-US" sz="1600" b="1" dirty="0"/>
              <a:t>&lt;/</a:t>
            </a:r>
            <a:r>
              <a:rPr lang="en-US" sz="1600" b="1" dirty="0" err="1"/>
              <a:t>wsrf-rp:ResourceProperty</a:t>
            </a:r>
            <a:r>
              <a:rPr lang="en-US" sz="1600" b="1" dirty="0"/>
              <a:t>&gt;</a:t>
            </a:r>
          </a:p>
          <a:p>
            <a:r>
              <a:rPr lang="en-US" sz="1600" b="1" dirty="0"/>
              <a:t>     &lt;/</a:t>
            </a:r>
            <a:r>
              <a:rPr lang="en-US" sz="1600" b="1" dirty="0" err="1"/>
              <a:t>wsrf-rp:GetMultipleResourceProperties</a:t>
            </a:r>
            <a:r>
              <a:rPr lang="en-US" sz="1600" b="1" dirty="0"/>
              <a:t> &gt;</a:t>
            </a:r>
          </a:p>
          <a:p>
            <a:r>
              <a:rPr lang="fr-FR" sz="1600" b="1" dirty="0"/>
              <a:t>&lt;/</a:t>
            </a:r>
            <a:r>
              <a:rPr lang="fr-FR" sz="1600" b="1" dirty="0" err="1"/>
              <a:t>SOAP-ENV:Body</a:t>
            </a:r>
            <a:r>
              <a:rPr lang="fr-FR" sz="1600" b="1" dirty="0" smtClean="0"/>
              <a:t>&gt;</a:t>
            </a:r>
            <a:endParaRPr lang="fr-FR" sz="1600" b="1" dirty="0"/>
          </a:p>
        </p:txBody>
      </p:sp>
      <p:sp>
        <p:nvSpPr>
          <p:cNvPr id="5" name="Rounded Rectangle 3"/>
          <p:cNvSpPr/>
          <p:nvPr/>
        </p:nvSpPr>
        <p:spPr>
          <a:xfrm>
            <a:off x="1371600" y="4876800"/>
            <a:ext cx="7543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wsrf-rp:GetMultipleResourcePropertiesResponse</a:t>
            </a:r>
            <a:r>
              <a:rPr lang="en-US" sz="1600" b="1" dirty="0"/>
              <a:t>&gt;</a:t>
            </a:r>
          </a:p>
          <a:p>
            <a:r>
              <a:rPr lang="en-US" sz="1600" b="1" dirty="0"/>
              <a:t>          &lt;</a:t>
            </a:r>
            <a:r>
              <a:rPr lang="en-US" sz="1600" b="1" dirty="0" err="1"/>
              <a:t>pr:printer_state</a:t>
            </a:r>
            <a:r>
              <a:rPr lang="en-US" sz="1600" b="1" dirty="0"/>
              <a:t>&gt;</a:t>
            </a:r>
            <a:r>
              <a:rPr lang="en-US" sz="1600" dirty="0"/>
              <a:t>Idle</a:t>
            </a:r>
            <a:r>
              <a:rPr lang="en-US" sz="1600" b="1" dirty="0"/>
              <a:t>&lt;/</a:t>
            </a:r>
            <a:r>
              <a:rPr lang="en-US" sz="1600" b="1" dirty="0" err="1"/>
              <a:t>pr:printer_state</a:t>
            </a:r>
            <a:r>
              <a:rPr lang="en-US" sz="1600" b="1" dirty="0"/>
              <a:t>&gt;</a:t>
            </a:r>
          </a:p>
          <a:p>
            <a:r>
              <a:rPr lang="en-US" sz="1600" b="1" dirty="0"/>
              <a:t>          &lt;</a:t>
            </a:r>
            <a:r>
              <a:rPr lang="en-US" sz="1600" b="1" dirty="0" err="1"/>
              <a:t>pr:queued_job_count</a:t>
            </a:r>
            <a:r>
              <a:rPr lang="en-US" sz="1600" b="1" dirty="0"/>
              <a:t>&gt;</a:t>
            </a:r>
            <a:r>
              <a:rPr lang="en-US" sz="1600" dirty="0"/>
              <a:t>0</a:t>
            </a:r>
            <a:r>
              <a:rPr lang="en-US" sz="1600" b="1" dirty="0"/>
              <a:t>&lt;/</a:t>
            </a:r>
            <a:r>
              <a:rPr lang="en-US" sz="1600" b="1" dirty="0" err="1"/>
              <a:t>pr:queued_job_count</a:t>
            </a:r>
            <a:r>
              <a:rPr lang="en-US" sz="1600" b="1" dirty="0"/>
              <a:t>&gt; </a:t>
            </a:r>
          </a:p>
          <a:p>
            <a:r>
              <a:rPr lang="en-US" sz="1600" b="1" dirty="0"/>
              <a:t>     &lt;/</a:t>
            </a:r>
            <a:r>
              <a:rPr lang="en-US" sz="1600" b="1" dirty="0" err="1"/>
              <a:t>wsrf-rp:GetMultipleResourcePropertiesResponse</a:t>
            </a:r>
            <a:r>
              <a:rPr lang="en-US" sz="1600" b="1" dirty="0"/>
              <a:t>&gt;</a:t>
            </a:r>
          </a:p>
          <a:p>
            <a:r>
              <a:rPr lang="fr-FR" sz="1600" b="1" dirty="0"/>
              <a:t>&lt;/</a:t>
            </a:r>
            <a:r>
              <a:rPr lang="fr-FR" sz="1600" b="1" dirty="0" err="1"/>
              <a:t>SOAP-ENV:Body</a:t>
            </a:r>
            <a:r>
              <a:rPr lang="fr-FR" sz="1600" b="1" dirty="0" smtClean="0"/>
              <a:t>&gt;</a:t>
            </a:r>
            <a:endParaRPr lang="fr-FR" sz="1600" b="1" dirty="0"/>
          </a:p>
        </p:txBody>
      </p:sp>
      <p:sp>
        <p:nvSpPr>
          <p:cNvPr id="7" name="ZoneTexte 6"/>
          <p:cNvSpPr txBox="1"/>
          <p:nvPr/>
        </p:nvSpPr>
        <p:spPr>
          <a:xfrm>
            <a:off x="152400" y="3276600"/>
            <a:ext cx="1019856" cy="2554545"/>
          </a:xfrm>
          <a:prstGeom prst="rect">
            <a:avLst/>
          </a:prstGeom>
          <a:noFill/>
        </p:spPr>
        <p:txBody>
          <a:bodyPr wrap="none" rtlCol="0">
            <a:spAutoFit/>
          </a:bodyPr>
          <a:lstStyle/>
          <a:p>
            <a:r>
              <a:rPr lang="fr-FR" sz="2000" b="1" dirty="0" err="1" smtClean="0">
                <a:solidFill>
                  <a:schemeClr val="accent2">
                    <a:lumMod val="75000"/>
                  </a:schemeClr>
                </a:solidFill>
              </a:rPr>
              <a:t>Request</a:t>
            </a:r>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r>
              <a:rPr lang="fr-FR" sz="2000" b="1" dirty="0" err="1" smtClean="0">
                <a:solidFill>
                  <a:schemeClr val="accent2">
                    <a:lumMod val="75000"/>
                  </a:schemeClr>
                </a:solidFill>
              </a:rPr>
              <a:t>Answer</a:t>
            </a:r>
            <a:endParaRPr lang="fr-FR" sz="2000" b="1" dirty="0">
              <a:solidFill>
                <a:schemeClr val="accent2">
                  <a:lumMod val="75000"/>
                </a:schemeClr>
              </a:solidFill>
            </a:endParaRPr>
          </a:p>
        </p:txBody>
      </p:sp>
    </p:spTree>
    <p:extLst>
      <p:ext uri="{BB962C8B-B14F-4D97-AF65-F5344CB8AC3E}">
        <p14:creationId xmlns:p14="http://schemas.microsoft.com/office/powerpoint/2010/main" val="18951892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WS-RP: </a:t>
            </a:r>
            <a:r>
              <a:rPr lang="en-US" dirty="0" err="1" smtClean="0"/>
              <a:t>QueryResourceProperties</a:t>
            </a:r>
            <a:endParaRPr lang="en-US" dirty="0"/>
          </a:p>
        </p:txBody>
      </p:sp>
      <p:sp>
        <p:nvSpPr>
          <p:cNvPr id="3" name="Content Placeholder 2"/>
          <p:cNvSpPr>
            <a:spLocks noGrp="1"/>
          </p:cNvSpPr>
          <p:nvPr>
            <p:ph sz="quarter" idx="1"/>
          </p:nvPr>
        </p:nvSpPr>
        <p:spPr>
          <a:xfrm>
            <a:off x="612648" y="1600200"/>
            <a:ext cx="8153400" cy="609600"/>
          </a:xfrm>
        </p:spPr>
        <p:txBody>
          <a:bodyPr>
            <a:normAutofit/>
          </a:bodyPr>
          <a:lstStyle/>
          <a:p>
            <a:r>
              <a:rPr lang="en-US" dirty="0"/>
              <a:t>Retrieval of </a:t>
            </a:r>
            <a:r>
              <a:rPr lang="en-US" dirty="0" smtClean="0"/>
              <a:t>multiple </a:t>
            </a:r>
            <a:r>
              <a:rPr lang="en-US" dirty="0"/>
              <a:t>resource </a:t>
            </a:r>
            <a:r>
              <a:rPr lang="en-US" dirty="0" smtClean="0"/>
              <a:t>properties </a:t>
            </a:r>
            <a:r>
              <a:rPr lang="en-US" dirty="0"/>
              <a:t>of a WS</a:t>
            </a:r>
            <a:r>
              <a:rPr lang="en-US" dirty="0" smtClean="0"/>
              <a:t>-R</a:t>
            </a:r>
            <a:endParaRPr lang="en-US" dirty="0"/>
          </a:p>
        </p:txBody>
      </p:sp>
      <p:sp>
        <p:nvSpPr>
          <p:cNvPr id="4" name="Rounded Rectangle 3"/>
          <p:cNvSpPr/>
          <p:nvPr/>
        </p:nvSpPr>
        <p:spPr>
          <a:xfrm>
            <a:off x="1371600" y="2362200"/>
            <a:ext cx="76200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wsrf-rp:QueryResourceProperties</a:t>
            </a:r>
            <a:r>
              <a:rPr lang="en-US" sz="1600" b="1" dirty="0"/>
              <a:t>&gt;</a:t>
            </a:r>
          </a:p>
          <a:p>
            <a:r>
              <a:rPr lang="pl-PL" sz="1600" b="1" dirty="0"/>
              <a:t>          &lt;</a:t>
            </a:r>
            <a:r>
              <a:rPr lang="pl-PL" sz="1600" b="1" dirty="0" err="1"/>
              <a:t>wsrf-rp:QueryExpression</a:t>
            </a:r>
            <a:r>
              <a:rPr lang="pl-PL" sz="1600" b="1" dirty="0"/>
              <a:t> </a:t>
            </a:r>
          </a:p>
          <a:p>
            <a:r>
              <a:rPr lang="pl-PL" sz="1600" b="1" dirty="0"/>
              <a:t>                </a:t>
            </a:r>
            <a:r>
              <a:rPr lang="pl-PL" sz="1600" dirty="0" err="1"/>
              <a:t>Dialect</a:t>
            </a:r>
            <a:r>
              <a:rPr lang="pl-PL" sz="1600" dirty="0"/>
              <a:t>=”http://www.w3.org/TR/1999/REC-xpath-19991116”&gt;</a:t>
            </a:r>
          </a:p>
          <a:p>
            <a:r>
              <a:rPr lang="fr-FR" sz="1600" dirty="0"/>
              <a:t>                </a:t>
            </a:r>
            <a:r>
              <a:rPr lang="fr-FR" sz="1600" dirty="0" err="1"/>
              <a:t>contains</a:t>
            </a:r>
            <a:r>
              <a:rPr lang="fr-FR" sz="1600" dirty="0"/>
              <a:t>(/*/*/*[</a:t>
            </a:r>
            <a:r>
              <a:rPr lang="fr-FR" sz="1600" dirty="0" err="1"/>
              <a:t>namespace-uri</a:t>
            </a:r>
            <a:r>
              <a:rPr lang="fr-FR" sz="1600" dirty="0"/>
              <a:t>()= 'http://</a:t>
            </a:r>
            <a:r>
              <a:rPr lang="fr-FR" sz="1600" dirty="0" err="1"/>
              <a:t>docs.oasis-open.org</a:t>
            </a:r>
            <a:r>
              <a:rPr lang="fr-FR" sz="1600" dirty="0"/>
              <a:t>/</a:t>
            </a:r>
            <a:r>
              <a:rPr lang="fr-FR" sz="1600" dirty="0" err="1"/>
              <a:t>wsrf</a:t>
            </a:r>
            <a:r>
              <a:rPr lang="fr-FR" sz="1600" dirty="0" smtClean="0"/>
              <a:t>/    </a:t>
            </a:r>
          </a:p>
          <a:p>
            <a:r>
              <a:rPr lang="fr-FR" sz="1600" dirty="0"/>
              <a:t> </a:t>
            </a:r>
            <a:r>
              <a:rPr lang="fr-FR" sz="1600" dirty="0" smtClean="0"/>
              <a:t>               </a:t>
            </a:r>
            <a:r>
              <a:rPr lang="fr-FR" sz="1600" dirty="0" err="1" smtClean="0"/>
              <a:t>Printer.xsd</a:t>
            </a:r>
            <a:r>
              <a:rPr lang="fr-FR" sz="1600" dirty="0"/>
              <a:t>'       </a:t>
            </a:r>
          </a:p>
          <a:p>
            <a:r>
              <a:rPr lang="fr-FR" sz="1600" dirty="0"/>
              <a:t>                and local-</a:t>
            </a:r>
            <a:r>
              <a:rPr lang="fr-FR" sz="1600" dirty="0" err="1"/>
              <a:t>name</a:t>
            </a:r>
            <a:r>
              <a:rPr lang="fr-FR" sz="1600" dirty="0"/>
              <a:t>()='</a:t>
            </a:r>
            <a:r>
              <a:rPr lang="fr-FR" sz="1600" dirty="0" err="1"/>
              <a:t>mimeMediaType</a:t>
            </a:r>
            <a:r>
              <a:rPr lang="fr-FR" sz="1600" dirty="0"/>
              <a:t>'],"</a:t>
            </a:r>
            <a:r>
              <a:rPr lang="fr-FR" sz="1600" dirty="0" err="1"/>
              <a:t>text</a:t>
            </a:r>
            <a:r>
              <a:rPr lang="fr-FR" sz="1600" dirty="0"/>
              <a:t>/plain")</a:t>
            </a:r>
          </a:p>
          <a:p>
            <a:r>
              <a:rPr lang="en-US" sz="1600" b="1" dirty="0"/>
              <a:t>          &lt;/</a:t>
            </a:r>
            <a:r>
              <a:rPr lang="en-US" sz="1600" b="1" dirty="0" err="1"/>
              <a:t>wsrf-rp:QueryExpression</a:t>
            </a:r>
            <a:r>
              <a:rPr lang="en-US" sz="1600" b="1" dirty="0"/>
              <a:t>&gt; </a:t>
            </a:r>
          </a:p>
          <a:p>
            <a:r>
              <a:rPr lang="en-US" sz="1600" b="1" dirty="0"/>
              <a:t>     &lt;/</a:t>
            </a:r>
            <a:r>
              <a:rPr lang="en-US" sz="1600" b="1" dirty="0" err="1"/>
              <a:t>wsrf-rp:QueryResourceProperties</a:t>
            </a:r>
            <a:r>
              <a:rPr lang="en-US" sz="1600" b="1" dirty="0" smtClean="0"/>
              <a:t>&gt;</a:t>
            </a:r>
            <a:endParaRPr lang="en-US" sz="1600" b="1" dirty="0"/>
          </a:p>
          <a:p>
            <a:r>
              <a:rPr lang="fr-FR" sz="1600" b="1" dirty="0"/>
              <a:t>&lt;/</a:t>
            </a:r>
            <a:r>
              <a:rPr lang="fr-FR" sz="1600" b="1" dirty="0" err="1"/>
              <a:t>SOAP-ENV:Body</a:t>
            </a:r>
            <a:r>
              <a:rPr lang="fr-FR" sz="1600" b="1" dirty="0" smtClean="0"/>
              <a:t>&gt;</a:t>
            </a:r>
            <a:endParaRPr lang="en-US" sz="1600" b="1" dirty="0"/>
          </a:p>
        </p:txBody>
      </p:sp>
      <p:sp>
        <p:nvSpPr>
          <p:cNvPr id="5" name="Rounded Rectangle 3"/>
          <p:cNvSpPr/>
          <p:nvPr/>
        </p:nvSpPr>
        <p:spPr>
          <a:xfrm>
            <a:off x="1371600" y="5181600"/>
            <a:ext cx="7620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wsrf-rp:QueryResourcePropertiesResponse</a:t>
            </a:r>
            <a:r>
              <a:rPr lang="en-US" sz="1600" b="1" dirty="0" smtClean="0"/>
              <a:t>&gt;</a:t>
            </a:r>
          </a:p>
          <a:p>
            <a:r>
              <a:rPr lang="en-US" sz="1600" b="1" dirty="0"/>
              <a:t> </a:t>
            </a:r>
            <a:r>
              <a:rPr lang="en-US" sz="1600" b="1" dirty="0" smtClean="0"/>
              <a:t>         </a:t>
            </a:r>
            <a:r>
              <a:rPr lang="en-US" sz="1600" dirty="0" smtClean="0"/>
              <a:t>true</a:t>
            </a:r>
          </a:p>
          <a:p>
            <a:r>
              <a:rPr lang="en-US" sz="1600" b="1" dirty="0"/>
              <a:t> </a:t>
            </a:r>
            <a:r>
              <a:rPr lang="en-US" sz="1600" b="1" dirty="0" smtClean="0"/>
              <a:t>    &lt;</a:t>
            </a:r>
            <a:r>
              <a:rPr lang="en-US" sz="1600" b="1" dirty="0"/>
              <a:t>/</a:t>
            </a:r>
            <a:r>
              <a:rPr lang="en-US" sz="1600" b="1" dirty="0" err="1"/>
              <a:t>wsrf-rp:QueryResourcePropertiesResponse</a:t>
            </a:r>
            <a:r>
              <a:rPr lang="en-US" sz="1600" b="1" dirty="0"/>
              <a:t>&gt; </a:t>
            </a:r>
            <a:endParaRPr lang="en-US" sz="1600" b="1" dirty="0" smtClean="0"/>
          </a:p>
          <a:p>
            <a:r>
              <a:rPr lang="fr-FR" sz="1600" b="1" dirty="0" smtClean="0"/>
              <a:t>&lt;</a:t>
            </a:r>
            <a:r>
              <a:rPr lang="fr-FR" sz="1600" b="1" dirty="0"/>
              <a:t>/</a:t>
            </a:r>
            <a:r>
              <a:rPr lang="fr-FR" sz="1600" b="1" dirty="0" err="1"/>
              <a:t>SOAP-ENV:Body</a:t>
            </a:r>
            <a:r>
              <a:rPr lang="fr-FR" sz="1600" b="1" dirty="0" smtClean="0"/>
              <a:t>&gt;</a:t>
            </a:r>
            <a:endParaRPr lang="fr-FR" sz="1600" b="1" dirty="0"/>
          </a:p>
        </p:txBody>
      </p:sp>
      <p:sp>
        <p:nvSpPr>
          <p:cNvPr id="7" name="ZoneTexte 6"/>
          <p:cNvSpPr txBox="1"/>
          <p:nvPr/>
        </p:nvSpPr>
        <p:spPr>
          <a:xfrm>
            <a:off x="152400" y="3429000"/>
            <a:ext cx="1019856" cy="2554545"/>
          </a:xfrm>
          <a:prstGeom prst="rect">
            <a:avLst/>
          </a:prstGeom>
          <a:noFill/>
        </p:spPr>
        <p:txBody>
          <a:bodyPr wrap="none" rtlCol="0">
            <a:spAutoFit/>
          </a:bodyPr>
          <a:lstStyle/>
          <a:p>
            <a:r>
              <a:rPr lang="fr-FR" sz="2000" b="1" dirty="0" err="1" smtClean="0">
                <a:solidFill>
                  <a:schemeClr val="accent2">
                    <a:lumMod val="75000"/>
                  </a:schemeClr>
                </a:solidFill>
              </a:rPr>
              <a:t>Request</a:t>
            </a:r>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r>
              <a:rPr lang="fr-FR" sz="2000" b="1" dirty="0" err="1" smtClean="0">
                <a:solidFill>
                  <a:schemeClr val="accent2">
                    <a:lumMod val="75000"/>
                  </a:schemeClr>
                </a:solidFill>
              </a:rPr>
              <a:t>Answer</a:t>
            </a:r>
            <a:endParaRPr lang="fr-FR" sz="2000" b="1" dirty="0">
              <a:solidFill>
                <a:schemeClr val="accent2">
                  <a:lumMod val="75000"/>
                </a:schemeClr>
              </a:solidFill>
            </a:endParaRPr>
          </a:p>
        </p:txBody>
      </p:sp>
    </p:spTree>
    <p:extLst>
      <p:ext uri="{BB962C8B-B14F-4D97-AF65-F5344CB8AC3E}">
        <p14:creationId xmlns:p14="http://schemas.microsoft.com/office/powerpoint/2010/main" val="376416637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WS-RP: </a:t>
            </a:r>
            <a:r>
              <a:rPr lang="en-US" dirty="0" err="1" smtClean="0"/>
              <a:t>UpdateResourceProperties</a:t>
            </a:r>
            <a:endParaRPr lang="en-US" dirty="0"/>
          </a:p>
        </p:txBody>
      </p:sp>
      <p:sp>
        <p:nvSpPr>
          <p:cNvPr id="3" name="Content Placeholder 2"/>
          <p:cNvSpPr>
            <a:spLocks noGrp="1"/>
          </p:cNvSpPr>
          <p:nvPr>
            <p:ph sz="quarter" idx="1"/>
          </p:nvPr>
        </p:nvSpPr>
        <p:spPr>
          <a:xfrm>
            <a:off x="612648" y="1600200"/>
            <a:ext cx="8153400" cy="609600"/>
          </a:xfrm>
        </p:spPr>
        <p:txBody>
          <a:bodyPr>
            <a:normAutofit/>
          </a:bodyPr>
          <a:lstStyle/>
          <a:p>
            <a:r>
              <a:rPr lang="en-US" dirty="0" smtClean="0"/>
              <a:t>Update a resource property </a:t>
            </a:r>
            <a:r>
              <a:rPr lang="en-US" dirty="0"/>
              <a:t>of a WS</a:t>
            </a:r>
            <a:r>
              <a:rPr lang="en-US" dirty="0" smtClean="0"/>
              <a:t>-R</a:t>
            </a:r>
            <a:endParaRPr lang="en-US" dirty="0"/>
          </a:p>
        </p:txBody>
      </p:sp>
      <p:sp>
        <p:nvSpPr>
          <p:cNvPr id="4" name="Rounded Rectangle 3"/>
          <p:cNvSpPr/>
          <p:nvPr/>
        </p:nvSpPr>
        <p:spPr>
          <a:xfrm>
            <a:off x="1371600" y="2819400"/>
            <a:ext cx="76200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wsrf-rp:UpdateResourceProperties</a:t>
            </a:r>
            <a:r>
              <a:rPr lang="en-US" sz="1600" b="1" dirty="0"/>
              <a:t>&gt;</a:t>
            </a:r>
          </a:p>
          <a:p>
            <a:r>
              <a:rPr lang="en-US" sz="1600" b="1" dirty="0"/>
              <a:t>           &lt;</a:t>
            </a:r>
            <a:r>
              <a:rPr lang="en-US" sz="1600" b="1" dirty="0" err="1"/>
              <a:t>wsrf-</a:t>
            </a:r>
            <a:r>
              <a:rPr lang="en-US" sz="1600" b="1" dirty="0" err="1" smtClean="0"/>
              <a:t>rp:Update</a:t>
            </a:r>
            <a:r>
              <a:rPr lang="en-US" sz="1600" b="1" dirty="0"/>
              <a:t>&gt; </a:t>
            </a:r>
          </a:p>
          <a:p>
            <a:r>
              <a:rPr lang="en-US" sz="1600" b="1" dirty="0"/>
              <a:t>               &lt;</a:t>
            </a:r>
            <a:r>
              <a:rPr lang="en-US" sz="1600" b="1" dirty="0" err="1"/>
              <a:t>pr:printer_is_accepting_jobs</a:t>
            </a:r>
            <a:r>
              <a:rPr lang="en-US" sz="1600" b="1" dirty="0"/>
              <a:t>&gt;</a:t>
            </a:r>
            <a:r>
              <a:rPr lang="en-US" sz="1600" dirty="0"/>
              <a:t>false</a:t>
            </a:r>
            <a:r>
              <a:rPr lang="en-US" sz="1600" b="1" dirty="0"/>
              <a:t>&lt;/</a:t>
            </a:r>
            <a:r>
              <a:rPr lang="en-US" sz="1600" b="1" dirty="0" err="1"/>
              <a:t>pr:printer_is_accepting_jobs</a:t>
            </a:r>
            <a:r>
              <a:rPr lang="en-US" sz="1600" b="1" dirty="0"/>
              <a:t>&gt;</a:t>
            </a:r>
          </a:p>
          <a:p>
            <a:r>
              <a:rPr lang="en-US" sz="1600" b="1" dirty="0"/>
              <a:t>          &lt;/</a:t>
            </a:r>
            <a:r>
              <a:rPr lang="en-US" sz="1600" b="1" dirty="0" err="1"/>
              <a:t>wsrf-rp:Update</a:t>
            </a:r>
            <a:r>
              <a:rPr lang="en-US" sz="1600" b="1" dirty="0"/>
              <a:t>&gt; </a:t>
            </a:r>
          </a:p>
          <a:p>
            <a:r>
              <a:rPr lang="en-US" sz="1600" b="1" dirty="0"/>
              <a:t>     &lt;/</a:t>
            </a:r>
            <a:r>
              <a:rPr lang="en-US" sz="1600" b="1" dirty="0" err="1"/>
              <a:t>wsrf-rp:UpdateResourceProperties</a:t>
            </a:r>
            <a:r>
              <a:rPr lang="en-US" sz="1600" b="1" dirty="0"/>
              <a:t>&gt;</a:t>
            </a:r>
          </a:p>
          <a:p>
            <a:r>
              <a:rPr lang="fr-FR" sz="1600" b="1" dirty="0"/>
              <a:t>&lt;/</a:t>
            </a:r>
            <a:r>
              <a:rPr lang="fr-FR" sz="1600" b="1" dirty="0" err="1"/>
              <a:t>SOAP-ENV:Body</a:t>
            </a:r>
            <a:r>
              <a:rPr lang="fr-FR" sz="1600" b="1" dirty="0" smtClean="0"/>
              <a:t>&gt;</a:t>
            </a:r>
            <a:endParaRPr lang="fr-FR" sz="1600" b="1" dirty="0"/>
          </a:p>
        </p:txBody>
      </p:sp>
      <p:sp>
        <p:nvSpPr>
          <p:cNvPr id="5" name="Rounded Rectangle 3"/>
          <p:cNvSpPr/>
          <p:nvPr/>
        </p:nvSpPr>
        <p:spPr>
          <a:xfrm>
            <a:off x="1371600" y="5486400"/>
            <a:ext cx="7543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wsrf-rp:UpdateResourcePropertiesResponse</a:t>
            </a:r>
            <a:r>
              <a:rPr lang="en-US" sz="1600" b="1" dirty="0"/>
              <a:t>/&gt;</a:t>
            </a:r>
          </a:p>
          <a:p>
            <a:r>
              <a:rPr lang="fr-FR" sz="1600" b="1" dirty="0"/>
              <a:t>&lt;/</a:t>
            </a:r>
            <a:r>
              <a:rPr lang="fr-FR" sz="1600" b="1" dirty="0" err="1"/>
              <a:t>SOAP-ENV:Body</a:t>
            </a:r>
            <a:r>
              <a:rPr lang="fr-FR" sz="1600" b="1" dirty="0"/>
              <a:t>&gt;</a:t>
            </a:r>
          </a:p>
        </p:txBody>
      </p:sp>
      <p:sp>
        <p:nvSpPr>
          <p:cNvPr id="7" name="ZoneTexte 6"/>
          <p:cNvSpPr txBox="1"/>
          <p:nvPr/>
        </p:nvSpPr>
        <p:spPr>
          <a:xfrm>
            <a:off x="152400" y="3657600"/>
            <a:ext cx="1019856" cy="2554545"/>
          </a:xfrm>
          <a:prstGeom prst="rect">
            <a:avLst/>
          </a:prstGeom>
          <a:noFill/>
        </p:spPr>
        <p:txBody>
          <a:bodyPr wrap="none" rtlCol="0">
            <a:spAutoFit/>
          </a:bodyPr>
          <a:lstStyle/>
          <a:p>
            <a:r>
              <a:rPr lang="fr-FR" sz="2000" b="1" dirty="0" err="1" smtClean="0">
                <a:solidFill>
                  <a:schemeClr val="accent2">
                    <a:lumMod val="75000"/>
                  </a:schemeClr>
                </a:solidFill>
              </a:rPr>
              <a:t>Request</a:t>
            </a:r>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r>
              <a:rPr lang="fr-FR" sz="2000" b="1" dirty="0" err="1" smtClean="0">
                <a:solidFill>
                  <a:schemeClr val="accent2">
                    <a:lumMod val="75000"/>
                  </a:schemeClr>
                </a:solidFill>
              </a:rPr>
              <a:t>Answer</a:t>
            </a:r>
            <a:endParaRPr lang="fr-FR" sz="2000" b="1" dirty="0">
              <a:solidFill>
                <a:schemeClr val="accent2">
                  <a:lumMod val="75000"/>
                </a:schemeClr>
              </a:solidFill>
            </a:endParaRPr>
          </a:p>
        </p:txBody>
      </p:sp>
    </p:spTree>
    <p:extLst>
      <p:ext uri="{BB962C8B-B14F-4D97-AF65-F5344CB8AC3E}">
        <p14:creationId xmlns:p14="http://schemas.microsoft.com/office/powerpoint/2010/main" val="231786422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WS-RP: </a:t>
            </a:r>
            <a:r>
              <a:rPr lang="en-US" sz="3900" dirty="0" smtClean="0"/>
              <a:t>Insert and Delete operations</a:t>
            </a:r>
            <a:endParaRPr lang="en-US" sz="3900"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err="1" smtClean="0"/>
              <a:t>InsertResourceProperties</a:t>
            </a:r>
            <a:endParaRPr lang="en-US" dirty="0" smtClean="0"/>
          </a:p>
          <a:p>
            <a:pPr marL="0" indent="0">
              <a:buNone/>
            </a:pPr>
            <a:endParaRPr lang="en-US" sz="2400" b="1" dirty="0"/>
          </a:p>
          <a:p>
            <a:pPr marL="0" indent="0">
              <a:buNone/>
            </a:pPr>
            <a:endParaRPr lang="en-US" sz="2400" b="1" dirty="0"/>
          </a:p>
          <a:p>
            <a:endParaRPr lang="en-US" sz="2400" b="1" dirty="0" smtClean="0"/>
          </a:p>
          <a:p>
            <a:endParaRPr lang="en-US" b="1" dirty="0"/>
          </a:p>
          <a:p>
            <a:endParaRPr lang="en-US" b="1" dirty="0" smtClean="0"/>
          </a:p>
          <a:p>
            <a:r>
              <a:rPr lang="en-US" dirty="0" err="1" smtClean="0"/>
              <a:t>DeleteResourceProperties</a:t>
            </a:r>
            <a:endParaRPr lang="en-US" dirty="0"/>
          </a:p>
        </p:txBody>
      </p:sp>
      <p:sp>
        <p:nvSpPr>
          <p:cNvPr id="4" name="Rounded Rectangle 3"/>
          <p:cNvSpPr/>
          <p:nvPr/>
        </p:nvSpPr>
        <p:spPr>
          <a:xfrm>
            <a:off x="1219200" y="2286000"/>
            <a:ext cx="7543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wsrf-rp:InsertResourceProperties</a:t>
            </a:r>
            <a:r>
              <a:rPr lang="en-US" sz="1600" b="1" dirty="0"/>
              <a:t>&gt;</a:t>
            </a:r>
          </a:p>
          <a:p>
            <a:r>
              <a:rPr lang="en-US" sz="1600" b="1" dirty="0"/>
              <a:t>          &lt;</a:t>
            </a:r>
            <a:r>
              <a:rPr lang="en-US" sz="1600" b="1" dirty="0" err="1"/>
              <a:t>wsrf-rp:Insert</a:t>
            </a:r>
            <a:r>
              <a:rPr lang="en-US" sz="1600" b="1" dirty="0"/>
              <a:t>&gt; </a:t>
            </a:r>
          </a:p>
          <a:p>
            <a:r>
              <a:rPr lang="en-US" sz="1600" b="1" dirty="0"/>
              <a:t>              &lt;</a:t>
            </a:r>
            <a:r>
              <a:rPr lang="en-US" sz="1600" b="1" dirty="0" err="1"/>
              <a:t>pr:job_hold_until_supported</a:t>
            </a:r>
            <a:r>
              <a:rPr lang="en-US" sz="1600" b="1" dirty="0"/>
              <a:t>&gt;</a:t>
            </a:r>
            <a:r>
              <a:rPr lang="en-US" sz="1600" dirty="0"/>
              <a:t>Morning</a:t>
            </a:r>
            <a:r>
              <a:rPr lang="en-US" sz="1600" b="1" dirty="0"/>
              <a:t>&lt;/</a:t>
            </a:r>
            <a:r>
              <a:rPr lang="en-US" sz="1600" b="1" dirty="0" err="1"/>
              <a:t>pr:job_hold_until_supported</a:t>
            </a:r>
            <a:r>
              <a:rPr lang="en-US" sz="1600" b="1" dirty="0"/>
              <a:t>&gt;      </a:t>
            </a:r>
          </a:p>
          <a:p>
            <a:r>
              <a:rPr lang="en-US" sz="1600" b="1" dirty="0"/>
              <a:t>              &lt;</a:t>
            </a:r>
            <a:r>
              <a:rPr lang="en-US" sz="1600" b="1" dirty="0" err="1"/>
              <a:t>pr:job_hold_until_supported</a:t>
            </a:r>
            <a:r>
              <a:rPr lang="en-US" sz="1600" b="1" dirty="0"/>
              <a:t>&gt;</a:t>
            </a:r>
            <a:r>
              <a:rPr lang="en-US" sz="1600" dirty="0"/>
              <a:t>Afternoon</a:t>
            </a:r>
            <a:r>
              <a:rPr lang="en-US" sz="1600" b="1" dirty="0"/>
              <a:t>&lt;/</a:t>
            </a:r>
            <a:r>
              <a:rPr lang="en-US" sz="1600" b="1" dirty="0" err="1"/>
              <a:t>pr:job_hold_until_supported</a:t>
            </a:r>
            <a:r>
              <a:rPr lang="en-US" sz="1600" b="1" dirty="0"/>
              <a:t>&gt;</a:t>
            </a:r>
          </a:p>
          <a:p>
            <a:r>
              <a:rPr lang="en-US" sz="1600" b="1" dirty="0"/>
              <a:t>         &lt;/</a:t>
            </a:r>
            <a:r>
              <a:rPr lang="en-US" sz="1600" b="1" dirty="0" err="1"/>
              <a:t>wsrf-rp:Insert</a:t>
            </a:r>
            <a:r>
              <a:rPr lang="en-US" sz="1600" b="1" dirty="0"/>
              <a:t>&gt; </a:t>
            </a:r>
          </a:p>
          <a:p>
            <a:r>
              <a:rPr lang="en-US" sz="1600" b="1" dirty="0"/>
              <a:t>     &lt;/</a:t>
            </a:r>
            <a:r>
              <a:rPr lang="en-US" sz="1600" b="1" dirty="0" err="1"/>
              <a:t>wsrf-rp:InsertResourceProperties</a:t>
            </a:r>
            <a:r>
              <a:rPr lang="en-US" sz="1600" b="1" dirty="0"/>
              <a:t>&gt;</a:t>
            </a:r>
          </a:p>
          <a:p>
            <a:r>
              <a:rPr lang="fr-FR" sz="1600" b="1" dirty="0"/>
              <a:t>&lt;/</a:t>
            </a:r>
            <a:r>
              <a:rPr lang="fr-FR" sz="1600" b="1" dirty="0" err="1"/>
              <a:t>SOAP-ENV:Body</a:t>
            </a:r>
            <a:r>
              <a:rPr lang="fr-FR" sz="1600" b="1" dirty="0"/>
              <a:t>&gt;</a:t>
            </a:r>
          </a:p>
        </p:txBody>
      </p:sp>
      <p:sp>
        <p:nvSpPr>
          <p:cNvPr id="5" name="Rounded Rectangle 3"/>
          <p:cNvSpPr/>
          <p:nvPr/>
        </p:nvSpPr>
        <p:spPr>
          <a:xfrm>
            <a:off x="1219200" y="5181600"/>
            <a:ext cx="7543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&lt;</a:t>
            </a:r>
            <a:r>
              <a:rPr lang="en-US" sz="1600" b="1" dirty="0" err="1"/>
              <a:t>SOAP-ENV:Body</a:t>
            </a:r>
            <a:r>
              <a:rPr lang="en-US" sz="1600" b="1" dirty="0"/>
              <a:t>&gt; </a:t>
            </a:r>
          </a:p>
          <a:p>
            <a:r>
              <a:rPr lang="en-US" sz="1600" b="1" dirty="0"/>
              <a:t>     &lt;</a:t>
            </a:r>
            <a:r>
              <a:rPr lang="en-US" sz="1600" b="1" dirty="0" err="1"/>
              <a:t>wsrf-rp:DeleteResourceProperties</a:t>
            </a:r>
            <a:r>
              <a:rPr lang="en-US" sz="1600" b="1" dirty="0"/>
              <a:t>&gt;</a:t>
            </a:r>
          </a:p>
          <a:p>
            <a:r>
              <a:rPr lang="en-US" sz="1600" b="1" dirty="0"/>
              <a:t>          &lt;</a:t>
            </a:r>
            <a:r>
              <a:rPr lang="en-US" sz="1600" b="1" dirty="0" err="1"/>
              <a:t>wsrf-rp:Delete</a:t>
            </a:r>
            <a:r>
              <a:rPr lang="en-US" sz="1600" b="1" dirty="0"/>
              <a:t> </a:t>
            </a:r>
            <a:r>
              <a:rPr lang="en-US" sz="1600" b="1" dirty="0" err="1"/>
              <a:t>ResourceProperty</a:t>
            </a:r>
            <a:r>
              <a:rPr lang="en-US" sz="1600" b="1" dirty="0"/>
              <a:t>=”</a:t>
            </a:r>
            <a:r>
              <a:rPr lang="en-US" sz="1600" b="1" dirty="0" err="1"/>
              <a:t>pr:job_hold_until_supported</a:t>
            </a:r>
            <a:r>
              <a:rPr lang="en-US" sz="1600" b="1" dirty="0"/>
              <a:t>”/&gt; </a:t>
            </a:r>
          </a:p>
          <a:p>
            <a:r>
              <a:rPr lang="en-US" sz="1600" b="1" dirty="0"/>
              <a:t>     &lt;/</a:t>
            </a:r>
            <a:r>
              <a:rPr lang="en-US" sz="1600" b="1" dirty="0" err="1"/>
              <a:t>wsrf-rp:DeleteResourceProperties</a:t>
            </a:r>
            <a:r>
              <a:rPr lang="en-US" sz="1600" b="1" dirty="0"/>
              <a:t>&gt;</a:t>
            </a:r>
          </a:p>
          <a:p>
            <a:r>
              <a:rPr lang="fr-FR" sz="1600" b="1" dirty="0" smtClean="0"/>
              <a:t>&lt;</a:t>
            </a:r>
            <a:r>
              <a:rPr lang="fr-FR" sz="1600" b="1" dirty="0"/>
              <a:t>/</a:t>
            </a:r>
            <a:r>
              <a:rPr lang="fr-FR" sz="1600" b="1" dirty="0" err="1"/>
              <a:t>SOAP-ENV:Body</a:t>
            </a:r>
            <a:r>
              <a:rPr lang="fr-FR" sz="1600" b="1" dirty="0"/>
              <a:t>&gt;</a:t>
            </a:r>
          </a:p>
        </p:txBody>
      </p:sp>
    </p:spTree>
    <p:extLst>
      <p:ext uri="{BB962C8B-B14F-4D97-AF65-F5344CB8AC3E}">
        <p14:creationId xmlns:p14="http://schemas.microsoft.com/office/powerpoint/2010/main" val="299875232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WS-RP: </a:t>
            </a:r>
            <a:r>
              <a:rPr lang="en-US" dirty="0" err="1" smtClean="0"/>
              <a:t>SetResourceProperties</a:t>
            </a:r>
            <a:endParaRPr lang="en-US" dirty="0"/>
          </a:p>
        </p:txBody>
      </p:sp>
      <p:sp>
        <p:nvSpPr>
          <p:cNvPr id="4" name="Rounded Rectangle 3"/>
          <p:cNvSpPr/>
          <p:nvPr/>
        </p:nvSpPr>
        <p:spPr>
          <a:xfrm>
            <a:off x="762000" y="3962400"/>
            <a:ext cx="80010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&lt;</a:t>
            </a:r>
            <a:r>
              <a:rPr lang="en-US" sz="1400" b="1" dirty="0" err="1"/>
              <a:t>SOAP-ENV:Body</a:t>
            </a:r>
            <a:r>
              <a:rPr lang="en-US" sz="1400" b="1" dirty="0"/>
              <a:t>&gt; </a:t>
            </a:r>
          </a:p>
          <a:p>
            <a:r>
              <a:rPr lang="en-US" sz="1400" b="1" dirty="0" smtClean="0"/>
              <a:t>     &lt;</a:t>
            </a:r>
            <a:r>
              <a:rPr lang="en-US" sz="1400" b="1" dirty="0" err="1"/>
              <a:t>wsrf-rp:SetResourceProperties</a:t>
            </a:r>
            <a:r>
              <a:rPr lang="en-US" sz="1400" b="1" dirty="0"/>
              <a:t>&gt;</a:t>
            </a:r>
          </a:p>
          <a:p>
            <a:r>
              <a:rPr lang="en-US" sz="1400" b="1" dirty="0"/>
              <a:t>    </a:t>
            </a:r>
            <a:r>
              <a:rPr lang="en-US" sz="1400" b="1" dirty="0" smtClean="0"/>
              <a:t>      </a:t>
            </a:r>
            <a:r>
              <a:rPr lang="en-US" sz="1400" b="1" dirty="0"/>
              <a:t>&lt;</a:t>
            </a:r>
            <a:r>
              <a:rPr lang="en-US" sz="1400" b="1" dirty="0" err="1"/>
              <a:t>wsrf-rp:Update</a:t>
            </a:r>
            <a:r>
              <a:rPr lang="en-US" sz="1400" b="1" dirty="0"/>
              <a:t>&gt; </a:t>
            </a:r>
          </a:p>
          <a:p>
            <a:r>
              <a:rPr lang="en-US" sz="1400" b="1" dirty="0"/>
              <a:t>         </a:t>
            </a:r>
            <a:r>
              <a:rPr lang="en-US" sz="1400" b="1" dirty="0" smtClean="0"/>
              <a:t>      </a:t>
            </a:r>
            <a:r>
              <a:rPr lang="en-US" sz="1400" b="1" dirty="0"/>
              <a:t>&lt;</a:t>
            </a:r>
            <a:r>
              <a:rPr lang="en-US" sz="1400" b="1" dirty="0" err="1"/>
              <a:t>pr:job_hold_until_default</a:t>
            </a:r>
            <a:r>
              <a:rPr lang="en-US" sz="1400" b="1" dirty="0"/>
              <a:t> &gt;</a:t>
            </a:r>
            <a:r>
              <a:rPr lang="en-US" sz="1400" dirty="0"/>
              <a:t>Daytime</a:t>
            </a:r>
            <a:r>
              <a:rPr lang="en-US" sz="1400" b="1" dirty="0"/>
              <a:t>&lt;/</a:t>
            </a:r>
            <a:r>
              <a:rPr lang="en-US" sz="1400" b="1" dirty="0" err="1"/>
              <a:t>pr:job_hold_until_default</a:t>
            </a:r>
            <a:r>
              <a:rPr lang="en-US" sz="1400" b="1" dirty="0"/>
              <a:t>&gt;</a:t>
            </a:r>
          </a:p>
          <a:p>
            <a:r>
              <a:rPr lang="pl-PL" sz="1400" b="1" dirty="0"/>
              <a:t>     </a:t>
            </a:r>
            <a:r>
              <a:rPr lang="pl-PL" sz="1400" b="1" dirty="0" smtClean="0"/>
              <a:t>     &lt;</a:t>
            </a:r>
            <a:r>
              <a:rPr lang="pl-PL" sz="1400" b="1" dirty="0"/>
              <a:t>/</a:t>
            </a:r>
            <a:r>
              <a:rPr lang="pl-PL" sz="1400" b="1" dirty="0" err="1"/>
              <a:t>wsrf-rp:Update</a:t>
            </a:r>
            <a:r>
              <a:rPr lang="pl-PL" sz="1400" b="1" dirty="0"/>
              <a:t>&gt;</a:t>
            </a:r>
          </a:p>
          <a:p>
            <a:r>
              <a:rPr lang="en-US" sz="1400" b="1" dirty="0"/>
              <a:t>    </a:t>
            </a:r>
            <a:r>
              <a:rPr lang="en-US" sz="1400" b="1" dirty="0" smtClean="0"/>
              <a:t>      </a:t>
            </a:r>
            <a:r>
              <a:rPr lang="en-US" sz="1400" b="1" dirty="0"/>
              <a:t>&lt;</a:t>
            </a:r>
            <a:r>
              <a:rPr lang="en-US" sz="1400" b="1" dirty="0" err="1"/>
              <a:t>wsrf-rp:Update</a:t>
            </a:r>
            <a:r>
              <a:rPr lang="en-US" sz="1400" b="1" dirty="0"/>
              <a:t>&gt; </a:t>
            </a:r>
          </a:p>
          <a:p>
            <a:r>
              <a:rPr lang="en-US" sz="1400" b="1" dirty="0"/>
              <a:t>          </a:t>
            </a:r>
            <a:r>
              <a:rPr lang="en-US" sz="1400" b="1" dirty="0" smtClean="0"/>
              <a:t>     &lt;</a:t>
            </a:r>
            <a:r>
              <a:rPr lang="en-US" sz="1400" b="1" dirty="0" err="1"/>
              <a:t>pr:job_hold_until_supported</a:t>
            </a:r>
            <a:r>
              <a:rPr lang="en-US" sz="1400" b="1" dirty="0"/>
              <a:t> &gt;</a:t>
            </a:r>
            <a:r>
              <a:rPr lang="en-US" sz="1400" dirty="0"/>
              <a:t>Overnight</a:t>
            </a:r>
            <a:r>
              <a:rPr lang="en-US" sz="1400" b="1" dirty="0"/>
              <a:t>&lt;/</a:t>
            </a:r>
            <a:r>
              <a:rPr lang="en-US" sz="1400" b="1" dirty="0" err="1"/>
              <a:t>pr:job_hold_until_supported</a:t>
            </a:r>
            <a:r>
              <a:rPr lang="en-US" sz="1400" b="1" dirty="0"/>
              <a:t>&gt;    </a:t>
            </a:r>
          </a:p>
          <a:p>
            <a:r>
              <a:rPr lang="en-US" sz="1400" b="1" dirty="0"/>
              <a:t>          </a:t>
            </a:r>
            <a:r>
              <a:rPr lang="en-US" sz="1400" b="1" dirty="0" smtClean="0"/>
              <a:t>     &lt;</a:t>
            </a:r>
            <a:r>
              <a:rPr lang="en-US" sz="1400" b="1" dirty="0" err="1"/>
              <a:t>pr:job_hold_until_supported</a:t>
            </a:r>
            <a:r>
              <a:rPr lang="en-US" sz="1400" b="1" dirty="0"/>
              <a:t> &gt;</a:t>
            </a:r>
            <a:r>
              <a:rPr lang="en-US" sz="1400" dirty="0"/>
              <a:t>Daytime</a:t>
            </a:r>
            <a:r>
              <a:rPr lang="en-US" sz="1400" b="1" dirty="0"/>
              <a:t>&lt;/</a:t>
            </a:r>
            <a:r>
              <a:rPr lang="en-US" sz="1400" b="1" dirty="0" err="1"/>
              <a:t>pr:job_hold_until_supported</a:t>
            </a:r>
            <a:r>
              <a:rPr lang="en-US" sz="1400" b="1" dirty="0"/>
              <a:t>&gt;</a:t>
            </a:r>
          </a:p>
          <a:p>
            <a:r>
              <a:rPr lang="en-US" sz="1400" b="1" dirty="0"/>
              <a:t>     </a:t>
            </a:r>
            <a:r>
              <a:rPr lang="en-US" sz="1400" b="1" dirty="0" smtClean="0"/>
              <a:t>     &lt;</a:t>
            </a:r>
            <a:r>
              <a:rPr lang="en-US" sz="1400" b="1" dirty="0"/>
              <a:t>/</a:t>
            </a:r>
            <a:r>
              <a:rPr lang="en-US" sz="1400" b="1" dirty="0" err="1"/>
              <a:t>wsrf-rp:Update</a:t>
            </a:r>
            <a:r>
              <a:rPr lang="en-US" sz="1400" b="1" dirty="0"/>
              <a:t>&gt; </a:t>
            </a:r>
          </a:p>
          <a:p>
            <a:r>
              <a:rPr lang="en-US" sz="1400" b="1" dirty="0" smtClean="0"/>
              <a:t>     &lt;</a:t>
            </a:r>
            <a:r>
              <a:rPr lang="en-US" sz="1400" b="1" dirty="0"/>
              <a:t>/</a:t>
            </a:r>
            <a:r>
              <a:rPr lang="en-US" sz="1400" b="1" dirty="0" err="1"/>
              <a:t>wsrf-rp:SetResourceProperties</a:t>
            </a:r>
            <a:r>
              <a:rPr lang="en-US" sz="1400" b="1" dirty="0"/>
              <a:t>&gt;</a:t>
            </a:r>
          </a:p>
          <a:p>
            <a:r>
              <a:rPr lang="fr-FR" sz="1400" b="1" dirty="0"/>
              <a:t>&lt;/</a:t>
            </a:r>
            <a:r>
              <a:rPr lang="fr-FR" sz="1400" b="1" dirty="0" err="1"/>
              <a:t>SOAP-ENV:Body</a:t>
            </a:r>
            <a:r>
              <a:rPr lang="fr-FR" sz="1400" b="1" dirty="0"/>
              <a:t>&gt;</a:t>
            </a:r>
          </a:p>
        </p:txBody>
      </p:sp>
      <p:pic>
        <p:nvPicPr>
          <p:cNvPr id="7" name="Image 6" descr="Capture d’écran 2012-04-29 à 09.57.4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1600200"/>
            <a:ext cx="5192762" cy="2060750"/>
          </a:xfrm>
          <a:prstGeom prst="rect">
            <a:avLst/>
          </a:prstGeom>
        </p:spPr>
      </p:pic>
    </p:spTree>
    <p:extLst>
      <p:ext uri="{BB962C8B-B14F-4D97-AF65-F5344CB8AC3E}">
        <p14:creationId xmlns:p14="http://schemas.microsoft.com/office/powerpoint/2010/main" val="324972344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WS-Base Faults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b="1" dirty="0" smtClean="0"/>
              <a:t>WS-</a:t>
            </a:r>
            <a:r>
              <a:rPr lang="en-US" b="1" dirty="0" err="1" smtClean="0"/>
              <a:t>BaseFaults</a:t>
            </a:r>
            <a:endParaRPr lang="en-US" dirty="0"/>
          </a:p>
          <a:p>
            <a:pPr lvl="1"/>
            <a:r>
              <a:rPr lang="en-US" dirty="0"/>
              <a:t>WS-</a:t>
            </a:r>
            <a:r>
              <a:rPr lang="en-US" dirty="0" err="1"/>
              <a:t>ResourceLifetime</a:t>
            </a:r>
            <a:endParaRPr lang="en-US" dirty="0"/>
          </a:p>
          <a:p>
            <a:pPr lvl="1"/>
            <a:r>
              <a:rPr lang="en-US" dirty="0"/>
              <a:t>WS-</a:t>
            </a:r>
            <a:r>
              <a:rPr lang="en-US" dirty="0" err="1" smtClean="0"/>
              <a:t>ServiceGroups</a:t>
            </a:r>
            <a:endParaRPr lang="en-US" b="1" dirty="0" smtClean="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172650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WS-BF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Each operation in a Web Service defines faults </a:t>
            </a:r>
          </a:p>
          <a:p>
            <a:pPr lvl="1"/>
            <a:r>
              <a:rPr lang="en-US" dirty="0" smtClean="0"/>
              <a:t>faults may be sent by the service instead of the output message</a:t>
            </a:r>
          </a:p>
          <a:p>
            <a:pPr lvl="1"/>
            <a:endParaRPr lang="en-US" dirty="0" smtClean="0"/>
          </a:p>
          <a:p>
            <a:r>
              <a:rPr lang="en-US" dirty="0" smtClean="0"/>
              <a:t>WS-BF lets us define those faults</a:t>
            </a:r>
          </a:p>
          <a:p>
            <a:pPr lvl="1"/>
            <a:r>
              <a:rPr lang="en-US" dirty="0" err="1" smtClean="0"/>
              <a:t>BaseFaultType</a:t>
            </a:r>
            <a:r>
              <a:rPr lang="en-US" dirty="0" smtClean="0"/>
              <a:t> </a:t>
            </a:r>
          </a:p>
          <a:p>
            <a:pPr lvl="1"/>
            <a:r>
              <a:rPr lang="en-US" dirty="0" smtClean="0"/>
              <a:t>Derived Fault</a:t>
            </a:r>
            <a:endParaRPr lang="en-US" dirty="0"/>
          </a:p>
        </p:txBody>
      </p:sp>
    </p:spTree>
    <p:extLst>
      <p:ext uri="{BB962C8B-B14F-4D97-AF65-F5344CB8AC3E}">
        <p14:creationId xmlns:p14="http://schemas.microsoft.com/office/powerpoint/2010/main" val="155041423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WS-BF: </a:t>
            </a:r>
            <a:r>
              <a:rPr lang="en-US" dirty="0" err="1" smtClean="0"/>
              <a:t>BasicFaultType</a:t>
            </a:r>
            <a:r>
              <a:rPr lang="en-US" dirty="0" smtClean="0"/>
              <a:t> Example</a:t>
            </a:r>
            <a:endParaRPr lang="en-US" dirty="0"/>
          </a:p>
        </p:txBody>
      </p:sp>
      <p:sp>
        <p:nvSpPr>
          <p:cNvPr id="6" name="Text Placeholder 5"/>
          <p:cNvSpPr>
            <a:spLocks noGrp="1"/>
          </p:cNvSpPr>
          <p:nvPr>
            <p:ph type="body" idx="2"/>
          </p:nvPr>
        </p:nvSpPr>
        <p:spPr>
          <a:xfrm>
            <a:off x="228600" y="1752600"/>
            <a:ext cx="1371600" cy="4800600"/>
          </a:xfrm>
        </p:spPr>
        <p:txBody>
          <a:bodyPr>
            <a:normAutofit/>
          </a:bodyPr>
          <a:lstStyle/>
          <a:p>
            <a:pPr>
              <a:buClr>
                <a:schemeClr val="bg1"/>
              </a:buClr>
              <a:buFont typeface="Wingdings" pitchFamily="2" charset="2"/>
              <a:buChar char="§"/>
            </a:pPr>
            <a:r>
              <a:rPr lang="en-US" dirty="0" smtClean="0"/>
              <a:t>Timestamp</a:t>
            </a:r>
          </a:p>
          <a:p>
            <a:pPr>
              <a:buClr>
                <a:schemeClr val="bg1"/>
              </a:buClr>
              <a:buFont typeface="Wingdings" pitchFamily="2" charset="2"/>
              <a:buChar char="§"/>
            </a:pPr>
            <a:r>
              <a:rPr lang="en-US" dirty="0" smtClean="0"/>
              <a:t>Originator</a:t>
            </a:r>
          </a:p>
          <a:p>
            <a:pPr>
              <a:buClr>
                <a:schemeClr val="bg1"/>
              </a:buClr>
              <a:buFont typeface="Wingdings" pitchFamily="2" charset="2"/>
              <a:buChar char="§"/>
            </a:pPr>
            <a:r>
              <a:rPr lang="en-US" dirty="0" smtClean="0"/>
              <a:t>Address</a:t>
            </a:r>
          </a:p>
          <a:p>
            <a:pPr>
              <a:buClr>
                <a:schemeClr val="bg1"/>
              </a:buClr>
              <a:buFont typeface="Wingdings" pitchFamily="2" charset="2"/>
              <a:buChar char="§"/>
            </a:pPr>
            <a:r>
              <a:rPr lang="en-US" dirty="0" err="1" smtClean="0"/>
              <a:t>ReferenceParameter</a:t>
            </a:r>
            <a:endParaRPr lang="en-US" dirty="0" smtClean="0"/>
          </a:p>
          <a:p>
            <a:pPr>
              <a:buClr>
                <a:schemeClr val="bg1"/>
              </a:buClr>
              <a:buFont typeface="Wingdings" pitchFamily="2" charset="2"/>
              <a:buChar char="§"/>
            </a:pPr>
            <a:r>
              <a:rPr lang="en-US" dirty="0" smtClean="0"/>
              <a:t>Description</a:t>
            </a:r>
            <a:endParaRPr lang="en-US" dirty="0"/>
          </a:p>
        </p:txBody>
      </p:sp>
      <p:sp>
        <p:nvSpPr>
          <p:cNvPr id="5" name="Content Placeholder 4"/>
          <p:cNvSpPr>
            <a:spLocks noGrp="1"/>
          </p:cNvSpPr>
          <p:nvPr>
            <p:ph sz="quarter" idx="1"/>
          </p:nvPr>
        </p:nvSpPr>
        <p:spPr>
          <a:xfrm>
            <a:off x="1600200" y="1752600"/>
            <a:ext cx="7543800" cy="4876800"/>
          </a:xfrm>
        </p:spPr>
        <p:txBody>
          <a:bodyPr>
            <a:normAutofit/>
          </a:bodyPr>
          <a:lstStyle/>
          <a:p>
            <a:pPr>
              <a:buNone/>
            </a:pPr>
            <a:r>
              <a:rPr lang="pl-PL" sz="1600" dirty="0" smtClean="0"/>
              <a:t>&lt;</a:t>
            </a:r>
            <a:r>
              <a:rPr lang="pl-PL" sz="1600" dirty="0" err="1" smtClean="0"/>
              <a:t>wsrf-bf:BaseFault</a:t>
            </a:r>
            <a:r>
              <a:rPr lang="pl-PL" sz="1600" dirty="0" smtClean="0"/>
              <a:t>&gt; </a:t>
            </a:r>
          </a:p>
          <a:p>
            <a:pPr marL="0" indent="0">
              <a:buNone/>
            </a:pPr>
            <a:r>
              <a:rPr lang="pl-PL" sz="1600" dirty="0" smtClean="0"/>
              <a:t>     &lt;</a:t>
            </a:r>
            <a:r>
              <a:rPr lang="pl-PL" sz="1600" dirty="0" err="1"/>
              <a:t>wsrf-bf:Timestamp</a:t>
            </a:r>
            <a:r>
              <a:rPr lang="pl-PL" sz="1600" dirty="0"/>
              <a:t>&gt;2005-05-31T12:00:00.000Z&lt;/</a:t>
            </a:r>
            <a:r>
              <a:rPr lang="pl-PL" sz="1600" dirty="0" err="1"/>
              <a:t>wsrf-bf:Timestamp</a:t>
            </a:r>
            <a:r>
              <a:rPr lang="pl-PL" sz="1600" dirty="0"/>
              <a:t>&gt; </a:t>
            </a:r>
          </a:p>
          <a:p>
            <a:pPr marL="0" indent="0">
              <a:buNone/>
            </a:pPr>
            <a:r>
              <a:rPr lang="pl-PL" sz="1600" dirty="0"/>
              <a:t>     &lt;</a:t>
            </a:r>
            <a:r>
              <a:rPr lang="pl-PL" sz="1600" dirty="0" err="1"/>
              <a:t>wsrf-bf:Originator</a:t>
            </a:r>
            <a:r>
              <a:rPr lang="pl-PL" sz="1600" dirty="0"/>
              <a:t>&gt;</a:t>
            </a:r>
          </a:p>
          <a:p>
            <a:pPr marL="0" indent="0">
              <a:buNone/>
            </a:pPr>
            <a:r>
              <a:rPr lang="en-US" sz="1600" dirty="0"/>
              <a:t>          </a:t>
            </a:r>
            <a:r>
              <a:rPr lang="en-US" sz="1600" dirty="0" smtClean="0"/>
              <a:t>&lt;</a:t>
            </a:r>
            <a:r>
              <a:rPr lang="en-US" sz="1600" dirty="0" err="1"/>
              <a:t>wsa:Address</a:t>
            </a:r>
            <a:r>
              <a:rPr lang="en-US" sz="1600" dirty="0"/>
              <a:t>&gt;http://</a:t>
            </a:r>
            <a:r>
              <a:rPr lang="en-US" sz="1600" dirty="0" err="1"/>
              <a:t>www.example.com</a:t>
            </a:r>
            <a:r>
              <a:rPr lang="en-US" sz="1600" dirty="0"/>
              <a:t>/</a:t>
            </a:r>
            <a:r>
              <a:rPr lang="en-US" sz="1600" dirty="0" err="1"/>
              <a:t>SimpleShoppingService</a:t>
            </a:r>
            <a:r>
              <a:rPr lang="en-US" sz="1600" dirty="0"/>
              <a:t>&lt;/</a:t>
            </a:r>
            <a:r>
              <a:rPr lang="en-US" sz="1600" dirty="0" err="1"/>
              <a:t>wsa:Address</a:t>
            </a:r>
            <a:r>
              <a:rPr lang="en-US" sz="1600" dirty="0"/>
              <a:t>&gt; </a:t>
            </a:r>
          </a:p>
          <a:p>
            <a:pPr marL="0" indent="0">
              <a:buNone/>
            </a:pPr>
            <a:r>
              <a:rPr lang="en-US" sz="1600" dirty="0"/>
              <a:t>          &lt;</a:t>
            </a:r>
            <a:r>
              <a:rPr lang="en-US" sz="1600" dirty="0" err="1"/>
              <a:t>wsa:ReferenceParameters</a:t>
            </a:r>
            <a:r>
              <a:rPr lang="en-US" sz="1600" dirty="0"/>
              <a:t>&gt;</a:t>
            </a:r>
          </a:p>
          <a:p>
            <a:pPr marL="0" indent="0">
              <a:buNone/>
            </a:pPr>
            <a:r>
              <a:rPr lang="fi-FI" sz="1600" dirty="0"/>
              <a:t>               &lt;</a:t>
            </a:r>
            <a:r>
              <a:rPr lang="fi-FI" sz="1600" dirty="0" err="1"/>
              <a:t>rpimpl:CartId</a:t>
            </a:r>
            <a:r>
              <a:rPr lang="fi-FI" sz="1600" dirty="0"/>
              <a:t>&gt;S1&lt;/</a:t>
            </a:r>
            <a:r>
              <a:rPr lang="fi-FI" sz="1600" dirty="0" err="1"/>
              <a:t>rpimpl:CartId</a:t>
            </a:r>
            <a:r>
              <a:rPr lang="fi-FI" sz="1600" dirty="0"/>
              <a:t>&gt; </a:t>
            </a:r>
          </a:p>
          <a:p>
            <a:pPr marL="0" indent="0">
              <a:buNone/>
            </a:pPr>
            <a:r>
              <a:rPr lang="fi-FI" sz="1600" dirty="0"/>
              <a:t>          &lt;/</a:t>
            </a:r>
            <a:r>
              <a:rPr lang="fi-FI" sz="1600" dirty="0" err="1"/>
              <a:t>wsa:ReferenceParameters</a:t>
            </a:r>
            <a:r>
              <a:rPr lang="fi-FI" sz="1600" dirty="0"/>
              <a:t>&gt;</a:t>
            </a:r>
          </a:p>
          <a:p>
            <a:pPr marL="0" indent="0">
              <a:buNone/>
            </a:pPr>
            <a:r>
              <a:rPr lang="pl-PL" sz="1600" dirty="0"/>
              <a:t>     &lt;/</a:t>
            </a:r>
            <a:r>
              <a:rPr lang="pl-PL" sz="1600" dirty="0" err="1"/>
              <a:t>wsrf-bf:Originator</a:t>
            </a:r>
            <a:r>
              <a:rPr lang="pl-PL" sz="1600" dirty="0"/>
              <a:t>&gt; </a:t>
            </a:r>
          </a:p>
          <a:p>
            <a:pPr marL="0" indent="0">
              <a:buNone/>
            </a:pPr>
            <a:r>
              <a:rPr lang="pl-PL" sz="1600" dirty="0"/>
              <a:t>     &lt;</a:t>
            </a:r>
            <a:r>
              <a:rPr lang="pl-PL" sz="1600" dirty="0" err="1"/>
              <a:t>wsrf-bf:Description</a:t>
            </a:r>
            <a:r>
              <a:rPr lang="pl-PL" sz="1600" dirty="0"/>
              <a:t>&gt;</a:t>
            </a:r>
            <a:r>
              <a:rPr lang="pl-PL" sz="1600" dirty="0" err="1"/>
              <a:t>Descriptive</a:t>
            </a:r>
            <a:r>
              <a:rPr lang="pl-PL" sz="1600" dirty="0"/>
              <a:t> </a:t>
            </a:r>
            <a:r>
              <a:rPr lang="pl-PL" sz="1600" dirty="0" err="1"/>
              <a:t>Text</a:t>
            </a:r>
            <a:r>
              <a:rPr lang="pl-PL" sz="1600" dirty="0"/>
              <a:t>&lt;/</a:t>
            </a:r>
            <a:r>
              <a:rPr lang="pl-PL" sz="1600" dirty="0" err="1"/>
              <a:t>wsrf-bf:Description</a:t>
            </a:r>
            <a:r>
              <a:rPr lang="pl-PL" sz="1600" dirty="0"/>
              <a:t>&gt;</a:t>
            </a:r>
          </a:p>
          <a:p>
            <a:pPr marL="0" indent="0">
              <a:buNone/>
            </a:pPr>
            <a:r>
              <a:rPr lang="pl-PL" sz="1600" dirty="0"/>
              <a:t>&lt;/</a:t>
            </a:r>
            <a:r>
              <a:rPr lang="pl-PL" sz="1600" dirty="0" err="1"/>
              <a:t>wsrf-bf:BaseFault</a:t>
            </a:r>
            <a:r>
              <a:rPr lang="pl-PL" sz="1600" dirty="0" smtClean="0"/>
              <a:t>&gt;</a:t>
            </a:r>
            <a:endParaRPr lang="en-US" sz="1700" dirty="0"/>
          </a:p>
        </p:txBody>
      </p:sp>
    </p:spTree>
    <p:extLst>
      <p:ext uri="{BB962C8B-B14F-4D97-AF65-F5344CB8AC3E}">
        <p14:creationId xmlns:p14="http://schemas.microsoft.com/office/powerpoint/2010/main" val="466672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par>
                                <p:cTn id="9" presetID="3" presetClass="emph" presetSubtype="2" fill="hold" nodeType="withEffect">
                                  <p:stCondLst>
                                    <p:cond delay="0"/>
                                  </p:stCondLst>
                                  <p:childTnLst>
                                    <p:animClr clrSpc="rgb" dir="cw">
                                      <p:cBhvr override="childStyle">
                                        <p:cTn id="10" dur="2000" fill="hold"/>
                                        <p:tgtEl>
                                          <p:spTgt spid="5">
                                            <p:txEl>
                                              <p:pRg st="1" end="1"/>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5" presetClass="emph" presetSubtype="1" nodeType="clickEffect">
                                  <p:stCondLst>
                                    <p:cond delay="0"/>
                                  </p:stCondLst>
                                  <p:endCondLst>
                                    <p:cond evt="onNext" delay="0">
                                      <p:tgtEl>
                                        <p:sldTgt/>
                                      </p:tgtEl>
                                    </p:cond>
                                  </p:endCondLst>
                                  <p:childTnLst>
                                    <p:set>
                                      <p:cBhvr override="childStyle">
                                        <p:cTn id="14" dur="indefinite"/>
                                        <p:tgtEl>
                                          <p:spTgt spid="6">
                                            <p:txEl>
                                              <p:pRg st="1" end="1"/>
                                            </p:txEl>
                                          </p:spTgt>
                                        </p:tgtEl>
                                        <p:attrNameLst>
                                          <p:attrName>style.fontStyle</p:attrName>
                                        </p:attrNameLst>
                                      </p:cBhvr>
                                      <p:to>
                                        <p:strVal val="normal"/>
                                      </p:to>
                                    </p:set>
                                    <p:set>
                                      <p:cBhvr override="childStyle">
                                        <p:cTn id="15" dur="indefinite"/>
                                        <p:tgtEl>
                                          <p:spTgt spid="6">
                                            <p:txEl>
                                              <p:pRg st="1" end="1"/>
                                            </p:txEl>
                                          </p:spTgt>
                                        </p:tgtEl>
                                        <p:attrNameLst>
                                          <p:attrName>style.fontWeight</p:attrName>
                                        </p:attrNameLst>
                                      </p:cBhvr>
                                      <p:to>
                                        <p:strVal val="bold"/>
                                      </p:to>
                                    </p:set>
                                    <p:set>
                                      <p:cBhvr override="childStyle">
                                        <p:cTn id="16" dur="indefinite"/>
                                        <p:tgtEl>
                                          <p:spTgt spid="6">
                                            <p:txEl>
                                              <p:pRg st="1" end="1"/>
                                            </p:txEl>
                                          </p:spTgt>
                                        </p:tgtEl>
                                        <p:attrNameLst>
                                          <p:attrName>style.textDecorationUnderline</p:attrName>
                                        </p:attrNameLst>
                                      </p:cBhvr>
                                      <p:to>
                                        <p:strVal val="false"/>
                                      </p:to>
                                    </p:set>
                                  </p:childTnLst>
                                </p:cTn>
                              </p:par>
                              <p:par>
                                <p:cTn id="17" presetID="3" presetClass="emph" presetSubtype="2" fill="hold" nodeType="withEffect">
                                  <p:stCondLst>
                                    <p:cond delay="0"/>
                                  </p:stCondLst>
                                  <p:childTnLst>
                                    <p:animClr clrSpc="rgb" dir="cw">
                                      <p:cBhvr override="childStyle">
                                        <p:cTn id="18" dur="2000" fill="hold"/>
                                        <p:tgtEl>
                                          <p:spTgt spid="5">
                                            <p:txEl>
                                              <p:pRg st="2" end="2"/>
                                            </p:txEl>
                                          </p:spTgt>
                                        </p:tgtEl>
                                        <p:attrNameLst>
                                          <p:attrName>style.color</p:attrName>
                                        </p:attrNameLst>
                                      </p:cBhvr>
                                      <p:to>
                                        <a:schemeClr val="accent2"/>
                                      </p:to>
                                    </p:animClr>
                                  </p:childTnLst>
                                </p:cTn>
                              </p:par>
                              <p:par>
                                <p:cTn id="19" presetID="3" presetClass="emph" presetSubtype="2" fill="hold" nodeType="withEffect">
                                  <p:stCondLst>
                                    <p:cond delay="0"/>
                                  </p:stCondLst>
                                  <p:childTnLst>
                                    <p:animClr clrSpc="rgb" dir="cw">
                                      <p:cBhvr override="childStyle">
                                        <p:cTn id="20" dur="2000" fill="hold"/>
                                        <p:tgtEl>
                                          <p:spTgt spid="5">
                                            <p:txEl>
                                              <p:pRg st="7" end="7"/>
                                            </p:txEl>
                                          </p:spTgt>
                                        </p:tgtEl>
                                        <p:attrNameLst>
                                          <p:attrName>style.color</p:attrName>
                                        </p:attrNameLst>
                                      </p:cBhvr>
                                      <p:to>
                                        <a:schemeClr val="accent2"/>
                                      </p:to>
                                    </p:animClr>
                                  </p:childTnLst>
                                </p:cTn>
                              </p:par>
                            </p:childTnLst>
                          </p:cTn>
                        </p:par>
                      </p:childTnLst>
                    </p:cTn>
                  </p:par>
                  <p:par>
                    <p:cTn id="21" fill="hold">
                      <p:stCondLst>
                        <p:cond delay="indefinite"/>
                      </p:stCondLst>
                      <p:childTnLst>
                        <p:par>
                          <p:cTn id="22" fill="hold">
                            <p:stCondLst>
                              <p:cond delay="0"/>
                            </p:stCondLst>
                            <p:childTnLst>
                              <p:par>
                                <p:cTn id="23" presetID="5" presetClass="emph" presetSubtype="1" nodeType="clickEffect">
                                  <p:stCondLst>
                                    <p:cond delay="0"/>
                                  </p:stCondLst>
                                  <p:endCondLst>
                                    <p:cond evt="onNext" delay="0">
                                      <p:tgtEl>
                                        <p:sldTgt/>
                                      </p:tgtEl>
                                    </p:cond>
                                  </p:endCondLst>
                                  <p:childTnLst>
                                    <p:set>
                                      <p:cBhvr override="childStyle">
                                        <p:cTn id="24" dur="indefinite"/>
                                        <p:tgtEl>
                                          <p:spTgt spid="6">
                                            <p:txEl>
                                              <p:pRg st="2" end="2"/>
                                            </p:txEl>
                                          </p:spTgt>
                                        </p:tgtEl>
                                        <p:attrNameLst>
                                          <p:attrName>style.fontStyle</p:attrName>
                                        </p:attrNameLst>
                                      </p:cBhvr>
                                      <p:to>
                                        <p:strVal val="normal"/>
                                      </p:to>
                                    </p:set>
                                    <p:set>
                                      <p:cBhvr override="childStyle">
                                        <p:cTn id="25" dur="indefinite"/>
                                        <p:tgtEl>
                                          <p:spTgt spid="6">
                                            <p:txEl>
                                              <p:pRg st="2" end="2"/>
                                            </p:txEl>
                                          </p:spTgt>
                                        </p:tgtEl>
                                        <p:attrNameLst>
                                          <p:attrName>style.fontWeight</p:attrName>
                                        </p:attrNameLst>
                                      </p:cBhvr>
                                      <p:to>
                                        <p:strVal val="bold"/>
                                      </p:to>
                                    </p:set>
                                    <p:set>
                                      <p:cBhvr override="childStyle">
                                        <p:cTn id="26" dur="indefinite"/>
                                        <p:tgtEl>
                                          <p:spTgt spid="6">
                                            <p:txEl>
                                              <p:pRg st="2" end="2"/>
                                            </p:txEl>
                                          </p:spTgt>
                                        </p:tgtEl>
                                        <p:attrNameLst>
                                          <p:attrName>style.textDecorationUnderline</p:attrName>
                                        </p:attrNameLst>
                                      </p:cBhvr>
                                      <p:to>
                                        <p:strVal val="false"/>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2000" fill="hold"/>
                                        <p:tgtEl>
                                          <p:spTgt spid="5">
                                            <p:txEl>
                                              <p:pRg st="3" end="3"/>
                                            </p:txEl>
                                          </p:spTgt>
                                        </p:tgtEl>
                                        <p:attrNameLst>
                                          <p:attrName>style.color</p:attrName>
                                        </p:attrNameLst>
                                      </p:cBhvr>
                                      <p:to>
                                        <a:schemeClr val="accent2"/>
                                      </p:to>
                                    </p:animClr>
                                  </p:childTnLst>
                                </p:cTn>
                              </p:par>
                            </p:childTnLst>
                          </p:cTn>
                        </p:par>
                      </p:childTnLst>
                    </p:cTn>
                  </p:par>
                  <p:par>
                    <p:cTn id="31" fill="hold">
                      <p:stCondLst>
                        <p:cond delay="indefinite"/>
                      </p:stCondLst>
                      <p:childTnLst>
                        <p:par>
                          <p:cTn id="32" fill="hold">
                            <p:stCondLst>
                              <p:cond delay="0"/>
                            </p:stCondLst>
                            <p:childTnLst>
                              <p:par>
                                <p:cTn id="33" presetID="5" presetClass="emph" presetSubtype="1" nodeType="clickEffect">
                                  <p:stCondLst>
                                    <p:cond delay="0"/>
                                  </p:stCondLst>
                                  <p:endCondLst>
                                    <p:cond evt="onNext" delay="0">
                                      <p:tgtEl>
                                        <p:sldTgt/>
                                      </p:tgtEl>
                                    </p:cond>
                                  </p:endCondLst>
                                  <p:childTnLst>
                                    <p:set>
                                      <p:cBhvr override="childStyle">
                                        <p:cTn id="34" dur="indefinite"/>
                                        <p:tgtEl>
                                          <p:spTgt spid="6">
                                            <p:txEl>
                                              <p:pRg st="3" end="3"/>
                                            </p:txEl>
                                          </p:spTgt>
                                        </p:tgtEl>
                                        <p:attrNameLst>
                                          <p:attrName>style.fontStyle</p:attrName>
                                        </p:attrNameLst>
                                      </p:cBhvr>
                                      <p:to>
                                        <p:strVal val="normal"/>
                                      </p:to>
                                    </p:set>
                                    <p:set>
                                      <p:cBhvr override="childStyle">
                                        <p:cTn id="35" dur="indefinite"/>
                                        <p:tgtEl>
                                          <p:spTgt spid="6">
                                            <p:txEl>
                                              <p:pRg st="3" end="3"/>
                                            </p:txEl>
                                          </p:spTgt>
                                        </p:tgtEl>
                                        <p:attrNameLst>
                                          <p:attrName>style.fontWeight</p:attrName>
                                        </p:attrNameLst>
                                      </p:cBhvr>
                                      <p:to>
                                        <p:strVal val="bold"/>
                                      </p:to>
                                    </p:set>
                                    <p:set>
                                      <p:cBhvr override="childStyle">
                                        <p:cTn id="36" dur="indefinite"/>
                                        <p:tgtEl>
                                          <p:spTgt spid="6">
                                            <p:txEl>
                                              <p:pRg st="3" end="3"/>
                                            </p:txEl>
                                          </p:spTgt>
                                        </p:tgtEl>
                                        <p:attrNameLst>
                                          <p:attrName>style.textDecorationUnderline</p:attrName>
                                        </p:attrNameLst>
                                      </p:cBhvr>
                                      <p:to>
                                        <p:strVal val="false"/>
                                      </p:to>
                                    </p:set>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5">
                                            <p:txEl>
                                              <p:pRg st="4" end="4"/>
                                            </p:txEl>
                                          </p:spTgt>
                                        </p:tgtEl>
                                        <p:attrNameLst>
                                          <p:attrName>style.color</p:attrName>
                                        </p:attrNameLst>
                                      </p:cBhvr>
                                      <p:to>
                                        <a:schemeClr val="accent2"/>
                                      </p:to>
                                    </p:animClr>
                                  </p:childTnLst>
                                </p:cTn>
                              </p:par>
                              <p:par>
                                <p:cTn id="41" presetID="3" presetClass="emph" presetSubtype="2" fill="hold" nodeType="withEffect">
                                  <p:stCondLst>
                                    <p:cond delay="0"/>
                                  </p:stCondLst>
                                  <p:childTnLst>
                                    <p:animClr clrSpc="rgb" dir="cw">
                                      <p:cBhvr override="childStyle">
                                        <p:cTn id="42" dur="2000" fill="hold"/>
                                        <p:tgtEl>
                                          <p:spTgt spid="5">
                                            <p:txEl>
                                              <p:pRg st="5" end="5"/>
                                            </p:txEl>
                                          </p:spTgt>
                                        </p:tgtEl>
                                        <p:attrNameLst>
                                          <p:attrName>style.color</p:attrName>
                                        </p:attrNameLst>
                                      </p:cBhvr>
                                      <p:to>
                                        <a:schemeClr val="accent2"/>
                                      </p:to>
                                    </p:animClr>
                                  </p:childTnLst>
                                </p:cTn>
                              </p:par>
                              <p:par>
                                <p:cTn id="43" presetID="3" presetClass="emph" presetSubtype="2" fill="hold" nodeType="withEffect">
                                  <p:stCondLst>
                                    <p:cond delay="0"/>
                                  </p:stCondLst>
                                  <p:childTnLst>
                                    <p:animClr clrSpc="rgb" dir="cw">
                                      <p:cBhvr override="childStyle">
                                        <p:cTn id="44" dur="2000" fill="hold"/>
                                        <p:tgtEl>
                                          <p:spTgt spid="5">
                                            <p:txEl>
                                              <p:pRg st="6" end="6"/>
                                            </p:txEl>
                                          </p:spTgt>
                                        </p:tgtEl>
                                        <p:attrNameLst>
                                          <p:attrName>style.color</p:attrName>
                                        </p:attrNameLst>
                                      </p:cBhvr>
                                      <p:to>
                                        <a:schemeClr val="accent2"/>
                                      </p:to>
                                    </p:animClr>
                                  </p:childTnLst>
                                </p:cTn>
                              </p:par>
                            </p:childTnLst>
                          </p:cTn>
                        </p:par>
                      </p:childTnLst>
                    </p:cTn>
                  </p:par>
                  <p:par>
                    <p:cTn id="45" fill="hold">
                      <p:stCondLst>
                        <p:cond delay="indefinite"/>
                      </p:stCondLst>
                      <p:childTnLst>
                        <p:par>
                          <p:cTn id="46" fill="hold">
                            <p:stCondLst>
                              <p:cond delay="0"/>
                            </p:stCondLst>
                            <p:childTnLst>
                              <p:par>
                                <p:cTn id="47" presetID="5" presetClass="emph" presetSubtype="1" nodeType="clickEffect">
                                  <p:stCondLst>
                                    <p:cond delay="0"/>
                                  </p:stCondLst>
                                  <p:endCondLst>
                                    <p:cond evt="onNext" delay="0">
                                      <p:tgtEl>
                                        <p:sldTgt/>
                                      </p:tgtEl>
                                    </p:cond>
                                  </p:endCondLst>
                                  <p:childTnLst>
                                    <p:set>
                                      <p:cBhvr override="childStyle">
                                        <p:cTn id="48" dur="indefinite"/>
                                        <p:tgtEl>
                                          <p:spTgt spid="6">
                                            <p:txEl>
                                              <p:pRg st="4" end="4"/>
                                            </p:txEl>
                                          </p:spTgt>
                                        </p:tgtEl>
                                        <p:attrNameLst>
                                          <p:attrName>style.fontStyle</p:attrName>
                                        </p:attrNameLst>
                                      </p:cBhvr>
                                      <p:to>
                                        <p:strVal val="normal"/>
                                      </p:to>
                                    </p:set>
                                    <p:set>
                                      <p:cBhvr override="childStyle">
                                        <p:cTn id="49" dur="indefinite"/>
                                        <p:tgtEl>
                                          <p:spTgt spid="6">
                                            <p:txEl>
                                              <p:pRg st="4" end="4"/>
                                            </p:txEl>
                                          </p:spTgt>
                                        </p:tgtEl>
                                        <p:attrNameLst>
                                          <p:attrName>style.fontWeight</p:attrName>
                                        </p:attrNameLst>
                                      </p:cBhvr>
                                      <p:to>
                                        <p:strVal val="bold"/>
                                      </p:to>
                                    </p:set>
                                    <p:set>
                                      <p:cBhvr override="childStyle">
                                        <p:cTn id="50" dur="indefinite"/>
                                        <p:tgtEl>
                                          <p:spTgt spid="6">
                                            <p:txEl>
                                              <p:pRg st="4" end="4"/>
                                            </p:txEl>
                                          </p:spTgt>
                                        </p:tgtEl>
                                        <p:attrNameLst>
                                          <p:attrName>style.textDecorationUnderline</p:attrName>
                                        </p:attrNameLst>
                                      </p:cBhvr>
                                      <p:to>
                                        <p:strVal val="false"/>
                                      </p:to>
                                    </p:set>
                                  </p:childTnLst>
                                </p:cTn>
                              </p:par>
                              <p:par>
                                <p:cTn id="51" presetID="3" presetClass="emph" presetSubtype="2" fill="hold" nodeType="withEffect">
                                  <p:stCondLst>
                                    <p:cond delay="0"/>
                                  </p:stCondLst>
                                  <p:childTnLst>
                                    <p:animClr clrSpc="rgb" dir="cw">
                                      <p:cBhvr override="childStyle">
                                        <p:cTn id="52" dur="2000" fill="hold"/>
                                        <p:tgtEl>
                                          <p:spTgt spid="5">
                                            <p:txEl>
                                              <p:pRg st="8" end="8"/>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WS-BF: Derived Fault Example</a:t>
            </a:r>
            <a:endParaRPr lang="en-US" dirty="0"/>
          </a:p>
        </p:txBody>
      </p:sp>
      <p:sp>
        <p:nvSpPr>
          <p:cNvPr id="6" name="Text Placeholder 5"/>
          <p:cNvSpPr>
            <a:spLocks noGrp="1"/>
          </p:cNvSpPr>
          <p:nvPr>
            <p:ph type="body" idx="2"/>
          </p:nvPr>
        </p:nvSpPr>
        <p:spPr>
          <a:xfrm>
            <a:off x="228600" y="1752600"/>
            <a:ext cx="1371600" cy="3505200"/>
          </a:xfrm>
        </p:spPr>
        <p:txBody>
          <a:bodyPr>
            <a:normAutofit/>
          </a:bodyPr>
          <a:lstStyle/>
          <a:p>
            <a:pPr>
              <a:buClr>
                <a:schemeClr val="bg1"/>
              </a:buClr>
              <a:buFont typeface="Wingdings" pitchFamily="2" charset="2"/>
              <a:buChar char="§"/>
            </a:pPr>
            <a:r>
              <a:rPr lang="en-US" dirty="0" smtClean="0"/>
              <a:t>Complex Content</a:t>
            </a:r>
          </a:p>
          <a:p>
            <a:pPr>
              <a:buClr>
                <a:schemeClr val="bg1"/>
              </a:buClr>
              <a:buFont typeface="Wingdings" pitchFamily="2" charset="2"/>
              <a:buChar char="§"/>
            </a:pPr>
            <a:r>
              <a:rPr lang="en-US" dirty="0" smtClean="0"/>
              <a:t>Extension</a:t>
            </a:r>
          </a:p>
          <a:p>
            <a:pPr>
              <a:buClr>
                <a:schemeClr val="bg1"/>
              </a:buClr>
              <a:buFont typeface="Wingdings" pitchFamily="2" charset="2"/>
              <a:buChar char="§"/>
            </a:pPr>
            <a:r>
              <a:rPr lang="en-US" dirty="0" smtClean="0"/>
              <a:t>Sequence</a:t>
            </a:r>
          </a:p>
          <a:p>
            <a:pPr>
              <a:buClr>
                <a:schemeClr val="bg1"/>
              </a:buClr>
              <a:buFont typeface="Wingdings" pitchFamily="2" charset="2"/>
              <a:buChar char="§"/>
            </a:pPr>
            <a:r>
              <a:rPr lang="en-US" dirty="0" smtClean="0"/>
              <a:t>Example</a:t>
            </a:r>
          </a:p>
          <a:p>
            <a:pPr>
              <a:buClr>
                <a:schemeClr val="bg1"/>
              </a:buClr>
              <a:buFont typeface="Wingdings" pitchFamily="2" charset="2"/>
              <a:buChar char="§"/>
            </a:pPr>
            <a:endParaRPr lang="en-US" dirty="0"/>
          </a:p>
        </p:txBody>
      </p:sp>
      <p:sp>
        <p:nvSpPr>
          <p:cNvPr id="5" name="Content Placeholder 4"/>
          <p:cNvSpPr>
            <a:spLocks noGrp="1"/>
          </p:cNvSpPr>
          <p:nvPr>
            <p:ph sz="quarter" idx="1"/>
          </p:nvPr>
        </p:nvSpPr>
        <p:spPr>
          <a:xfrm>
            <a:off x="1600200" y="1752600"/>
            <a:ext cx="7543800" cy="3505200"/>
          </a:xfrm>
        </p:spPr>
        <p:txBody>
          <a:bodyPr>
            <a:normAutofit/>
          </a:bodyPr>
          <a:lstStyle/>
          <a:p>
            <a:pPr>
              <a:buNone/>
            </a:pPr>
            <a:r>
              <a:rPr lang="cs-CZ" sz="1600" dirty="0"/>
              <a:t>&lt;</a:t>
            </a:r>
            <a:r>
              <a:rPr lang="cs-CZ" sz="1600" dirty="0" err="1"/>
              <a:t>xsd:complexType</a:t>
            </a:r>
            <a:r>
              <a:rPr lang="cs-CZ" sz="1600" dirty="0"/>
              <a:t> </a:t>
            </a:r>
            <a:r>
              <a:rPr lang="cs-CZ" sz="1600" dirty="0" err="1"/>
              <a:t>name</a:t>
            </a:r>
            <a:r>
              <a:rPr lang="cs-CZ" sz="1600" dirty="0"/>
              <a:t>="</a:t>
            </a:r>
            <a:r>
              <a:rPr lang="cs-CZ" sz="1600" dirty="0" err="1"/>
              <a:t>CheckoutFaultType</a:t>
            </a:r>
            <a:r>
              <a:rPr lang="cs-CZ" sz="1600" dirty="0"/>
              <a:t>“&gt;</a:t>
            </a:r>
            <a:r>
              <a:rPr lang="pl-PL" sz="1600" dirty="0"/>
              <a:t> </a:t>
            </a:r>
          </a:p>
          <a:p>
            <a:pPr marL="0" indent="0">
              <a:buNone/>
            </a:pPr>
            <a:r>
              <a:rPr lang="pl-PL" sz="1600" dirty="0"/>
              <a:t>     </a:t>
            </a:r>
            <a:r>
              <a:rPr lang="cs-CZ" sz="1600" dirty="0"/>
              <a:t>&lt;</a:t>
            </a:r>
            <a:r>
              <a:rPr lang="cs-CZ" sz="1600" dirty="0" err="1"/>
              <a:t>xsd:complexContent</a:t>
            </a:r>
            <a:r>
              <a:rPr lang="cs-CZ" sz="1600" dirty="0"/>
              <a:t>&gt;</a:t>
            </a:r>
            <a:endParaRPr lang="pl-PL" sz="1600" dirty="0"/>
          </a:p>
          <a:p>
            <a:pPr marL="0" indent="0">
              <a:buNone/>
            </a:pPr>
            <a:r>
              <a:rPr lang="pl-PL" sz="1600" dirty="0"/>
              <a:t>     </a:t>
            </a:r>
            <a:r>
              <a:rPr lang="pl-PL" sz="1600" dirty="0" smtClean="0"/>
              <a:t>     </a:t>
            </a:r>
            <a:r>
              <a:rPr lang="en-US" sz="1600" dirty="0" smtClean="0"/>
              <a:t>&lt;</a:t>
            </a:r>
            <a:r>
              <a:rPr lang="en-US" sz="1600" dirty="0" err="1"/>
              <a:t>xsd:extension</a:t>
            </a:r>
            <a:r>
              <a:rPr lang="en-US" sz="1600" dirty="0"/>
              <a:t> base="</a:t>
            </a:r>
            <a:r>
              <a:rPr lang="en-US" sz="1600" dirty="0" err="1"/>
              <a:t>wsrf-bf:BaseFaultType</a:t>
            </a:r>
            <a:r>
              <a:rPr lang="en-US" sz="1600" dirty="0"/>
              <a:t>"&gt; </a:t>
            </a:r>
            <a:endParaRPr lang="pl-PL" sz="1600" dirty="0"/>
          </a:p>
          <a:p>
            <a:pPr marL="0" indent="0">
              <a:buNone/>
            </a:pPr>
            <a:r>
              <a:rPr lang="en-US" sz="1600" dirty="0"/>
              <a:t>          </a:t>
            </a:r>
            <a:r>
              <a:rPr lang="en-US" sz="1600" dirty="0" smtClean="0"/>
              <a:t>     &lt;</a:t>
            </a:r>
            <a:r>
              <a:rPr lang="en-US" sz="1600" dirty="0" err="1"/>
              <a:t>xsd:sequence</a:t>
            </a:r>
            <a:r>
              <a:rPr lang="en-US" sz="1600" dirty="0"/>
              <a:t>&gt; </a:t>
            </a:r>
          </a:p>
          <a:p>
            <a:pPr marL="0" indent="0">
              <a:buNone/>
            </a:pPr>
            <a:r>
              <a:rPr lang="en-US" sz="1600" dirty="0"/>
              <a:t>               </a:t>
            </a:r>
            <a:r>
              <a:rPr lang="en-US" sz="1600" dirty="0" smtClean="0"/>
              <a:t>     &lt;</a:t>
            </a:r>
            <a:r>
              <a:rPr lang="en-US" sz="1600" dirty="0" err="1"/>
              <a:t>xsd:element</a:t>
            </a:r>
            <a:r>
              <a:rPr lang="en-US" sz="1600" dirty="0"/>
              <a:t> name=</a:t>
            </a:r>
            <a:r>
              <a:rPr lang="en-US" sz="1600" dirty="0" err="1"/>
              <a:t>xsd:element</a:t>
            </a:r>
            <a:r>
              <a:rPr lang="en-US" sz="1600" dirty="0"/>
              <a:t> </a:t>
            </a:r>
            <a:endParaRPr lang="en-US" sz="1600" dirty="0" smtClean="0"/>
          </a:p>
          <a:p>
            <a:pPr marL="0" indent="0">
              <a:buNone/>
            </a:pPr>
            <a:r>
              <a:rPr lang="en-US" sz="1600" dirty="0"/>
              <a:t>	</a:t>
            </a:r>
            <a:r>
              <a:rPr lang="en-US" sz="1600" dirty="0" smtClean="0"/>
              <a:t>	        name</a:t>
            </a:r>
            <a:r>
              <a:rPr lang="en-US" sz="1600" dirty="0"/>
              <a:t>="</a:t>
            </a:r>
            <a:r>
              <a:rPr lang="en-US" sz="1600" dirty="0" err="1"/>
              <a:t>CheckoutFaultDetails</a:t>
            </a:r>
            <a:r>
              <a:rPr lang="en-US" sz="1600" dirty="0"/>
              <a:t>" type="</a:t>
            </a:r>
            <a:r>
              <a:rPr lang="en-US" sz="1600" dirty="0" err="1"/>
              <a:t>xsd:string</a:t>
            </a:r>
            <a:r>
              <a:rPr lang="en-US" sz="1600" dirty="0"/>
              <a:t>”/&gt;</a:t>
            </a:r>
            <a:endParaRPr lang="fi-FI" sz="1600" dirty="0"/>
          </a:p>
          <a:p>
            <a:pPr marL="0" indent="0">
              <a:buNone/>
            </a:pPr>
            <a:r>
              <a:rPr lang="fi-FI" sz="1600" dirty="0"/>
              <a:t>               </a:t>
            </a:r>
            <a:r>
              <a:rPr lang="en-US" sz="1600" dirty="0"/>
              <a:t>&lt;/</a:t>
            </a:r>
            <a:r>
              <a:rPr lang="en-US" sz="1600" dirty="0" err="1"/>
              <a:t>xsd:sequence</a:t>
            </a:r>
            <a:r>
              <a:rPr lang="en-US" sz="1600" dirty="0"/>
              <a:t>&gt;</a:t>
            </a:r>
            <a:endParaRPr lang="fi-FI" sz="1600" dirty="0"/>
          </a:p>
          <a:p>
            <a:pPr marL="0" indent="0">
              <a:buNone/>
            </a:pPr>
            <a:r>
              <a:rPr lang="pl-PL" sz="1600" dirty="0"/>
              <a:t>          </a:t>
            </a:r>
            <a:r>
              <a:rPr lang="en-US" sz="1600" dirty="0"/>
              <a:t>&lt;/</a:t>
            </a:r>
            <a:r>
              <a:rPr lang="en-US" sz="1600" dirty="0" err="1"/>
              <a:t>xsd:extension</a:t>
            </a:r>
            <a:r>
              <a:rPr lang="en-US" sz="1600" dirty="0"/>
              <a:t>&gt; </a:t>
            </a:r>
            <a:r>
              <a:rPr lang="pl-PL" sz="1600" dirty="0"/>
              <a:t> </a:t>
            </a:r>
          </a:p>
          <a:p>
            <a:pPr marL="0" indent="0">
              <a:buNone/>
            </a:pPr>
            <a:r>
              <a:rPr lang="pl-PL" sz="1600" dirty="0"/>
              <a:t>     </a:t>
            </a:r>
            <a:r>
              <a:rPr lang="en-US" sz="1600" dirty="0"/>
              <a:t>&lt;/</a:t>
            </a:r>
            <a:r>
              <a:rPr lang="en-US" sz="1600" dirty="0" err="1"/>
              <a:t>xsd:complexContent</a:t>
            </a:r>
            <a:r>
              <a:rPr lang="en-US" sz="1600" dirty="0"/>
              <a:t>&gt;</a:t>
            </a:r>
            <a:endParaRPr lang="pl-PL" sz="1600" dirty="0"/>
          </a:p>
          <a:p>
            <a:pPr marL="0" indent="0">
              <a:buNone/>
            </a:pPr>
            <a:r>
              <a:rPr lang="fr-FR" sz="1600" dirty="0"/>
              <a:t>&lt;/</a:t>
            </a:r>
            <a:r>
              <a:rPr lang="fr-FR" sz="1600" dirty="0" err="1"/>
              <a:t>xsd:complexType</a:t>
            </a:r>
            <a:r>
              <a:rPr lang="fr-FR" sz="1600" dirty="0"/>
              <a:t>&gt;</a:t>
            </a:r>
          </a:p>
        </p:txBody>
      </p:sp>
      <p:sp>
        <p:nvSpPr>
          <p:cNvPr id="7" name="Rounded Rectangle 3"/>
          <p:cNvSpPr/>
          <p:nvPr/>
        </p:nvSpPr>
        <p:spPr>
          <a:xfrm>
            <a:off x="609600" y="5410200"/>
            <a:ext cx="8077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600" dirty="0">
              <a:solidFill>
                <a:schemeClr val="tx1"/>
              </a:solidFill>
            </a:endParaRPr>
          </a:p>
          <a:p>
            <a:endParaRPr lang="cs-CZ" b="1" dirty="0" smtClean="0"/>
          </a:p>
          <a:p>
            <a:r>
              <a:rPr lang="cs-CZ" b="1" dirty="0" smtClean="0"/>
              <a:t>&lt;</a:t>
            </a:r>
            <a:r>
              <a:rPr lang="cs-CZ" b="1" dirty="0" err="1"/>
              <a:t>ssc:CheckoutFault</a:t>
            </a:r>
            <a:r>
              <a:rPr lang="cs-CZ" b="1" dirty="0"/>
              <a:t>&gt;</a:t>
            </a:r>
          </a:p>
          <a:p>
            <a:r>
              <a:rPr lang="pl-PL" b="1" dirty="0"/>
              <a:t>     </a:t>
            </a:r>
            <a:r>
              <a:rPr lang="pl-PL" dirty="0"/>
              <a:t>++ </a:t>
            </a:r>
            <a:r>
              <a:rPr lang="pl-PL" dirty="0" err="1"/>
              <a:t>Informations</a:t>
            </a:r>
            <a:r>
              <a:rPr lang="pl-PL" dirty="0"/>
              <a:t> of the </a:t>
            </a:r>
            <a:r>
              <a:rPr lang="pl-PL" dirty="0" err="1"/>
              <a:t>BaseFault</a:t>
            </a:r>
            <a:r>
              <a:rPr lang="pl-PL" dirty="0"/>
              <a:t> ++</a:t>
            </a:r>
            <a:endParaRPr lang="en-US" b="1" dirty="0"/>
          </a:p>
          <a:p>
            <a:r>
              <a:rPr lang="nl-NL" b="1" dirty="0"/>
              <a:t>     &lt;</a:t>
            </a:r>
            <a:r>
              <a:rPr lang="nl-NL" b="1" dirty="0" err="1"/>
              <a:t>ssc:CheckoutFaultDetails</a:t>
            </a:r>
            <a:r>
              <a:rPr lang="nl-NL" b="1" dirty="0"/>
              <a:t>&gt;</a:t>
            </a:r>
            <a:r>
              <a:rPr lang="nl-NL" dirty="0"/>
              <a:t>Credit Limit </a:t>
            </a:r>
            <a:r>
              <a:rPr lang="nl-NL" dirty="0" err="1"/>
              <a:t>Exceeded</a:t>
            </a:r>
            <a:r>
              <a:rPr lang="nl-NL" dirty="0"/>
              <a:t>!</a:t>
            </a:r>
            <a:r>
              <a:rPr lang="nl-NL" b="1" dirty="0"/>
              <a:t>&lt;/</a:t>
            </a:r>
            <a:r>
              <a:rPr lang="nl-NL" b="1" dirty="0" err="1"/>
              <a:t>ssc:CheckoutFaultDetails</a:t>
            </a:r>
            <a:r>
              <a:rPr lang="nl-NL" b="1" dirty="0"/>
              <a:t>&gt; </a:t>
            </a:r>
          </a:p>
          <a:p>
            <a:r>
              <a:rPr lang="nl-NL" b="1" dirty="0"/>
              <a:t>&lt;/</a:t>
            </a:r>
            <a:r>
              <a:rPr lang="nl-NL" b="1" dirty="0" err="1"/>
              <a:t>ssc:CheckoutFault</a:t>
            </a:r>
            <a:r>
              <a:rPr lang="nl-NL" b="1" dirty="0"/>
              <a:t>&gt;</a:t>
            </a:r>
            <a:endParaRPr lang="fr-FR" b="1" dirty="0"/>
          </a:p>
          <a:p>
            <a:endParaRPr lang="en-US" dirty="0" smtClean="0"/>
          </a:p>
          <a:p>
            <a:pPr algn="ctr"/>
            <a:endParaRPr lang="en-US" dirty="0"/>
          </a:p>
        </p:txBody>
      </p:sp>
    </p:spTree>
    <p:extLst>
      <p:ext uri="{BB962C8B-B14F-4D97-AF65-F5344CB8AC3E}">
        <p14:creationId xmlns:p14="http://schemas.microsoft.com/office/powerpoint/2010/main" val="998568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endCondLst>
                                    <p:cond evt="onNext" delay="0">
                                      <p:tgtEl>
                                        <p:sldTgt/>
                                      </p:tgtEl>
                                    </p:cond>
                                  </p:end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par>
                                <p:cTn id="9" presetID="3" presetClass="emph" presetSubtype="2" fill="hold" nodeType="withEffect">
                                  <p:stCondLst>
                                    <p:cond delay="0"/>
                                  </p:stCondLst>
                                  <p:childTnLst>
                                    <p:animClr clrSpc="rgb" dir="cw">
                                      <p:cBhvr override="childStyle">
                                        <p:cTn id="10" dur="2000" fill="hold"/>
                                        <p:tgtEl>
                                          <p:spTgt spid="5">
                                            <p:txEl>
                                              <p:pRg st="1" end="1"/>
                                            </p:txEl>
                                          </p:spTgt>
                                        </p:tgtEl>
                                        <p:attrNameLst>
                                          <p:attrName>style.color</p:attrName>
                                        </p:attrNameLst>
                                      </p:cBhvr>
                                      <p:to>
                                        <a:schemeClr val="accent2"/>
                                      </p:to>
                                    </p:animClr>
                                  </p:childTnLst>
                                </p:cTn>
                              </p:par>
                              <p:par>
                                <p:cTn id="11" presetID="3" presetClass="emph" presetSubtype="2" fill="hold" nodeType="withEffect">
                                  <p:stCondLst>
                                    <p:cond delay="0"/>
                                  </p:stCondLst>
                                  <p:childTnLst>
                                    <p:animClr clrSpc="rgb" dir="cw">
                                      <p:cBhvr override="childStyle">
                                        <p:cTn id="12" dur="2000" fill="hold"/>
                                        <p:tgtEl>
                                          <p:spTgt spid="5">
                                            <p:txEl>
                                              <p:pRg st="8" end="8"/>
                                            </p:txEl>
                                          </p:spTgt>
                                        </p:tgtEl>
                                        <p:attrNameLst>
                                          <p:attrName>style.color</p:attrName>
                                        </p:attrNameLst>
                                      </p:cBhvr>
                                      <p:to>
                                        <a:schemeClr val="accent2"/>
                                      </p:to>
                                    </p:animClr>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endCondLst>
                                    <p:cond evt="onNext" delay="0">
                                      <p:tgtEl>
                                        <p:sldTgt/>
                                      </p:tgtEl>
                                    </p:cond>
                                  </p:endCondLst>
                                  <p:childTnLst>
                                    <p:set>
                                      <p:cBhvr override="childStyle">
                                        <p:cTn id="16" dur="indefinite"/>
                                        <p:tgtEl>
                                          <p:spTgt spid="6">
                                            <p:txEl>
                                              <p:pRg st="1" end="1"/>
                                            </p:txEl>
                                          </p:spTgt>
                                        </p:tgtEl>
                                        <p:attrNameLst>
                                          <p:attrName>style.fontStyle</p:attrName>
                                        </p:attrNameLst>
                                      </p:cBhvr>
                                      <p:to>
                                        <p:strVal val="normal"/>
                                      </p:to>
                                    </p:set>
                                    <p:set>
                                      <p:cBhvr override="childStyle">
                                        <p:cTn id="17" dur="indefinite"/>
                                        <p:tgtEl>
                                          <p:spTgt spid="6">
                                            <p:txEl>
                                              <p:pRg st="1" end="1"/>
                                            </p:txEl>
                                          </p:spTgt>
                                        </p:tgtEl>
                                        <p:attrNameLst>
                                          <p:attrName>style.fontWeight</p:attrName>
                                        </p:attrNameLst>
                                      </p:cBhvr>
                                      <p:to>
                                        <p:strVal val="bold"/>
                                      </p:to>
                                    </p:set>
                                    <p:set>
                                      <p:cBhvr override="childStyle">
                                        <p:cTn id="18" dur="indefinite"/>
                                        <p:tgtEl>
                                          <p:spTgt spid="6">
                                            <p:txEl>
                                              <p:pRg st="1" end="1"/>
                                            </p:txEl>
                                          </p:spTgt>
                                        </p:tgtEl>
                                        <p:attrNameLst>
                                          <p:attrName>style.textDecorationUnderline</p:attrName>
                                        </p:attrNameLst>
                                      </p:cBhvr>
                                      <p:to>
                                        <p:strVal val="false"/>
                                      </p:to>
                                    </p:set>
                                  </p:childTnLst>
                                </p:cTn>
                              </p:par>
                              <p:par>
                                <p:cTn id="19" presetID="3" presetClass="emph" presetSubtype="2" fill="hold" nodeType="withEffect">
                                  <p:stCondLst>
                                    <p:cond delay="0"/>
                                  </p:stCondLst>
                                  <p:childTnLst>
                                    <p:animClr clrSpc="rgb" dir="cw">
                                      <p:cBhvr override="childStyle">
                                        <p:cTn id="20" dur="2000" fill="hold"/>
                                        <p:tgtEl>
                                          <p:spTgt spid="5">
                                            <p:txEl>
                                              <p:pRg st="2" end="2"/>
                                            </p:txEl>
                                          </p:spTgt>
                                        </p:tgtEl>
                                        <p:attrNameLst>
                                          <p:attrName>style.color</p:attrName>
                                        </p:attrNameLst>
                                      </p:cBhvr>
                                      <p:to>
                                        <a:schemeClr val="accent2"/>
                                      </p:to>
                                    </p:animClr>
                                  </p:childTnLst>
                                </p:cTn>
                              </p:par>
                              <p:par>
                                <p:cTn id="21" presetID="3" presetClass="emph" presetSubtype="2" fill="hold" nodeType="withEffect">
                                  <p:stCondLst>
                                    <p:cond delay="0"/>
                                  </p:stCondLst>
                                  <p:childTnLst>
                                    <p:animClr clrSpc="rgb" dir="cw">
                                      <p:cBhvr override="childStyle">
                                        <p:cTn id="22" dur="2000" fill="hold"/>
                                        <p:tgtEl>
                                          <p:spTgt spid="5">
                                            <p:txEl>
                                              <p:pRg st="7" end="7"/>
                                            </p:txEl>
                                          </p:spTgt>
                                        </p:tgtEl>
                                        <p:attrNameLst>
                                          <p:attrName>style.color</p:attrName>
                                        </p:attrNameLst>
                                      </p:cBhvr>
                                      <p:to>
                                        <a:schemeClr val="accent2"/>
                                      </p:to>
                                    </p:animClr>
                                  </p:childTnLst>
                                </p:cTn>
                              </p:par>
                            </p:childTnLst>
                          </p:cTn>
                        </p:par>
                      </p:childTnLst>
                    </p:cTn>
                  </p:par>
                  <p:par>
                    <p:cTn id="23" fill="hold">
                      <p:stCondLst>
                        <p:cond delay="indefinite"/>
                      </p:stCondLst>
                      <p:childTnLst>
                        <p:par>
                          <p:cTn id="24" fill="hold">
                            <p:stCondLst>
                              <p:cond delay="0"/>
                            </p:stCondLst>
                            <p:childTnLst>
                              <p:par>
                                <p:cTn id="25" presetID="5" presetClass="emph" presetSubtype="1" nodeType="clickEffect">
                                  <p:stCondLst>
                                    <p:cond delay="0"/>
                                  </p:stCondLst>
                                  <p:endCondLst>
                                    <p:cond evt="onNext" delay="0">
                                      <p:tgtEl>
                                        <p:sldTgt/>
                                      </p:tgtEl>
                                    </p:cond>
                                  </p:endCondLst>
                                  <p:childTnLst>
                                    <p:set>
                                      <p:cBhvr override="childStyle">
                                        <p:cTn id="26" dur="indefinite"/>
                                        <p:tgtEl>
                                          <p:spTgt spid="6">
                                            <p:txEl>
                                              <p:pRg st="2" end="2"/>
                                            </p:txEl>
                                          </p:spTgt>
                                        </p:tgtEl>
                                        <p:attrNameLst>
                                          <p:attrName>style.fontStyle</p:attrName>
                                        </p:attrNameLst>
                                      </p:cBhvr>
                                      <p:to>
                                        <p:strVal val="normal"/>
                                      </p:to>
                                    </p:set>
                                    <p:set>
                                      <p:cBhvr override="childStyle">
                                        <p:cTn id="27" dur="indefinite"/>
                                        <p:tgtEl>
                                          <p:spTgt spid="6">
                                            <p:txEl>
                                              <p:pRg st="2" end="2"/>
                                            </p:txEl>
                                          </p:spTgt>
                                        </p:tgtEl>
                                        <p:attrNameLst>
                                          <p:attrName>style.fontWeight</p:attrName>
                                        </p:attrNameLst>
                                      </p:cBhvr>
                                      <p:to>
                                        <p:strVal val="bold"/>
                                      </p:to>
                                    </p:set>
                                    <p:set>
                                      <p:cBhvr override="childStyle">
                                        <p:cTn id="28" dur="indefinite"/>
                                        <p:tgtEl>
                                          <p:spTgt spid="6">
                                            <p:txEl>
                                              <p:pRg st="2" end="2"/>
                                            </p:txEl>
                                          </p:spTgt>
                                        </p:tgtEl>
                                        <p:attrNameLst>
                                          <p:attrName>style.textDecorationUnderline</p:attrName>
                                        </p:attrNameLst>
                                      </p:cBhvr>
                                      <p:to>
                                        <p:strVal val="false"/>
                                      </p:to>
                                    </p:set>
                                  </p:childTnLst>
                                </p:cTn>
                              </p:par>
                              <p:par>
                                <p:cTn id="29" presetID="3" presetClass="emph" presetSubtype="2" fill="hold" nodeType="withEffect">
                                  <p:stCondLst>
                                    <p:cond delay="0"/>
                                  </p:stCondLst>
                                  <p:childTnLst>
                                    <p:animClr clrSpc="rgb" dir="cw">
                                      <p:cBhvr override="childStyle">
                                        <p:cTn id="30" dur="2000" fill="hold"/>
                                        <p:tgtEl>
                                          <p:spTgt spid="5">
                                            <p:txEl>
                                              <p:pRg st="3" end="3"/>
                                            </p:txEl>
                                          </p:spTgt>
                                        </p:tgtEl>
                                        <p:attrNameLst>
                                          <p:attrName>style.color</p:attrName>
                                        </p:attrNameLst>
                                      </p:cBhvr>
                                      <p:to>
                                        <a:schemeClr val="accent2"/>
                                      </p:to>
                                    </p:animClr>
                                  </p:childTnLst>
                                </p:cTn>
                              </p:par>
                              <p:par>
                                <p:cTn id="31" presetID="3" presetClass="emph" presetSubtype="2" fill="hold" nodeType="withEffect">
                                  <p:stCondLst>
                                    <p:cond delay="0"/>
                                  </p:stCondLst>
                                  <p:childTnLst>
                                    <p:animClr clrSpc="rgb" dir="cw">
                                      <p:cBhvr override="childStyle">
                                        <p:cTn id="32" dur="2000" fill="hold"/>
                                        <p:tgtEl>
                                          <p:spTgt spid="5">
                                            <p:txEl>
                                              <p:pRg st="6" end="6"/>
                                            </p:txEl>
                                          </p:spTgt>
                                        </p:tgtEl>
                                        <p:attrNameLst>
                                          <p:attrName>style.color</p:attrName>
                                        </p:attrNameLst>
                                      </p:cBhvr>
                                      <p:to>
                                        <a:schemeClr val="accent2"/>
                                      </p:to>
                                    </p:animClr>
                                  </p:childTnLst>
                                </p:cTn>
                              </p:par>
                            </p:childTnLst>
                          </p:cTn>
                        </p:par>
                      </p:childTnLst>
                    </p:cTn>
                  </p:par>
                  <p:par>
                    <p:cTn id="33" fill="hold">
                      <p:stCondLst>
                        <p:cond delay="indefinite"/>
                      </p:stCondLst>
                      <p:childTnLst>
                        <p:par>
                          <p:cTn id="34" fill="hold">
                            <p:stCondLst>
                              <p:cond delay="0"/>
                            </p:stCondLst>
                            <p:childTnLst>
                              <p:par>
                                <p:cTn id="35" presetID="5" presetClass="emph" presetSubtype="1" nodeType="clickEffect">
                                  <p:stCondLst>
                                    <p:cond delay="0"/>
                                  </p:stCondLst>
                                  <p:endCondLst>
                                    <p:cond evt="onNext" delay="0">
                                      <p:tgtEl>
                                        <p:sldTgt/>
                                      </p:tgtEl>
                                    </p:cond>
                                  </p:endCondLst>
                                  <p:childTnLst>
                                    <p:set>
                                      <p:cBhvr override="childStyle">
                                        <p:cTn id="36" dur="indefinite"/>
                                        <p:tgtEl>
                                          <p:spTgt spid="6">
                                            <p:txEl>
                                              <p:pRg st="3" end="3"/>
                                            </p:txEl>
                                          </p:spTgt>
                                        </p:tgtEl>
                                        <p:attrNameLst>
                                          <p:attrName>style.fontStyle</p:attrName>
                                        </p:attrNameLst>
                                      </p:cBhvr>
                                      <p:to>
                                        <p:strVal val="normal"/>
                                      </p:to>
                                    </p:set>
                                    <p:set>
                                      <p:cBhvr override="childStyle">
                                        <p:cTn id="37" dur="indefinite"/>
                                        <p:tgtEl>
                                          <p:spTgt spid="6">
                                            <p:txEl>
                                              <p:pRg st="3" end="3"/>
                                            </p:txEl>
                                          </p:spTgt>
                                        </p:tgtEl>
                                        <p:attrNameLst>
                                          <p:attrName>style.fontWeight</p:attrName>
                                        </p:attrNameLst>
                                      </p:cBhvr>
                                      <p:to>
                                        <p:strVal val="bold"/>
                                      </p:to>
                                    </p:set>
                                    <p:set>
                                      <p:cBhvr override="childStyle">
                                        <p:cTn id="38" dur="indefinite"/>
                                        <p:tgtEl>
                                          <p:spTgt spid="6">
                                            <p:txEl>
                                              <p:pRg st="3" end="3"/>
                                            </p:txEl>
                                          </p:spTgt>
                                        </p:tgtEl>
                                        <p:attrNameLst>
                                          <p:attrName>style.textDecorationUnderline</p:attrName>
                                        </p:attrNameLst>
                                      </p:cBhvr>
                                      <p:to>
                                        <p:strVal val="false"/>
                                      </p:to>
                                    </p:set>
                                  </p:childTnLst>
                                </p:cTn>
                              </p:par>
                              <p:par>
                                <p:cTn id="39" presetID="3" presetClass="emph" presetSubtype="2" fill="hold" nodeType="withEffect">
                                  <p:stCondLst>
                                    <p:cond delay="0"/>
                                  </p:stCondLst>
                                  <p:childTnLst>
                                    <p:animClr clrSpc="rgb" dir="cw">
                                      <p:cBhvr override="childStyle">
                                        <p:cTn id="40" dur="2000" fill="hold"/>
                                        <p:tgtEl>
                                          <p:spTgt spid="5">
                                            <p:txEl>
                                              <p:pRg st="4" end="4"/>
                                            </p:txEl>
                                          </p:spTgt>
                                        </p:tgtEl>
                                        <p:attrNameLst>
                                          <p:attrName>style.color</p:attrName>
                                        </p:attrNameLst>
                                      </p:cBhvr>
                                      <p:to>
                                        <a:schemeClr val="accent2"/>
                                      </p:to>
                                    </p:animClr>
                                  </p:childTnLst>
                                </p:cTn>
                              </p:par>
                              <p:par>
                                <p:cTn id="41" presetID="3" presetClass="emph" presetSubtype="2" fill="hold" nodeType="withEffect">
                                  <p:stCondLst>
                                    <p:cond delay="0"/>
                                  </p:stCondLst>
                                  <p:childTnLst>
                                    <p:animClr clrSpc="rgb" dir="cw">
                                      <p:cBhvr override="childStyle">
                                        <p:cTn id="42" dur="2000" fill="hold"/>
                                        <p:tgtEl>
                                          <p:spTgt spid="5">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WS-Addressing</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b="1"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a:t>WS-</a:t>
            </a:r>
            <a:r>
              <a:rPr lang="en-US" dirty="0" err="1" smtClean="0"/>
              <a:t>BaseFaults</a:t>
            </a:r>
            <a:endParaRPr lang="en-US"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WS-BF Faults</a:t>
            </a:r>
            <a:endParaRPr lang="en-US" dirty="0"/>
          </a:p>
        </p:txBody>
      </p:sp>
      <p:sp>
        <p:nvSpPr>
          <p:cNvPr id="3" name="Content Placeholder 2"/>
          <p:cNvSpPr>
            <a:spLocks noGrp="1"/>
          </p:cNvSpPr>
          <p:nvPr>
            <p:ph sz="quarter" idx="1"/>
          </p:nvPr>
        </p:nvSpPr>
        <p:spPr>
          <a:xfrm>
            <a:off x="612648" y="1600200"/>
            <a:ext cx="8153400" cy="1600200"/>
          </a:xfrm>
        </p:spPr>
        <p:txBody>
          <a:bodyPr>
            <a:normAutofit/>
          </a:bodyPr>
          <a:lstStyle/>
          <a:p>
            <a:r>
              <a:rPr lang="en-US" dirty="0" smtClean="0"/>
              <a:t>Universal faults</a:t>
            </a:r>
          </a:p>
          <a:p>
            <a:pPr lvl="1"/>
            <a:r>
              <a:rPr lang="en-US" dirty="0" err="1" smtClean="0"/>
              <a:t>ResourceUnknownFault</a:t>
            </a:r>
            <a:endParaRPr lang="en-US" dirty="0" smtClean="0"/>
          </a:p>
          <a:p>
            <a:pPr lvl="1"/>
            <a:r>
              <a:rPr lang="en-US" dirty="0" err="1" smtClean="0"/>
              <a:t>ResourceUnavailableFault</a:t>
            </a:r>
            <a:endParaRPr lang="en-US" dirty="0"/>
          </a:p>
        </p:txBody>
      </p:sp>
      <p:sp>
        <p:nvSpPr>
          <p:cNvPr id="4" name="Rectangle 3"/>
          <p:cNvSpPr/>
          <p:nvPr/>
        </p:nvSpPr>
        <p:spPr>
          <a:xfrm>
            <a:off x="914400" y="3200400"/>
            <a:ext cx="7315200" cy="3308598"/>
          </a:xfrm>
          <a:prstGeom prst="rect">
            <a:avLst/>
          </a:prstGeom>
        </p:spPr>
        <p:txBody>
          <a:bodyPr wrap="square">
            <a:spAutoFit/>
          </a:bodyPr>
          <a:lstStyle/>
          <a:p>
            <a:r>
              <a:rPr lang="fr-FR" sz="1100" dirty="0"/>
              <a:t>&lt;</a:t>
            </a:r>
            <a:r>
              <a:rPr lang="fr-FR" sz="1100" dirty="0" err="1"/>
              <a:t>SOAP-ENV:Body</a:t>
            </a:r>
            <a:r>
              <a:rPr lang="fr-FR" sz="1100" dirty="0"/>
              <a:t>&gt; </a:t>
            </a:r>
          </a:p>
          <a:p>
            <a:r>
              <a:rPr lang="fr-FR" sz="1100" dirty="0"/>
              <a:t>     &lt;</a:t>
            </a:r>
            <a:r>
              <a:rPr lang="fr-FR" sz="1100" dirty="0" err="1"/>
              <a:t>SOAP-ENV:Fault</a:t>
            </a:r>
            <a:r>
              <a:rPr lang="fr-FR" sz="1100" dirty="0" smtClean="0"/>
              <a:t>&gt;</a:t>
            </a:r>
          </a:p>
          <a:p>
            <a:r>
              <a:rPr lang="en-US" sz="1100" dirty="0" smtClean="0"/>
              <a:t>          &lt;</a:t>
            </a:r>
            <a:r>
              <a:rPr lang="en-US" sz="1100" dirty="0" err="1" smtClean="0"/>
              <a:t>faultcode</a:t>
            </a:r>
            <a:r>
              <a:rPr lang="en-US" sz="1100" dirty="0" smtClean="0"/>
              <a:t>&gt;</a:t>
            </a:r>
            <a:r>
              <a:rPr lang="en-US" sz="1100" dirty="0" err="1" smtClean="0"/>
              <a:t>SOAP-ENV:Client</a:t>
            </a:r>
            <a:r>
              <a:rPr lang="en-US" sz="1100" dirty="0" smtClean="0"/>
              <a:t>&lt;/</a:t>
            </a:r>
            <a:r>
              <a:rPr lang="en-US" sz="1100" dirty="0" err="1" smtClean="0"/>
              <a:t>faultcode</a:t>
            </a:r>
            <a:r>
              <a:rPr lang="en-US" sz="1100" dirty="0" smtClean="0"/>
              <a:t>&gt; </a:t>
            </a:r>
          </a:p>
          <a:p>
            <a:r>
              <a:rPr lang="en-US" sz="1100" dirty="0" smtClean="0"/>
              <a:t>          &lt;</a:t>
            </a:r>
            <a:r>
              <a:rPr lang="en-US" sz="1100" dirty="0" err="1" smtClean="0"/>
              <a:t>faultstring</a:t>
            </a:r>
            <a:r>
              <a:rPr lang="en-US" sz="1100" dirty="0" smtClean="0"/>
              <a:t>&gt;No such resource exists&lt;/</a:t>
            </a:r>
            <a:r>
              <a:rPr lang="en-US" sz="1100" dirty="0" err="1" smtClean="0"/>
              <a:t>faultstring</a:t>
            </a:r>
            <a:r>
              <a:rPr lang="en-US" sz="1100" dirty="0" smtClean="0"/>
              <a:t>&gt; </a:t>
            </a:r>
          </a:p>
          <a:p>
            <a:r>
              <a:rPr lang="en-US" sz="1100" dirty="0" smtClean="0"/>
              <a:t>          &lt;</a:t>
            </a:r>
            <a:r>
              <a:rPr lang="en-US" sz="1100" dirty="0" err="1" smtClean="0"/>
              <a:t>faultactor</a:t>
            </a:r>
            <a:r>
              <a:rPr lang="en-US" sz="1100" dirty="0" smtClean="0"/>
              <a:t>&gt;http://</a:t>
            </a:r>
            <a:r>
              <a:rPr lang="en-US" sz="1100" dirty="0" err="1" smtClean="0"/>
              <a:t>www.example.com</a:t>
            </a:r>
            <a:r>
              <a:rPr lang="en-US" sz="1100" dirty="0" smtClean="0"/>
              <a:t>/</a:t>
            </a:r>
            <a:r>
              <a:rPr lang="en-US" sz="1100" dirty="0" err="1" smtClean="0"/>
              <a:t>SimpleShoppingService</a:t>
            </a:r>
            <a:r>
              <a:rPr lang="en-US" sz="1100" dirty="0" smtClean="0"/>
              <a:t>&lt;/</a:t>
            </a:r>
            <a:r>
              <a:rPr lang="en-US" sz="1100" dirty="0" err="1" smtClean="0"/>
              <a:t>faultactor</a:t>
            </a:r>
            <a:r>
              <a:rPr lang="en-US" sz="1100" dirty="0" smtClean="0"/>
              <a:t>&gt; </a:t>
            </a:r>
          </a:p>
          <a:p>
            <a:r>
              <a:rPr lang="en-US" sz="1100" dirty="0" smtClean="0"/>
              <a:t>          &lt;detail&gt;</a:t>
            </a:r>
          </a:p>
          <a:p>
            <a:r>
              <a:rPr lang="pl-PL" sz="1100" b="1" dirty="0" smtClean="0"/>
              <a:t>               </a:t>
            </a:r>
            <a:r>
              <a:rPr lang="pl-PL" sz="1100" b="1" dirty="0" smtClean="0">
                <a:solidFill>
                  <a:schemeClr val="accent2">
                    <a:lumMod val="75000"/>
                  </a:schemeClr>
                </a:solidFill>
              </a:rPr>
              <a:t>&lt;</a:t>
            </a:r>
            <a:r>
              <a:rPr lang="pl-PL" sz="1100" b="1" dirty="0" err="1" smtClean="0">
                <a:solidFill>
                  <a:schemeClr val="accent2">
                    <a:lumMod val="75000"/>
                  </a:schemeClr>
                </a:solidFill>
              </a:rPr>
              <a:t>wsrf-r:ResourceUnknownFault</a:t>
            </a:r>
            <a:r>
              <a:rPr lang="pl-PL" sz="1100" b="1" dirty="0" smtClean="0">
                <a:solidFill>
                  <a:schemeClr val="accent2">
                    <a:lumMod val="75000"/>
                  </a:schemeClr>
                </a:solidFill>
              </a:rPr>
              <a:t>&gt; </a:t>
            </a:r>
          </a:p>
          <a:p>
            <a:r>
              <a:rPr lang="pl-PL" sz="1100" b="1" dirty="0" smtClean="0"/>
              <a:t>                    &lt;</a:t>
            </a:r>
            <a:r>
              <a:rPr lang="pl-PL" sz="1100" b="1" dirty="0" err="1" smtClean="0"/>
              <a:t>wsrf-bf:Timestamp</a:t>
            </a:r>
            <a:r>
              <a:rPr lang="pl-PL" sz="1100" b="1" dirty="0" smtClean="0"/>
              <a:t>&gt;2005-05-31T12:00:00.000Z&lt;/</a:t>
            </a:r>
            <a:r>
              <a:rPr lang="pl-PL" sz="1100" b="1" dirty="0" err="1" smtClean="0"/>
              <a:t>wsrf-bf:Timestamp</a:t>
            </a:r>
            <a:r>
              <a:rPr lang="pl-PL" sz="1100" b="1" dirty="0" smtClean="0"/>
              <a:t>&gt; </a:t>
            </a:r>
          </a:p>
          <a:p>
            <a:r>
              <a:rPr lang="pl-PL" sz="1100" b="1" dirty="0" smtClean="0"/>
              <a:t>                    &lt;</a:t>
            </a:r>
            <a:r>
              <a:rPr lang="pl-PL" sz="1100" b="1" dirty="0" err="1" smtClean="0"/>
              <a:t>wsrf-bf:Originator</a:t>
            </a:r>
            <a:r>
              <a:rPr lang="pl-PL" sz="1100" b="1" dirty="0" smtClean="0"/>
              <a:t>&gt;</a:t>
            </a:r>
          </a:p>
          <a:p>
            <a:r>
              <a:rPr lang="en-US" sz="1100" b="1" dirty="0" smtClean="0"/>
              <a:t>                          &lt;</a:t>
            </a:r>
            <a:r>
              <a:rPr lang="en-US" sz="1100" b="1" dirty="0" err="1" smtClean="0"/>
              <a:t>wsa:Address</a:t>
            </a:r>
            <a:r>
              <a:rPr lang="en-US" sz="1100" b="1" dirty="0" smtClean="0"/>
              <a:t>&gt;http://</a:t>
            </a:r>
            <a:r>
              <a:rPr lang="en-US" sz="1100" b="1" dirty="0" err="1" smtClean="0"/>
              <a:t>www.example.com</a:t>
            </a:r>
            <a:r>
              <a:rPr lang="en-US" sz="1100" b="1" dirty="0" smtClean="0"/>
              <a:t>/</a:t>
            </a:r>
            <a:r>
              <a:rPr lang="en-US" sz="1100" b="1" dirty="0" err="1" smtClean="0"/>
              <a:t>SimpleShoppingService</a:t>
            </a:r>
            <a:r>
              <a:rPr lang="en-US" sz="1100" b="1" dirty="0" smtClean="0"/>
              <a:t>&lt;/</a:t>
            </a:r>
            <a:r>
              <a:rPr lang="en-US" sz="1100" b="1" dirty="0" err="1" smtClean="0"/>
              <a:t>wsa:Address</a:t>
            </a:r>
            <a:r>
              <a:rPr lang="en-US" sz="1100" b="1" dirty="0" smtClean="0"/>
              <a:t>&gt;</a:t>
            </a:r>
          </a:p>
          <a:p>
            <a:r>
              <a:rPr lang="en-US" sz="1100" b="1" dirty="0" smtClean="0"/>
              <a:t>                          &lt;</a:t>
            </a:r>
            <a:r>
              <a:rPr lang="en-US" sz="1100" b="1" dirty="0" err="1" smtClean="0"/>
              <a:t>wsa:ReferenceParameters</a:t>
            </a:r>
            <a:r>
              <a:rPr lang="en-US" sz="1100" b="1" dirty="0" smtClean="0"/>
              <a:t>&gt;</a:t>
            </a:r>
          </a:p>
          <a:p>
            <a:r>
              <a:rPr lang="fi-FI" sz="1100" b="1" dirty="0" smtClean="0"/>
              <a:t>                                &lt;</a:t>
            </a:r>
            <a:r>
              <a:rPr lang="fi-FI" sz="1100" b="1" dirty="0" err="1" smtClean="0"/>
              <a:t>rpimpl:CartId</a:t>
            </a:r>
            <a:r>
              <a:rPr lang="fi-FI" sz="1100" b="1" dirty="0" smtClean="0"/>
              <a:t>&gt;S0&lt;/</a:t>
            </a:r>
            <a:r>
              <a:rPr lang="fi-FI" sz="1100" b="1" dirty="0" err="1" smtClean="0"/>
              <a:t>rpimpl:CartId</a:t>
            </a:r>
            <a:r>
              <a:rPr lang="fi-FI" sz="1100" b="1" dirty="0" smtClean="0"/>
              <a:t>&gt; </a:t>
            </a:r>
          </a:p>
          <a:p>
            <a:r>
              <a:rPr lang="fi-FI" sz="1100" b="1" dirty="0" smtClean="0"/>
              <a:t>                          &lt;/</a:t>
            </a:r>
            <a:r>
              <a:rPr lang="fi-FI" sz="1100" b="1" dirty="0" err="1" smtClean="0"/>
              <a:t>wsa:ReferenceParameters</a:t>
            </a:r>
            <a:r>
              <a:rPr lang="fi-FI" sz="1100" b="1" dirty="0" smtClean="0"/>
              <a:t>&gt;</a:t>
            </a:r>
          </a:p>
          <a:p>
            <a:r>
              <a:rPr lang="pl-PL" sz="1100" b="1" dirty="0" smtClean="0"/>
              <a:t>                    &lt;/</a:t>
            </a:r>
            <a:r>
              <a:rPr lang="pl-PL" sz="1100" b="1" dirty="0" err="1" smtClean="0"/>
              <a:t>wsrf-bf:Originator</a:t>
            </a:r>
            <a:r>
              <a:rPr lang="pl-PL" sz="1100" b="1" dirty="0" smtClean="0"/>
              <a:t>&gt;</a:t>
            </a:r>
          </a:p>
          <a:p>
            <a:r>
              <a:rPr lang="en-US" sz="1100" b="1" dirty="0" smtClean="0"/>
              <a:t>                    &lt;</a:t>
            </a:r>
            <a:r>
              <a:rPr lang="en-US" sz="1100" b="1" dirty="0" err="1" smtClean="0"/>
              <a:t>wsrf-bf:Description</a:t>
            </a:r>
            <a:r>
              <a:rPr lang="en-US" sz="1100" b="1" dirty="0" smtClean="0"/>
              <a:t>&gt;Resource unknown&lt;/</a:t>
            </a:r>
            <a:r>
              <a:rPr lang="en-US" sz="1100" b="1" dirty="0" err="1" smtClean="0"/>
              <a:t>wsrf-bf:Description</a:t>
            </a:r>
            <a:r>
              <a:rPr lang="en-US" sz="1100" b="1" dirty="0" smtClean="0"/>
              <a:t>&gt; </a:t>
            </a:r>
          </a:p>
          <a:p>
            <a:r>
              <a:rPr lang="en-US" sz="1100" b="1" dirty="0" smtClean="0"/>
              <a:t>               </a:t>
            </a:r>
            <a:r>
              <a:rPr lang="en-US" sz="1100" b="1" dirty="0" smtClean="0">
                <a:solidFill>
                  <a:srgbClr val="B95B22"/>
                </a:solidFill>
              </a:rPr>
              <a:t>&lt;/</a:t>
            </a:r>
            <a:r>
              <a:rPr lang="en-US" sz="1100" b="1" dirty="0" err="1" smtClean="0">
                <a:solidFill>
                  <a:srgbClr val="B95B22"/>
                </a:solidFill>
              </a:rPr>
              <a:t>wsrf-r:ResourceUnknownFault</a:t>
            </a:r>
            <a:r>
              <a:rPr lang="en-US" sz="1100" b="1" dirty="0" smtClean="0">
                <a:solidFill>
                  <a:srgbClr val="B95B22"/>
                </a:solidFill>
              </a:rPr>
              <a:t>&gt;</a:t>
            </a:r>
          </a:p>
          <a:p>
            <a:r>
              <a:rPr lang="fr-FR" sz="1100" b="1" dirty="0" smtClean="0"/>
              <a:t>          </a:t>
            </a:r>
            <a:r>
              <a:rPr lang="fr-FR" sz="1100" dirty="0" smtClean="0"/>
              <a:t>&lt;/</a:t>
            </a:r>
            <a:r>
              <a:rPr lang="fr-FR" sz="1100" dirty="0" err="1" smtClean="0"/>
              <a:t>detail</a:t>
            </a:r>
            <a:r>
              <a:rPr lang="fr-FR" sz="1100" dirty="0" smtClean="0"/>
              <a:t>&gt; </a:t>
            </a:r>
          </a:p>
          <a:p>
            <a:r>
              <a:rPr lang="fr-FR" sz="1100" dirty="0" smtClean="0"/>
              <a:t>     &lt;/</a:t>
            </a:r>
            <a:r>
              <a:rPr lang="fr-FR" sz="1100" dirty="0" err="1" smtClean="0"/>
              <a:t>SOAP-ENV:Fault</a:t>
            </a:r>
            <a:r>
              <a:rPr lang="fr-FR" sz="1100" dirty="0" smtClean="0"/>
              <a:t>&gt;</a:t>
            </a:r>
          </a:p>
          <a:p>
            <a:r>
              <a:rPr lang="fr-FR" sz="1100" dirty="0" smtClean="0"/>
              <a:t>&lt;/</a:t>
            </a:r>
            <a:r>
              <a:rPr lang="fr-FR" sz="1100" dirty="0" err="1" smtClean="0"/>
              <a:t>SOAP-ENV:Body</a:t>
            </a:r>
            <a:r>
              <a:rPr lang="fr-FR" sz="1100" dirty="0" smtClean="0"/>
              <a:t>&gt;</a:t>
            </a:r>
            <a:endParaRPr lang="fr-FR" sz="1100" dirty="0"/>
          </a:p>
        </p:txBody>
      </p:sp>
    </p:spTree>
    <p:extLst>
      <p:ext uri="{BB962C8B-B14F-4D97-AF65-F5344CB8AC3E}">
        <p14:creationId xmlns:p14="http://schemas.microsoft.com/office/powerpoint/2010/main" val="261581095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WS-BF: Possible faults</a:t>
            </a:r>
            <a:endParaRPr lang="en-US" dirty="0"/>
          </a:p>
        </p:txBody>
      </p:sp>
      <p:sp>
        <p:nvSpPr>
          <p:cNvPr id="5" name="Content Placeholder 2"/>
          <p:cNvSpPr>
            <a:spLocks noGrp="1"/>
          </p:cNvSpPr>
          <p:nvPr>
            <p:ph sz="quarter" idx="1"/>
          </p:nvPr>
        </p:nvSpPr>
        <p:spPr>
          <a:xfrm>
            <a:off x="612648" y="1600200"/>
            <a:ext cx="8153400" cy="4876800"/>
          </a:xfrm>
        </p:spPr>
        <p:txBody>
          <a:bodyPr>
            <a:normAutofit fontScale="92500" lnSpcReduction="10000"/>
          </a:bodyPr>
          <a:lstStyle/>
          <a:p>
            <a:r>
              <a:rPr lang="nl-BE" dirty="0" smtClean="0"/>
              <a:t>Operation Specific Faults (WSRF Specs or service)</a:t>
            </a:r>
          </a:p>
          <a:p>
            <a:endParaRPr lang="nl-BE" dirty="0" smtClean="0"/>
          </a:p>
          <a:p>
            <a:r>
              <a:rPr lang="nl-BE" dirty="0" smtClean="0"/>
              <a:t>Resource </a:t>
            </a:r>
            <a:r>
              <a:rPr lang="nl-BE" dirty="0"/>
              <a:t>Property Access Faults (standard faults) </a:t>
            </a:r>
            <a:endParaRPr lang="nl-BE" dirty="0" smtClean="0"/>
          </a:p>
          <a:p>
            <a:pPr lvl="1"/>
            <a:r>
              <a:rPr lang="nl-BE" dirty="0" smtClean="0"/>
              <a:t>InvalidResourcePropertyQNameFault</a:t>
            </a:r>
          </a:p>
          <a:p>
            <a:pPr lvl="1"/>
            <a:r>
              <a:rPr lang="nl-BE" dirty="0" smtClean="0"/>
              <a:t>UnableToModifyResourcePropertyFault</a:t>
            </a:r>
          </a:p>
          <a:p>
            <a:pPr lvl="1"/>
            <a:r>
              <a:rPr lang="nl-BE" dirty="0" smtClean="0"/>
              <a:t>InvalidModificationFault</a:t>
            </a:r>
          </a:p>
          <a:p>
            <a:pPr lvl="1"/>
            <a:endParaRPr lang="fr-BE" dirty="0"/>
          </a:p>
          <a:p>
            <a:r>
              <a:rPr lang="en-US" dirty="0" err="1" smtClean="0"/>
              <a:t>QueryResourceProperties</a:t>
            </a:r>
            <a:r>
              <a:rPr lang="en-US" dirty="0" smtClean="0"/>
              <a:t> Faults</a:t>
            </a:r>
          </a:p>
          <a:p>
            <a:pPr lvl="1"/>
            <a:r>
              <a:rPr lang="en-US" dirty="0" err="1" smtClean="0"/>
              <a:t>UnknownQueryExpressionDialectFault</a:t>
            </a:r>
            <a:endParaRPr lang="en-US" dirty="0" smtClean="0"/>
          </a:p>
          <a:p>
            <a:pPr lvl="1"/>
            <a:r>
              <a:rPr lang="en-US" dirty="0" err="1" smtClean="0"/>
              <a:t>InvalidQueryExpressionFault</a:t>
            </a:r>
            <a:endParaRPr lang="en-US" dirty="0" smtClean="0"/>
          </a:p>
          <a:p>
            <a:pPr lvl="1"/>
            <a:r>
              <a:rPr lang="en-US" dirty="0" err="1" smtClean="0"/>
              <a:t>QueryEvaluationErrorFault</a:t>
            </a:r>
            <a:endParaRPr lang="en-US" dirty="0"/>
          </a:p>
        </p:txBody>
      </p:sp>
    </p:spTree>
    <p:extLst>
      <p:ext uri="{BB962C8B-B14F-4D97-AF65-F5344CB8AC3E}">
        <p14:creationId xmlns:p14="http://schemas.microsoft.com/office/powerpoint/2010/main" val="112857753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WS-BF: </a:t>
            </a:r>
            <a:r>
              <a:rPr lang="en-US" sz="3300" dirty="0" err="1" smtClean="0"/>
              <a:t>SetResourceProperties</a:t>
            </a:r>
            <a:r>
              <a:rPr lang="en-US" sz="3300" dirty="0" smtClean="0"/>
              <a:t> fault example</a:t>
            </a:r>
            <a:endParaRPr lang="en-US" sz="3300" dirty="0"/>
          </a:p>
        </p:txBody>
      </p:sp>
      <p:sp>
        <p:nvSpPr>
          <p:cNvPr id="6" name="Rounded Rectangle 3"/>
          <p:cNvSpPr/>
          <p:nvPr/>
        </p:nvSpPr>
        <p:spPr>
          <a:xfrm>
            <a:off x="1371600" y="1600200"/>
            <a:ext cx="76200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t>&lt;</a:t>
            </a:r>
            <a:r>
              <a:rPr lang="en-US" sz="1200" b="1" dirty="0" err="1"/>
              <a:t>SOAP-ENV:Body</a:t>
            </a:r>
            <a:r>
              <a:rPr lang="en-US" sz="1200" b="1" dirty="0"/>
              <a:t>&gt; </a:t>
            </a:r>
          </a:p>
          <a:p>
            <a:r>
              <a:rPr lang="en-US" sz="1200" b="1" dirty="0"/>
              <a:t>     &lt;</a:t>
            </a:r>
            <a:r>
              <a:rPr lang="en-US" sz="1200" b="1" dirty="0" err="1"/>
              <a:t>wsrf-rp:SetResourceProperties</a:t>
            </a:r>
            <a:r>
              <a:rPr lang="en-US" sz="1200" b="1" dirty="0"/>
              <a:t>&gt;</a:t>
            </a:r>
          </a:p>
          <a:p>
            <a:r>
              <a:rPr lang="en-US" sz="1200" b="1" dirty="0"/>
              <a:t>  </a:t>
            </a:r>
            <a:r>
              <a:rPr lang="en-US" sz="1200" b="1" dirty="0" smtClean="0"/>
              <a:t>        </a:t>
            </a:r>
            <a:r>
              <a:rPr lang="en-US" sz="1200" b="1" dirty="0"/>
              <a:t>&lt;</a:t>
            </a:r>
            <a:r>
              <a:rPr lang="en-US" sz="1200" b="1" dirty="0" err="1"/>
              <a:t>wsrf-rp:Update</a:t>
            </a:r>
            <a:r>
              <a:rPr lang="en-US" sz="1200" b="1" dirty="0"/>
              <a:t>&gt;</a:t>
            </a:r>
          </a:p>
          <a:p>
            <a:r>
              <a:rPr lang="en-US" sz="1200" b="1" dirty="0"/>
              <a:t>      </a:t>
            </a:r>
            <a:r>
              <a:rPr lang="en-US" sz="1200" b="1" dirty="0" smtClean="0"/>
              <a:t>          </a:t>
            </a:r>
            <a:r>
              <a:rPr lang="en-US" sz="1200" b="1" dirty="0"/>
              <a:t>&lt;</a:t>
            </a:r>
            <a:r>
              <a:rPr lang="en-US" sz="1200" b="1" dirty="0" err="1"/>
              <a:t>pr:job_hold_until_default</a:t>
            </a:r>
            <a:r>
              <a:rPr lang="en-US" sz="1200" b="1" dirty="0"/>
              <a:t> &gt;</a:t>
            </a:r>
            <a:r>
              <a:rPr lang="en-US" sz="1200" dirty="0"/>
              <a:t>Daytime</a:t>
            </a:r>
            <a:r>
              <a:rPr lang="en-US" sz="1200" b="1" dirty="0"/>
              <a:t>&lt;/</a:t>
            </a:r>
            <a:r>
              <a:rPr lang="en-US" sz="1200" b="1" dirty="0" err="1"/>
              <a:t>pr:job_hold_until_default</a:t>
            </a:r>
            <a:r>
              <a:rPr lang="en-US" sz="1200" b="1" dirty="0"/>
              <a:t>&gt;</a:t>
            </a:r>
          </a:p>
          <a:p>
            <a:r>
              <a:rPr lang="pl-PL" sz="1200" b="1" dirty="0"/>
              <a:t>  </a:t>
            </a:r>
            <a:r>
              <a:rPr lang="pl-PL" sz="1200" b="1" dirty="0" smtClean="0"/>
              <a:t>        </a:t>
            </a:r>
            <a:r>
              <a:rPr lang="pl-PL" sz="1200" b="1" dirty="0"/>
              <a:t>&lt;/</a:t>
            </a:r>
            <a:r>
              <a:rPr lang="pl-PL" sz="1200" b="1" dirty="0" err="1"/>
              <a:t>wsrf-rp:Update</a:t>
            </a:r>
            <a:r>
              <a:rPr lang="pl-PL" sz="1200" b="1" dirty="0"/>
              <a:t>&gt;</a:t>
            </a:r>
          </a:p>
          <a:p>
            <a:r>
              <a:rPr lang="en-US" sz="1200" b="1" dirty="0"/>
              <a:t>  </a:t>
            </a:r>
            <a:r>
              <a:rPr lang="en-US" sz="1200" b="1" dirty="0" smtClean="0"/>
              <a:t>        </a:t>
            </a:r>
            <a:r>
              <a:rPr lang="en-US" sz="1200" b="1" dirty="0"/>
              <a:t>&lt;</a:t>
            </a:r>
            <a:r>
              <a:rPr lang="en-US" sz="1200" b="1" dirty="0" err="1"/>
              <a:t>wsrf-rp:Update</a:t>
            </a:r>
            <a:r>
              <a:rPr lang="en-US" sz="1200" b="1" dirty="0"/>
              <a:t>&gt; </a:t>
            </a:r>
          </a:p>
          <a:p>
            <a:r>
              <a:rPr lang="en-US" sz="1200" b="1" dirty="0"/>
              <a:t>      </a:t>
            </a:r>
            <a:r>
              <a:rPr lang="en-US" sz="1200" b="1" dirty="0" smtClean="0"/>
              <a:t>         </a:t>
            </a:r>
            <a:r>
              <a:rPr lang="en-US" sz="1200" b="1" dirty="0"/>
              <a:t>&lt;</a:t>
            </a:r>
            <a:r>
              <a:rPr lang="en-US" sz="1200" b="1" dirty="0" err="1"/>
              <a:t>pr:job_hold_until_supported</a:t>
            </a:r>
            <a:r>
              <a:rPr lang="en-US" sz="1200" b="1" dirty="0"/>
              <a:t> &gt;</a:t>
            </a:r>
            <a:r>
              <a:rPr lang="en-US" sz="1200" dirty="0"/>
              <a:t>Overnight</a:t>
            </a:r>
            <a:r>
              <a:rPr lang="en-US" sz="1200" b="1" dirty="0"/>
              <a:t>&lt;/</a:t>
            </a:r>
            <a:r>
              <a:rPr lang="en-US" sz="1200" b="1" dirty="0" err="1"/>
              <a:t>pr:job_hold_until_supported</a:t>
            </a:r>
            <a:r>
              <a:rPr lang="en-US" sz="1200" b="1" dirty="0"/>
              <a:t>&gt;           </a:t>
            </a:r>
          </a:p>
          <a:p>
            <a:r>
              <a:rPr lang="en-US" sz="1200" b="1" dirty="0"/>
              <a:t>       </a:t>
            </a:r>
            <a:r>
              <a:rPr lang="en-US" sz="1200" b="1" dirty="0" smtClean="0"/>
              <a:t>        </a:t>
            </a:r>
            <a:r>
              <a:rPr lang="en-US" sz="1200" b="1" dirty="0"/>
              <a:t>&lt;</a:t>
            </a:r>
            <a:r>
              <a:rPr lang="en-US" sz="1200" b="1" dirty="0" err="1"/>
              <a:t>pr:job_hold_until_supported</a:t>
            </a:r>
            <a:r>
              <a:rPr lang="en-US" sz="1200" b="1" dirty="0"/>
              <a:t> &gt;</a:t>
            </a:r>
            <a:r>
              <a:rPr lang="en-US" sz="1200" dirty="0"/>
              <a:t>Daytime</a:t>
            </a:r>
            <a:r>
              <a:rPr lang="en-US" sz="1200" b="1" dirty="0"/>
              <a:t>&lt;/</a:t>
            </a:r>
            <a:r>
              <a:rPr lang="en-US" sz="1200" b="1" dirty="0" err="1"/>
              <a:t>pr:job_hold_until_supported</a:t>
            </a:r>
            <a:r>
              <a:rPr lang="en-US" sz="1200" b="1" dirty="0"/>
              <a:t>&gt;</a:t>
            </a:r>
          </a:p>
          <a:p>
            <a:r>
              <a:rPr lang="pl-PL" sz="1200" b="1" dirty="0"/>
              <a:t>    </a:t>
            </a:r>
            <a:r>
              <a:rPr lang="pl-PL" sz="1200" b="1" dirty="0" smtClean="0"/>
              <a:t>      </a:t>
            </a:r>
            <a:r>
              <a:rPr lang="pl-PL" sz="1200" b="1" dirty="0"/>
              <a:t>&lt;/</a:t>
            </a:r>
            <a:r>
              <a:rPr lang="pl-PL" sz="1200" b="1" dirty="0" err="1"/>
              <a:t>wsrf-rp:Update</a:t>
            </a:r>
            <a:r>
              <a:rPr lang="pl-PL" sz="1200" b="1" dirty="0"/>
              <a:t>&gt;</a:t>
            </a:r>
          </a:p>
          <a:p>
            <a:r>
              <a:rPr lang="en-US" sz="1200" b="1" dirty="0"/>
              <a:t>    </a:t>
            </a:r>
            <a:r>
              <a:rPr lang="en-US" sz="1200" b="1" dirty="0" smtClean="0"/>
              <a:t>      </a:t>
            </a:r>
            <a:r>
              <a:rPr lang="en-US" sz="1200" b="1" dirty="0"/>
              <a:t>&lt;</a:t>
            </a:r>
            <a:r>
              <a:rPr lang="en-US" sz="1200" b="1" dirty="0" err="1"/>
              <a:t>wsrf-rp:Insert</a:t>
            </a:r>
            <a:r>
              <a:rPr lang="en-US" sz="1200" b="1" dirty="0"/>
              <a:t>&gt; </a:t>
            </a:r>
          </a:p>
          <a:p>
            <a:r>
              <a:rPr lang="en-US" sz="1200" b="1" dirty="0"/>
              <a:t>          </a:t>
            </a:r>
            <a:r>
              <a:rPr lang="en-US" sz="1200" b="1" dirty="0" smtClean="0"/>
              <a:t>     &lt;</a:t>
            </a:r>
            <a:r>
              <a:rPr lang="en-US" sz="1200" b="1" dirty="0" err="1"/>
              <a:t>pr:printer_is_accepting_jobs</a:t>
            </a:r>
            <a:r>
              <a:rPr lang="en-US" sz="1200" b="1" dirty="0"/>
              <a:t>&gt;</a:t>
            </a:r>
            <a:r>
              <a:rPr lang="en-US" sz="1200" dirty="0"/>
              <a:t>false</a:t>
            </a:r>
            <a:r>
              <a:rPr lang="en-US" sz="1200" b="1" dirty="0"/>
              <a:t>&lt;/</a:t>
            </a:r>
            <a:r>
              <a:rPr lang="en-US" sz="1200" b="1" dirty="0" err="1"/>
              <a:t>pr:printer_is_accepting_jobs</a:t>
            </a:r>
            <a:r>
              <a:rPr lang="en-US" sz="1200" b="1" dirty="0"/>
              <a:t>&gt;</a:t>
            </a:r>
          </a:p>
          <a:p>
            <a:r>
              <a:rPr lang="pl-PL" sz="1200" b="1" dirty="0"/>
              <a:t>     </a:t>
            </a:r>
            <a:r>
              <a:rPr lang="pl-PL" sz="1200" b="1" dirty="0" smtClean="0"/>
              <a:t>     &lt;</a:t>
            </a:r>
            <a:r>
              <a:rPr lang="pl-PL" sz="1200" b="1" dirty="0"/>
              <a:t>/</a:t>
            </a:r>
            <a:r>
              <a:rPr lang="pl-PL" sz="1200" b="1" dirty="0" err="1"/>
              <a:t>wsrf-rp:Insert</a:t>
            </a:r>
            <a:r>
              <a:rPr lang="pl-PL" sz="1200" b="1" dirty="0"/>
              <a:t>&gt;</a:t>
            </a:r>
          </a:p>
          <a:p>
            <a:r>
              <a:rPr lang="en-US" sz="1200" b="1" dirty="0" smtClean="0"/>
              <a:t>     &lt;</a:t>
            </a:r>
            <a:r>
              <a:rPr lang="en-US" sz="1200" b="1" dirty="0"/>
              <a:t>/</a:t>
            </a:r>
            <a:r>
              <a:rPr lang="en-US" sz="1200" b="1" dirty="0" err="1"/>
              <a:t>wsrf-rp:SetResourceProperties</a:t>
            </a:r>
            <a:r>
              <a:rPr lang="en-US" sz="1200" b="1" dirty="0"/>
              <a:t>&gt;</a:t>
            </a:r>
            <a:endParaRPr lang="fr-FR" sz="1200" b="1" dirty="0"/>
          </a:p>
          <a:p>
            <a:r>
              <a:rPr lang="fr-FR" sz="1200" b="1" dirty="0"/>
              <a:t>&lt;/</a:t>
            </a:r>
            <a:r>
              <a:rPr lang="fr-FR" sz="1200" b="1" dirty="0" err="1"/>
              <a:t>SOAP-ENV:Body</a:t>
            </a:r>
            <a:r>
              <a:rPr lang="fr-FR" sz="1200" b="1" dirty="0"/>
              <a:t>&gt;</a:t>
            </a:r>
            <a:endParaRPr lang="en-US" sz="1200" b="1" dirty="0"/>
          </a:p>
        </p:txBody>
      </p:sp>
      <p:sp>
        <p:nvSpPr>
          <p:cNvPr id="7" name="Rounded Rectangle 3"/>
          <p:cNvSpPr/>
          <p:nvPr/>
        </p:nvSpPr>
        <p:spPr>
          <a:xfrm>
            <a:off x="1371600" y="4343400"/>
            <a:ext cx="76200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t>&lt;</a:t>
            </a:r>
            <a:r>
              <a:rPr lang="en-US" sz="1200" b="1" dirty="0" err="1"/>
              <a:t>SOAP-ENV:Body</a:t>
            </a:r>
            <a:r>
              <a:rPr lang="en-US" sz="1200" b="1" dirty="0"/>
              <a:t>&gt; </a:t>
            </a:r>
          </a:p>
          <a:p>
            <a:r>
              <a:rPr lang="en-US" sz="1200" b="1" dirty="0"/>
              <a:t>     &lt;</a:t>
            </a:r>
            <a:r>
              <a:rPr lang="en-US" sz="1200" b="1" dirty="0" err="1"/>
              <a:t>wsrf-rp:InvalidModificationFault</a:t>
            </a:r>
            <a:r>
              <a:rPr lang="en-US" sz="1200" b="1" dirty="0"/>
              <a:t>&gt; </a:t>
            </a:r>
          </a:p>
          <a:p>
            <a:r>
              <a:rPr lang="en-US" sz="1200" b="1" dirty="0"/>
              <a:t>    </a:t>
            </a:r>
            <a:r>
              <a:rPr lang="en-US" sz="1200" b="1" dirty="0" smtClean="0"/>
              <a:t>      </a:t>
            </a:r>
            <a:r>
              <a:rPr lang="en-US" sz="1200" b="1" dirty="0"/>
              <a:t>&lt;</a:t>
            </a:r>
            <a:r>
              <a:rPr lang="en-US" sz="1200" b="1" dirty="0" err="1"/>
              <a:t>wsrf-bf:Timestamp</a:t>
            </a:r>
            <a:r>
              <a:rPr lang="en-US" sz="1200" b="1" dirty="0"/>
              <a:t>&gt;2005-12-31T12:00:00&lt;/</a:t>
            </a:r>
            <a:r>
              <a:rPr lang="en-US" sz="1200" b="1" dirty="0" err="1"/>
              <a:t>wsrf-bf:Timestamp</a:t>
            </a:r>
            <a:r>
              <a:rPr lang="en-US" sz="1200" b="1" dirty="0"/>
              <a:t>&gt; </a:t>
            </a:r>
          </a:p>
          <a:p>
            <a:r>
              <a:rPr lang="en-US" sz="1200" b="1" dirty="0"/>
              <a:t>   </a:t>
            </a:r>
            <a:r>
              <a:rPr lang="en-US" sz="1200" b="1" dirty="0" smtClean="0"/>
              <a:t>       </a:t>
            </a:r>
            <a:r>
              <a:rPr lang="en-US" sz="1200" b="1" dirty="0"/>
              <a:t>&lt;</a:t>
            </a:r>
            <a:r>
              <a:rPr lang="en-US" sz="1200" b="1" dirty="0" err="1"/>
              <a:t>wsrf-rp:ResourcePropertyChangeFailure</a:t>
            </a:r>
            <a:r>
              <a:rPr lang="en-US" sz="1200" b="1" dirty="0"/>
              <a:t> Restored="true"&gt;</a:t>
            </a:r>
          </a:p>
          <a:p>
            <a:r>
              <a:rPr lang="en-US" sz="1200" b="1" dirty="0"/>
              <a:t>     </a:t>
            </a:r>
            <a:r>
              <a:rPr lang="en-US" sz="1200" b="1" dirty="0" smtClean="0"/>
              <a:t>           </a:t>
            </a:r>
            <a:r>
              <a:rPr lang="en-US" sz="1200" b="1" dirty="0"/>
              <a:t>&lt;</a:t>
            </a:r>
            <a:r>
              <a:rPr lang="en-US" sz="1200" b="1" dirty="0" err="1"/>
              <a:t>wsrf-rp:CurrentValue</a:t>
            </a:r>
            <a:r>
              <a:rPr lang="en-US" sz="1200" b="1" dirty="0"/>
              <a:t>&gt; </a:t>
            </a:r>
          </a:p>
          <a:p>
            <a:r>
              <a:rPr lang="en-US" sz="1200" b="1" dirty="0"/>
              <a:t>       </a:t>
            </a:r>
            <a:r>
              <a:rPr lang="en-US" sz="1200" b="1" dirty="0" smtClean="0"/>
              <a:t>             </a:t>
            </a:r>
            <a:r>
              <a:rPr lang="en-US" sz="1200" b="1" dirty="0"/>
              <a:t>&lt;</a:t>
            </a:r>
            <a:r>
              <a:rPr lang="en-US" sz="1200" b="1" dirty="0" err="1"/>
              <a:t>pr:printer_is_accepting_jobs</a:t>
            </a:r>
            <a:r>
              <a:rPr lang="en-US" sz="1200" b="1" dirty="0"/>
              <a:t>&gt;true&lt;/</a:t>
            </a:r>
            <a:r>
              <a:rPr lang="en-US" sz="1200" b="1" dirty="0" err="1"/>
              <a:t>pr:printer_is_accepting_jobs</a:t>
            </a:r>
            <a:r>
              <a:rPr lang="en-US" sz="1200" b="1" dirty="0"/>
              <a:t>&gt;</a:t>
            </a:r>
          </a:p>
          <a:p>
            <a:r>
              <a:rPr lang="en-US" sz="1200" b="1" dirty="0"/>
              <a:t>       </a:t>
            </a:r>
            <a:r>
              <a:rPr lang="en-US" sz="1200" b="1" dirty="0" smtClean="0"/>
              <a:t>         </a:t>
            </a:r>
            <a:r>
              <a:rPr lang="en-US" sz="1200" b="1" dirty="0"/>
              <a:t>&lt;/</a:t>
            </a:r>
            <a:r>
              <a:rPr lang="en-US" sz="1200" b="1" dirty="0" err="1"/>
              <a:t>wsrf-rp:CurrentValue</a:t>
            </a:r>
            <a:r>
              <a:rPr lang="en-US" sz="1200" b="1" dirty="0"/>
              <a:t>&gt;</a:t>
            </a:r>
          </a:p>
          <a:p>
            <a:r>
              <a:rPr lang="en-US" sz="1200" b="1" dirty="0"/>
              <a:t>       </a:t>
            </a:r>
            <a:r>
              <a:rPr lang="en-US" sz="1200" b="1" dirty="0" smtClean="0"/>
              <a:t>         </a:t>
            </a:r>
            <a:r>
              <a:rPr lang="en-US" sz="1200" b="1" dirty="0"/>
              <a:t>&lt;</a:t>
            </a:r>
            <a:r>
              <a:rPr lang="en-US" sz="1200" b="1" dirty="0" err="1"/>
              <a:t>wsrf-rp:RequestedValue</a:t>
            </a:r>
            <a:r>
              <a:rPr lang="en-US" sz="1200" b="1" dirty="0"/>
              <a:t>&gt; </a:t>
            </a:r>
          </a:p>
          <a:p>
            <a:r>
              <a:rPr lang="en-US" sz="1200" b="1" dirty="0"/>
              <a:t>      </a:t>
            </a:r>
            <a:r>
              <a:rPr lang="en-US" sz="1200" b="1" dirty="0" smtClean="0"/>
              <a:t>              </a:t>
            </a:r>
            <a:r>
              <a:rPr lang="en-US" sz="1200" b="1" dirty="0"/>
              <a:t>&lt;</a:t>
            </a:r>
            <a:r>
              <a:rPr lang="en-US" sz="1200" b="1" dirty="0" err="1"/>
              <a:t>pr:printer_is_accepting_jobs</a:t>
            </a:r>
            <a:r>
              <a:rPr lang="en-US" sz="1200" b="1" dirty="0"/>
              <a:t>&gt;false&lt;/</a:t>
            </a:r>
            <a:r>
              <a:rPr lang="en-US" sz="1200" b="1" dirty="0" err="1"/>
              <a:t>pr:printer_is_accepting_jobs</a:t>
            </a:r>
            <a:r>
              <a:rPr lang="en-US" sz="1200" b="1" dirty="0"/>
              <a:t>&gt;</a:t>
            </a:r>
          </a:p>
          <a:p>
            <a:r>
              <a:rPr lang="en-US" sz="1200" b="1" dirty="0"/>
              <a:t>     </a:t>
            </a:r>
            <a:r>
              <a:rPr lang="en-US" sz="1200" b="1" dirty="0" smtClean="0"/>
              <a:t>          </a:t>
            </a:r>
            <a:r>
              <a:rPr lang="en-US" sz="1200" b="1" dirty="0"/>
              <a:t>&lt;/</a:t>
            </a:r>
            <a:r>
              <a:rPr lang="en-US" sz="1200" b="1" dirty="0" err="1"/>
              <a:t>wsrf-rp:RequestedValue</a:t>
            </a:r>
            <a:r>
              <a:rPr lang="en-US" sz="1200" b="1" dirty="0"/>
              <a:t>&gt;</a:t>
            </a:r>
          </a:p>
          <a:p>
            <a:r>
              <a:rPr lang="en-US" sz="1200" b="1" dirty="0"/>
              <a:t>   </a:t>
            </a:r>
            <a:r>
              <a:rPr lang="en-US" sz="1200" b="1" dirty="0" smtClean="0"/>
              <a:t>       </a:t>
            </a:r>
            <a:r>
              <a:rPr lang="en-US" sz="1200" b="1" dirty="0"/>
              <a:t>&lt;/</a:t>
            </a:r>
            <a:r>
              <a:rPr lang="en-US" sz="1200" b="1" dirty="0" err="1"/>
              <a:t>wsrf-rp:ResourcePropertyChangeFailure</a:t>
            </a:r>
            <a:r>
              <a:rPr lang="en-US" sz="1200" b="1" dirty="0"/>
              <a:t>&gt; </a:t>
            </a:r>
          </a:p>
          <a:p>
            <a:r>
              <a:rPr lang="en-US" sz="1200" b="1" dirty="0" smtClean="0"/>
              <a:t>     &lt;</a:t>
            </a:r>
            <a:r>
              <a:rPr lang="en-US" sz="1200" b="1" dirty="0"/>
              <a:t>/</a:t>
            </a:r>
            <a:r>
              <a:rPr lang="en-US" sz="1200" b="1" dirty="0" err="1"/>
              <a:t>wsrf-rp:InvalidModificationFault</a:t>
            </a:r>
            <a:r>
              <a:rPr lang="en-US" sz="1200" b="1" dirty="0" smtClean="0"/>
              <a:t>&gt;</a:t>
            </a:r>
            <a:endParaRPr lang="fr-FR" sz="1200" b="1" dirty="0"/>
          </a:p>
          <a:p>
            <a:r>
              <a:rPr lang="fr-FR" sz="1200" b="1" dirty="0"/>
              <a:t>&lt;/</a:t>
            </a:r>
            <a:r>
              <a:rPr lang="fr-FR" sz="1200" b="1" dirty="0" err="1"/>
              <a:t>SOAP-ENV:Body</a:t>
            </a:r>
            <a:r>
              <a:rPr lang="fr-FR" sz="1200" b="1" dirty="0"/>
              <a:t>&gt;</a:t>
            </a:r>
          </a:p>
        </p:txBody>
      </p:sp>
      <p:sp>
        <p:nvSpPr>
          <p:cNvPr id="8" name="ZoneTexte 7"/>
          <p:cNvSpPr txBox="1"/>
          <p:nvPr/>
        </p:nvSpPr>
        <p:spPr>
          <a:xfrm>
            <a:off x="152400" y="2743200"/>
            <a:ext cx="1019856" cy="2862322"/>
          </a:xfrm>
          <a:prstGeom prst="rect">
            <a:avLst/>
          </a:prstGeom>
          <a:noFill/>
        </p:spPr>
        <p:txBody>
          <a:bodyPr wrap="none" rtlCol="0">
            <a:spAutoFit/>
          </a:bodyPr>
          <a:lstStyle/>
          <a:p>
            <a:r>
              <a:rPr lang="fr-FR" sz="2000" b="1" dirty="0" err="1" smtClean="0">
                <a:solidFill>
                  <a:schemeClr val="accent2">
                    <a:lumMod val="75000"/>
                  </a:schemeClr>
                </a:solidFill>
              </a:rPr>
              <a:t>Request</a:t>
            </a:r>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dirty="0" smtClean="0">
              <a:solidFill>
                <a:schemeClr val="accent2">
                  <a:lumMod val="75000"/>
                </a:schemeClr>
              </a:solidFill>
            </a:endParaRPr>
          </a:p>
          <a:p>
            <a:endParaRPr lang="fr-FR" sz="2000" b="1" dirty="0">
              <a:solidFill>
                <a:schemeClr val="accent2">
                  <a:lumMod val="75000"/>
                </a:schemeClr>
              </a:solidFill>
            </a:endParaRPr>
          </a:p>
          <a:p>
            <a:endParaRPr lang="fr-FR" sz="2000" b="1" dirty="0" smtClean="0">
              <a:solidFill>
                <a:schemeClr val="accent2">
                  <a:lumMod val="75000"/>
                </a:schemeClr>
              </a:solidFill>
            </a:endParaRPr>
          </a:p>
          <a:p>
            <a:endParaRPr lang="fr-FR" sz="2000" b="1" smtClean="0">
              <a:solidFill>
                <a:schemeClr val="accent2">
                  <a:lumMod val="75000"/>
                </a:schemeClr>
              </a:solidFill>
            </a:endParaRPr>
          </a:p>
          <a:p>
            <a:endParaRPr lang="fr-FR" sz="2000" b="1" dirty="0">
              <a:solidFill>
                <a:schemeClr val="accent2">
                  <a:lumMod val="75000"/>
                </a:schemeClr>
              </a:solidFill>
            </a:endParaRPr>
          </a:p>
          <a:p>
            <a:r>
              <a:rPr lang="fr-FR" sz="2000" b="1" dirty="0" err="1" smtClean="0">
                <a:solidFill>
                  <a:schemeClr val="accent2">
                    <a:lumMod val="75000"/>
                  </a:schemeClr>
                </a:solidFill>
              </a:rPr>
              <a:t>Answer</a:t>
            </a:r>
            <a:endParaRPr lang="fr-FR" sz="2000" b="1" dirty="0">
              <a:solidFill>
                <a:schemeClr val="accent2">
                  <a:lumMod val="75000"/>
                </a:schemeClr>
              </a:solidFill>
            </a:endParaRPr>
          </a:p>
        </p:txBody>
      </p:sp>
    </p:spTree>
    <p:extLst>
      <p:ext uri="{BB962C8B-B14F-4D97-AF65-F5344CB8AC3E}">
        <p14:creationId xmlns:p14="http://schemas.microsoft.com/office/powerpoint/2010/main" val="307217933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WS-Resource Lifetime</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a:t>WS-</a:t>
            </a:r>
            <a:r>
              <a:rPr lang="en-US" dirty="0" err="1" smtClean="0"/>
              <a:t>BaseFaults</a:t>
            </a:r>
            <a:endParaRPr lang="en-US" dirty="0" smtClean="0"/>
          </a:p>
          <a:p>
            <a:pPr lvl="1"/>
            <a:r>
              <a:rPr lang="en-US" b="1" dirty="0" smtClean="0"/>
              <a:t>WS-</a:t>
            </a:r>
            <a:r>
              <a:rPr lang="en-US" b="1" dirty="0" err="1" smtClean="0"/>
              <a:t>ResourceLifetime</a:t>
            </a:r>
            <a:endParaRPr lang="en-US" b="1" dirty="0" smtClean="0"/>
          </a:p>
          <a:p>
            <a:pPr lvl="1"/>
            <a:r>
              <a:rPr lang="en-US" dirty="0" smtClean="0"/>
              <a:t>WS-</a:t>
            </a:r>
            <a:r>
              <a:rPr lang="en-US" dirty="0" err="1" smtClean="0"/>
              <a:t>ServiceGroups</a:t>
            </a:r>
            <a:endParaRPr lang="en-US" dirty="0" smtClean="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WS-RL ?</a:t>
            </a:r>
            <a:endParaRPr lang="en-US" dirty="0"/>
          </a:p>
        </p:txBody>
      </p:sp>
      <p:sp>
        <p:nvSpPr>
          <p:cNvPr id="3" name="Content Placeholder 2"/>
          <p:cNvSpPr>
            <a:spLocks noGrp="1"/>
          </p:cNvSpPr>
          <p:nvPr>
            <p:ph sz="quarter" idx="1"/>
          </p:nvPr>
        </p:nvSpPr>
        <p:spPr/>
        <p:txBody>
          <a:bodyPr>
            <a:normAutofit/>
          </a:bodyPr>
          <a:lstStyle/>
          <a:p>
            <a:r>
              <a:rPr lang="en-US" dirty="0" smtClean="0"/>
              <a:t>Many resources have a naturally limited lifetime</a:t>
            </a:r>
          </a:p>
          <a:p>
            <a:endParaRPr lang="en-US" dirty="0" smtClean="0"/>
          </a:p>
          <a:p>
            <a:r>
              <a:rPr lang="en-US" dirty="0" smtClean="0"/>
              <a:t>WS-RL standardizes terminology</a:t>
            </a:r>
            <a:r>
              <a:rPr lang="en-US" dirty="0"/>
              <a:t>, concepts, message </a:t>
            </a:r>
            <a:r>
              <a:rPr lang="en-US" dirty="0" smtClean="0"/>
              <a:t>exchanges</a:t>
            </a:r>
            <a:r>
              <a:rPr lang="en-US" dirty="0"/>
              <a:t>, WSDL and XML needed to monitor the lifetime </a:t>
            </a:r>
            <a:r>
              <a:rPr lang="en-US" dirty="0" smtClean="0"/>
              <a:t>and destroy if needed </a:t>
            </a:r>
            <a:r>
              <a:rPr lang="en-US" dirty="0"/>
              <a:t>WS-</a:t>
            </a:r>
            <a:r>
              <a:rPr lang="en-US" dirty="0" smtClean="0"/>
              <a:t>Resources.</a:t>
            </a:r>
            <a:endParaRPr lang="en-US" dirty="0"/>
          </a:p>
          <a:p>
            <a:pPr lvl="1"/>
            <a:r>
              <a:rPr lang="en-US" dirty="0" smtClean="0"/>
              <a:t>Immediate destruction</a:t>
            </a:r>
          </a:p>
          <a:p>
            <a:pPr lvl="1"/>
            <a:r>
              <a:rPr lang="en-US" dirty="0" smtClean="0"/>
              <a:t>Scheduled destruction</a:t>
            </a:r>
          </a:p>
          <a:p>
            <a:pPr lvl="1"/>
            <a:endParaRPr lang="en-US" i="1" dirty="0" smtClean="0"/>
          </a:p>
          <a:p>
            <a:r>
              <a:rPr lang="en-US" dirty="0" smtClean="0"/>
              <a:t>May support WS-Notification </a:t>
            </a:r>
            <a:endParaRPr lang="en-US" dirty="0"/>
          </a:p>
        </p:txBody>
      </p:sp>
    </p:spTree>
    <p:extLst>
      <p:ext uri="{BB962C8B-B14F-4D97-AF65-F5344CB8AC3E}">
        <p14:creationId xmlns:p14="http://schemas.microsoft.com/office/powerpoint/2010/main" val="2634774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WS-RL: Immediate Destruction</a:t>
            </a:r>
            <a:endParaRPr lang="en-US" dirty="0"/>
          </a:p>
        </p:txBody>
      </p:sp>
      <p:sp>
        <p:nvSpPr>
          <p:cNvPr id="3" name="Content Placeholder 2"/>
          <p:cNvSpPr>
            <a:spLocks noGrp="1"/>
          </p:cNvSpPr>
          <p:nvPr>
            <p:ph sz="quarter" idx="1"/>
          </p:nvPr>
        </p:nvSpPr>
        <p:spPr>
          <a:xfrm>
            <a:off x="612648" y="1600200"/>
            <a:ext cx="8153400" cy="2057400"/>
          </a:xfrm>
        </p:spPr>
        <p:txBody>
          <a:bodyPr/>
          <a:lstStyle/>
          <a:p>
            <a:r>
              <a:rPr lang="en-US" dirty="0" smtClean="0"/>
              <a:t>Purpose</a:t>
            </a:r>
          </a:p>
          <a:p>
            <a:pPr lvl="1"/>
            <a:r>
              <a:rPr lang="en-US" dirty="0" smtClean="0"/>
              <a:t>Explicitly destroy a resource that is no longer needed</a:t>
            </a:r>
          </a:p>
          <a:p>
            <a:r>
              <a:rPr lang="en-US" dirty="0" smtClean="0"/>
              <a:t>Example</a:t>
            </a:r>
            <a:endParaRPr lang="en-US" dirty="0"/>
          </a:p>
        </p:txBody>
      </p:sp>
      <p:sp>
        <p:nvSpPr>
          <p:cNvPr id="4" name="Rounded Rectangle 3"/>
          <p:cNvSpPr/>
          <p:nvPr/>
        </p:nvSpPr>
        <p:spPr>
          <a:xfrm>
            <a:off x="2819400" y="3810000"/>
            <a:ext cx="5943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&lt;</a:t>
            </a:r>
            <a:r>
              <a:rPr lang="en-US" b="1" dirty="0" err="1" smtClean="0"/>
              <a:t>SOAP-ENV:Body</a:t>
            </a:r>
            <a:r>
              <a:rPr lang="en-US" dirty="0" smtClean="0"/>
              <a:t>&gt;</a:t>
            </a:r>
          </a:p>
          <a:p>
            <a:r>
              <a:rPr lang="en-US" dirty="0" smtClean="0"/>
              <a:t>	&lt;</a:t>
            </a:r>
            <a:r>
              <a:rPr lang="en-US" b="1" dirty="0" err="1" smtClean="0"/>
              <a:t>wsrf-rl:Destroy</a:t>
            </a:r>
            <a:r>
              <a:rPr lang="en-US" b="1" dirty="0" smtClean="0"/>
              <a:t>/</a:t>
            </a:r>
            <a:r>
              <a:rPr lang="en-US" dirty="0" smtClean="0"/>
              <a:t>&gt;</a:t>
            </a:r>
          </a:p>
          <a:p>
            <a:r>
              <a:rPr lang="en-US" dirty="0" smtClean="0"/>
              <a:t>&lt;</a:t>
            </a:r>
            <a:r>
              <a:rPr lang="en-US" b="1" dirty="0"/>
              <a:t>/</a:t>
            </a:r>
            <a:r>
              <a:rPr lang="en-US" b="1" dirty="0" err="1"/>
              <a:t>SOAP-ENV:Body</a:t>
            </a:r>
            <a:r>
              <a:rPr lang="en-US" dirty="0" smtClean="0"/>
              <a:t>&gt;</a:t>
            </a:r>
          </a:p>
          <a:p>
            <a:pPr algn="ctr"/>
            <a:endParaRPr lang="en-US" dirty="0"/>
          </a:p>
        </p:txBody>
      </p:sp>
      <p:sp>
        <p:nvSpPr>
          <p:cNvPr id="5" name="Rounded Rectangle 3"/>
          <p:cNvSpPr/>
          <p:nvPr/>
        </p:nvSpPr>
        <p:spPr>
          <a:xfrm>
            <a:off x="2743200" y="5334000"/>
            <a:ext cx="6019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&lt;</a:t>
            </a:r>
            <a:r>
              <a:rPr lang="en-US" b="1" dirty="0" err="1" smtClean="0"/>
              <a:t>SOAP-ENV:Body</a:t>
            </a:r>
            <a:r>
              <a:rPr lang="en-US" dirty="0" smtClean="0"/>
              <a:t>&gt;</a:t>
            </a:r>
          </a:p>
          <a:p>
            <a:r>
              <a:rPr lang="en-US" dirty="0" smtClean="0"/>
              <a:t>	&lt;</a:t>
            </a:r>
            <a:r>
              <a:rPr lang="en-US" b="1" dirty="0" err="1" smtClean="0"/>
              <a:t>wsrf-rl:DestroyResponse</a:t>
            </a:r>
            <a:r>
              <a:rPr lang="en-US" b="1" dirty="0" smtClean="0"/>
              <a:t>/</a:t>
            </a:r>
            <a:r>
              <a:rPr lang="en-US" dirty="0" smtClean="0"/>
              <a:t>&gt;</a:t>
            </a:r>
          </a:p>
          <a:p>
            <a:r>
              <a:rPr lang="en-US" dirty="0" smtClean="0"/>
              <a:t>&lt;</a:t>
            </a:r>
            <a:r>
              <a:rPr lang="en-US" b="1" dirty="0"/>
              <a:t>/</a:t>
            </a:r>
            <a:r>
              <a:rPr lang="en-US" b="1" dirty="0" err="1"/>
              <a:t>SOAP-ENV:Body</a:t>
            </a:r>
            <a:r>
              <a:rPr lang="en-US" dirty="0" smtClean="0"/>
              <a:t>&gt;</a:t>
            </a:r>
          </a:p>
          <a:p>
            <a:pPr algn="ctr"/>
            <a:endParaRPr lang="en-US" dirty="0"/>
          </a:p>
        </p:txBody>
      </p:sp>
      <p:sp>
        <p:nvSpPr>
          <p:cNvPr id="7" name="ZoneTexte 6"/>
          <p:cNvSpPr txBox="1"/>
          <p:nvPr/>
        </p:nvSpPr>
        <p:spPr>
          <a:xfrm>
            <a:off x="1327707" y="4038600"/>
            <a:ext cx="1186893" cy="1938992"/>
          </a:xfrm>
          <a:prstGeom prst="rect">
            <a:avLst/>
          </a:prstGeom>
          <a:noFill/>
        </p:spPr>
        <p:txBody>
          <a:bodyPr wrap="none" rtlCol="0">
            <a:spAutoFit/>
          </a:bodyPr>
          <a:lstStyle/>
          <a:p>
            <a:r>
              <a:rPr lang="fr-FR" sz="2400" b="1" dirty="0" err="1" smtClean="0">
                <a:solidFill>
                  <a:schemeClr val="accent2">
                    <a:lumMod val="75000"/>
                  </a:schemeClr>
                </a:solidFill>
              </a:rPr>
              <a:t>Request</a:t>
            </a:r>
            <a:endParaRPr lang="fr-FR" sz="2400" b="1" dirty="0" smtClean="0">
              <a:solidFill>
                <a:schemeClr val="accent2">
                  <a:lumMod val="75000"/>
                </a:schemeClr>
              </a:solidFill>
            </a:endParaRPr>
          </a:p>
          <a:p>
            <a:endParaRPr lang="fr-FR" sz="2400" b="1" dirty="0">
              <a:solidFill>
                <a:schemeClr val="accent2">
                  <a:lumMod val="75000"/>
                </a:schemeClr>
              </a:solidFill>
            </a:endParaRPr>
          </a:p>
          <a:p>
            <a:endParaRPr lang="fr-FR" sz="2400" b="1" dirty="0" smtClean="0">
              <a:solidFill>
                <a:schemeClr val="accent2">
                  <a:lumMod val="75000"/>
                </a:schemeClr>
              </a:solidFill>
            </a:endParaRPr>
          </a:p>
          <a:p>
            <a:endParaRPr lang="fr-FR" sz="2400" b="1" dirty="0">
              <a:solidFill>
                <a:schemeClr val="accent2">
                  <a:lumMod val="75000"/>
                </a:schemeClr>
              </a:solidFill>
            </a:endParaRPr>
          </a:p>
          <a:p>
            <a:r>
              <a:rPr lang="fr-FR" sz="2400" b="1" dirty="0" err="1" smtClean="0">
                <a:solidFill>
                  <a:schemeClr val="accent2">
                    <a:lumMod val="75000"/>
                  </a:schemeClr>
                </a:solidFill>
              </a:rPr>
              <a:t>Answer</a:t>
            </a:r>
            <a:endParaRPr lang="fr-FR" sz="2400" b="1" dirty="0">
              <a:solidFill>
                <a:schemeClr val="accent2">
                  <a:lumMod val="75000"/>
                </a:schemeClr>
              </a:solidFill>
            </a:endParaRPr>
          </a:p>
        </p:txBody>
      </p:sp>
    </p:spTree>
    <p:extLst>
      <p:ext uri="{BB962C8B-B14F-4D97-AF65-F5344CB8AC3E}">
        <p14:creationId xmlns:p14="http://schemas.microsoft.com/office/powerpoint/2010/main" val="31181354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WS-RL: Scheduled Destruction</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Purpose</a:t>
            </a:r>
          </a:p>
          <a:p>
            <a:pPr lvl="1"/>
            <a:r>
              <a:rPr lang="en-US" dirty="0" smtClean="0"/>
              <a:t>Schedule the destruction of a resource</a:t>
            </a:r>
          </a:p>
          <a:p>
            <a:pPr lvl="1"/>
            <a:r>
              <a:rPr lang="en-US" dirty="0" smtClean="0"/>
              <a:t>Recycle storage and release reserved inventory</a:t>
            </a:r>
          </a:p>
          <a:p>
            <a:pPr lvl="1"/>
            <a:endParaRPr lang="en-US" dirty="0" smtClean="0"/>
          </a:p>
          <a:p>
            <a:r>
              <a:rPr lang="en-US" dirty="0" smtClean="0"/>
              <a:t>WS-RF provides :</a:t>
            </a:r>
          </a:p>
          <a:p>
            <a:pPr lvl="1"/>
            <a:r>
              <a:rPr lang="fr-FR" dirty="0"/>
              <a:t>w</a:t>
            </a:r>
            <a:r>
              <a:rPr lang="en-US" dirty="0" err="1" smtClean="0"/>
              <a:t>srf-rl:</a:t>
            </a:r>
            <a:r>
              <a:rPr lang="en-US" b="1" dirty="0" err="1" smtClean="0"/>
              <a:t>CurrentTime</a:t>
            </a:r>
            <a:endParaRPr lang="en-US" b="1" dirty="0" smtClean="0"/>
          </a:p>
          <a:p>
            <a:pPr lvl="1"/>
            <a:r>
              <a:rPr lang="en-US" dirty="0" err="1" smtClean="0"/>
              <a:t>wsrf-rl:</a:t>
            </a:r>
            <a:r>
              <a:rPr lang="en-US" b="1" dirty="0" err="1" smtClean="0"/>
              <a:t>TerminationTime</a:t>
            </a:r>
            <a:endParaRPr lang="en-US" b="1" dirty="0" smtClean="0"/>
          </a:p>
          <a:p>
            <a:pPr lvl="2"/>
            <a:r>
              <a:rPr lang="en-US" dirty="0"/>
              <a:t>UTC global time </a:t>
            </a:r>
            <a:r>
              <a:rPr lang="en-US" dirty="0" smtClean="0"/>
              <a:t>standard </a:t>
            </a:r>
            <a:endParaRPr lang="en-US" dirty="0"/>
          </a:p>
          <a:p>
            <a:pPr lvl="2"/>
            <a:r>
              <a:rPr lang="en-US" dirty="0" smtClean="0"/>
              <a:t>Expressed </a:t>
            </a:r>
            <a:r>
              <a:rPr lang="en-US" dirty="0"/>
              <a:t>as type </a:t>
            </a:r>
            <a:r>
              <a:rPr lang="en-US" i="1" dirty="0" err="1"/>
              <a:t>dateTime</a:t>
            </a:r>
            <a:r>
              <a:rPr lang="en-US" dirty="0"/>
              <a:t> from XML </a:t>
            </a:r>
            <a:r>
              <a:rPr lang="en-US" dirty="0" smtClean="0"/>
              <a:t>Schema</a:t>
            </a:r>
          </a:p>
          <a:p>
            <a:pPr lvl="2"/>
            <a:r>
              <a:rPr lang="en-US" dirty="0" smtClean="0"/>
              <a:t>Optional “time zone”</a:t>
            </a:r>
            <a:endParaRPr lang="en-US" dirty="0"/>
          </a:p>
        </p:txBody>
      </p:sp>
    </p:spTree>
    <p:extLst>
      <p:ext uri="{BB962C8B-B14F-4D97-AF65-F5344CB8AC3E}">
        <p14:creationId xmlns:p14="http://schemas.microsoft.com/office/powerpoint/2010/main" val="24523036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WS-RF: </a:t>
            </a:r>
            <a:r>
              <a:rPr lang="en-US" sz="3900" dirty="0" smtClean="0"/>
              <a:t>Scheduled Destruction Example</a:t>
            </a:r>
            <a:endParaRPr lang="en-US" sz="3900" dirty="0"/>
          </a:p>
        </p:txBody>
      </p:sp>
      <p:sp>
        <p:nvSpPr>
          <p:cNvPr id="3" name="Content Placeholder 2"/>
          <p:cNvSpPr>
            <a:spLocks noGrp="1"/>
          </p:cNvSpPr>
          <p:nvPr>
            <p:ph sz="quarter" idx="1"/>
          </p:nvPr>
        </p:nvSpPr>
        <p:spPr>
          <a:xfrm>
            <a:off x="612648" y="1600200"/>
            <a:ext cx="8153400" cy="3124200"/>
          </a:xfrm>
        </p:spPr>
        <p:txBody>
          <a:bodyPr>
            <a:normAutofit/>
          </a:bodyPr>
          <a:lstStyle/>
          <a:p>
            <a:r>
              <a:rPr lang="en-US" dirty="0" smtClean="0"/>
              <a:t>Requesting change to termination time</a:t>
            </a:r>
            <a:endParaRPr lang="en-US" dirty="0"/>
          </a:p>
        </p:txBody>
      </p:sp>
      <p:sp>
        <p:nvSpPr>
          <p:cNvPr id="4" name="Rounded Rectangle 3"/>
          <p:cNvSpPr/>
          <p:nvPr/>
        </p:nvSpPr>
        <p:spPr>
          <a:xfrm>
            <a:off x="2971800" y="2362200"/>
            <a:ext cx="57912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t>&lt;</a:t>
            </a:r>
            <a:r>
              <a:rPr lang="it-IT" b="1" dirty="0" err="1"/>
              <a:t>wsrl:SetTerminationTime</a:t>
            </a:r>
            <a:r>
              <a:rPr lang="it-IT" b="1" dirty="0" smtClean="0"/>
              <a:t>&gt;</a:t>
            </a:r>
            <a:endParaRPr lang="it-IT" b="1" dirty="0"/>
          </a:p>
          <a:p>
            <a:r>
              <a:rPr lang="it-IT" b="1" dirty="0" smtClean="0"/>
              <a:t>     &lt;</a:t>
            </a:r>
            <a:r>
              <a:rPr lang="it-IT" b="1" dirty="0" err="1"/>
              <a:t>wsrl:RequestedTerminationTime</a:t>
            </a:r>
            <a:r>
              <a:rPr lang="it-IT" b="1" dirty="0" smtClean="0"/>
              <a:t>&gt;</a:t>
            </a:r>
            <a:endParaRPr lang="it-IT" b="1" dirty="0"/>
          </a:p>
          <a:p>
            <a:r>
              <a:rPr lang="it-IT" b="1" dirty="0" smtClean="0"/>
              <a:t>          </a:t>
            </a:r>
            <a:r>
              <a:rPr lang="it-IT" dirty="0" err="1" smtClean="0"/>
              <a:t>xsd:dateTime</a:t>
            </a:r>
            <a:endParaRPr lang="it-IT" dirty="0"/>
          </a:p>
          <a:p>
            <a:r>
              <a:rPr lang="it-IT" b="1" dirty="0" smtClean="0"/>
              <a:t>     &lt;</a:t>
            </a:r>
            <a:r>
              <a:rPr lang="it-IT" b="1" dirty="0"/>
              <a:t>/</a:t>
            </a:r>
            <a:r>
              <a:rPr lang="it-IT" b="1" dirty="0" err="1" smtClean="0"/>
              <a:t>wsrl:RequestedTerminationTime</a:t>
            </a:r>
            <a:endParaRPr lang="it-IT" b="1" dirty="0"/>
          </a:p>
          <a:p>
            <a:r>
              <a:rPr lang="it-IT" b="1" dirty="0" smtClean="0"/>
              <a:t>&lt;</a:t>
            </a:r>
            <a:r>
              <a:rPr lang="it-IT" b="1" dirty="0"/>
              <a:t>/</a:t>
            </a:r>
            <a:r>
              <a:rPr lang="it-IT" b="1" dirty="0" err="1"/>
              <a:t>wsrl:SetTerminationTime</a:t>
            </a:r>
            <a:r>
              <a:rPr lang="it-IT" b="1" dirty="0" smtClean="0"/>
              <a:t>&gt;</a:t>
            </a:r>
            <a:endParaRPr lang="en-US" b="1" dirty="0" smtClean="0"/>
          </a:p>
        </p:txBody>
      </p:sp>
      <p:sp>
        <p:nvSpPr>
          <p:cNvPr id="5" name="Rounded Rectangle 3"/>
          <p:cNvSpPr/>
          <p:nvPr/>
        </p:nvSpPr>
        <p:spPr>
          <a:xfrm>
            <a:off x="2971800" y="4343400"/>
            <a:ext cx="57912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t>&lt;</a:t>
            </a:r>
            <a:r>
              <a:rPr lang="pl-PL" b="1" dirty="0" err="1"/>
              <a:t>wsrl:SetTerminationTimeResponse</a:t>
            </a:r>
            <a:r>
              <a:rPr lang="pl-PL" b="1" dirty="0" smtClean="0"/>
              <a:t>&gt;</a:t>
            </a:r>
            <a:endParaRPr lang="pl-PL" b="1" dirty="0"/>
          </a:p>
          <a:p>
            <a:r>
              <a:rPr lang="pl-PL" b="1" dirty="0" smtClean="0"/>
              <a:t>     &lt;</a:t>
            </a:r>
            <a:r>
              <a:rPr lang="pl-PL" b="1" dirty="0" err="1"/>
              <a:t>wsrl:NewTerminationTime</a:t>
            </a:r>
            <a:r>
              <a:rPr lang="pl-PL" b="1" dirty="0" smtClean="0"/>
              <a:t>&gt;</a:t>
            </a:r>
            <a:endParaRPr lang="pl-PL" b="1" dirty="0"/>
          </a:p>
          <a:p>
            <a:r>
              <a:rPr lang="pl-PL" b="1" dirty="0" smtClean="0"/>
              <a:t>          </a:t>
            </a:r>
            <a:r>
              <a:rPr lang="pl-PL" dirty="0" err="1" smtClean="0"/>
              <a:t>xsd:dateTime</a:t>
            </a:r>
            <a:endParaRPr lang="pl-PL" dirty="0"/>
          </a:p>
          <a:p>
            <a:r>
              <a:rPr lang="pl-PL" b="1" dirty="0" smtClean="0"/>
              <a:t>     &lt;</a:t>
            </a:r>
            <a:r>
              <a:rPr lang="pl-PL" b="1" dirty="0"/>
              <a:t>/</a:t>
            </a:r>
            <a:r>
              <a:rPr lang="pl-PL" b="1" dirty="0" err="1"/>
              <a:t>wsrl:NewTerminationTime</a:t>
            </a:r>
            <a:r>
              <a:rPr lang="pl-PL" b="1" dirty="0" smtClean="0"/>
              <a:t>&gt;</a:t>
            </a:r>
          </a:p>
          <a:p>
            <a:r>
              <a:rPr lang="pl-PL" b="1" dirty="0" smtClean="0"/>
              <a:t>     &lt;</a:t>
            </a:r>
            <a:r>
              <a:rPr lang="pl-PL" b="1" dirty="0" err="1"/>
              <a:t>wsrl:CurrentTime</a:t>
            </a:r>
            <a:r>
              <a:rPr lang="pl-PL" b="1" dirty="0" smtClean="0"/>
              <a:t>&gt;</a:t>
            </a:r>
            <a:endParaRPr lang="pl-PL" b="1" dirty="0"/>
          </a:p>
          <a:p>
            <a:r>
              <a:rPr lang="pl-PL" b="1" dirty="0" smtClean="0"/>
              <a:t>          </a:t>
            </a:r>
            <a:r>
              <a:rPr lang="pl-PL" dirty="0" err="1" smtClean="0"/>
              <a:t>xsd:dateTime</a:t>
            </a:r>
            <a:endParaRPr lang="pl-PL" dirty="0"/>
          </a:p>
          <a:p>
            <a:r>
              <a:rPr lang="pl-PL" b="1" dirty="0" smtClean="0"/>
              <a:t>     &lt;</a:t>
            </a:r>
            <a:r>
              <a:rPr lang="pl-PL" b="1" dirty="0"/>
              <a:t>/</a:t>
            </a:r>
            <a:r>
              <a:rPr lang="pl-PL" b="1" dirty="0" err="1"/>
              <a:t>wsrl:CurrentTime</a:t>
            </a:r>
            <a:r>
              <a:rPr lang="pl-PL" b="1" dirty="0" smtClean="0"/>
              <a:t>&gt;</a:t>
            </a:r>
            <a:endParaRPr lang="pl-PL" b="1" dirty="0"/>
          </a:p>
          <a:p>
            <a:r>
              <a:rPr lang="pl-PL" b="1" dirty="0" smtClean="0"/>
              <a:t>&lt;</a:t>
            </a:r>
            <a:r>
              <a:rPr lang="pl-PL" b="1" dirty="0" err="1"/>
              <a:t>wsrl:SetTerminationTimeResponse</a:t>
            </a:r>
            <a:r>
              <a:rPr lang="pl-PL" b="1" dirty="0"/>
              <a:t>&gt;</a:t>
            </a:r>
            <a:endParaRPr lang="en-US" b="1" dirty="0" smtClean="0"/>
          </a:p>
        </p:txBody>
      </p:sp>
      <p:sp>
        <p:nvSpPr>
          <p:cNvPr id="6" name="ZoneTexte 5"/>
          <p:cNvSpPr txBox="1"/>
          <p:nvPr/>
        </p:nvSpPr>
        <p:spPr>
          <a:xfrm>
            <a:off x="1327707" y="3043918"/>
            <a:ext cx="1186893" cy="2677656"/>
          </a:xfrm>
          <a:prstGeom prst="rect">
            <a:avLst/>
          </a:prstGeom>
          <a:noFill/>
        </p:spPr>
        <p:txBody>
          <a:bodyPr wrap="none" rtlCol="0">
            <a:spAutoFit/>
          </a:bodyPr>
          <a:lstStyle/>
          <a:p>
            <a:r>
              <a:rPr lang="fr-FR" sz="2400" b="1" dirty="0" err="1" smtClean="0">
                <a:solidFill>
                  <a:schemeClr val="accent2">
                    <a:lumMod val="75000"/>
                  </a:schemeClr>
                </a:solidFill>
              </a:rPr>
              <a:t>Request</a:t>
            </a:r>
            <a:endParaRPr lang="fr-FR" sz="2400" b="1" dirty="0" smtClean="0">
              <a:solidFill>
                <a:schemeClr val="accent2">
                  <a:lumMod val="75000"/>
                </a:schemeClr>
              </a:solidFill>
            </a:endParaRPr>
          </a:p>
          <a:p>
            <a:endParaRPr lang="fr-FR" sz="2400" b="1" dirty="0">
              <a:solidFill>
                <a:schemeClr val="accent2">
                  <a:lumMod val="75000"/>
                </a:schemeClr>
              </a:solidFill>
            </a:endParaRPr>
          </a:p>
          <a:p>
            <a:endParaRPr lang="fr-FR" sz="2400" b="1" dirty="0" smtClean="0">
              <a:solidFill>
                <a:schemeClr val="accent2">
                  <a:lumMod val="75000"/>
                </a:schemeClr>
              </a:solidFill>
            </a:endParaRPr>
          </a:p>
          <a:p>
            <a:endParaRPr lang="fr-FR" sz="2400" b="1" dirty="0">
              <a:solidFill>
                <a:schemeClr val="accent2">
                  <a:lumMod val="75000"/>
                </a:schemeClr>
              </a:solidFill>
            </a:endParaRPr>
          </a:p>
          <a:p>
            <a:endParaRPr lang="fr-FR" sz="2400" b="1" dirty="0" smtClean="0">
              <a:solidFill>
                <a:schemeClr val="accent2">
                  <a:lumMod val="75000"/>
                </a:schemeClr>
              </a:solidFill>
            </a:endParaRPr>
          </a:p>
          <a:p>
            <a:endParaRPr lang="fr-FR" sz="2400" b="1" dirty="0">
              <a:solidFill>
                <a:schemeClr val="accent2">
                  <a:lumMod val="75000"/>
                </a:schemeClr>
              </a:solidFill>
            </a:endParaRPr>
          </a:p>
          <a:p>
            <a:r>
              <a:rPr lang="fr-FR" sz="2400" b="1" dirty="0" err="1" smtClean="0">
                <a:solidFill>
                  <a:schemeClr val="accent2">
                    <a:lumMod val="75000"/>
                  </a:schemeClr>
                </a:solidFill>
              </a:rPr>
              <a:t>Answer</a:t>
            </a:r>
            <a:endParaRPr lang="fr-FR" sz="2400" b="1" dirty="0">
              <a:solidFill>
                <a:schemeClr val="accent2">
                  <a:lumMod val="75000"/>
                </a:schemeClr>
              </a:solidFill>
            </a:endParaRPr>
          </a:p>
        </p:txBody>
      </p:sp>
    </p:spTree>
    <p:extLst>
      <p:ext uri="{BB962C8B-B14F-4D97-AF65-F5344CB8AC3E}">
        <p14:creationId xmlns:p14="http://schemas.microsoft.com/office/powerpoint/2010/main" val="269211680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WS-RL and WS-Notification</a:t>
            </a:r>
            <a:endParaRPr lang="en-US" dirty="0"/>
          </a:p>
        </p:txBody>
      </p:sp>
      <p:sp>
        <p:nvSpPr>
          <p:cNvPr id="3" name="Content Placeholder 2"/>
          <p:cNvSpPr>
            <a:spLocks noGrp="1"/>
          </p:cNvSpPr>
          <p:nvPr>
            <p:ph sz="quarter" idx="1"/>
          </p:nvPr>
        </p:nvSpPr>
        <p:spPr>
          <a:xfrm>
            <a:off x="612648" y="1600200"/>
            <a:ext cx="8153400" cy="3124200"/>
          </a:xfrm>
        </p:spPr>
        <p:txBody>
          <a:bodyPr>
            <a:normAutofit/>
          </a:bodyPr>
          <a:lstStyle/>
          <a:p>
            <a:r>
              <a:rPr lang="en-US" dirty="0" smtClean="0"/>
              <a:t>If the WS-Resource is a </a:t>
            </a:r>
            <a:r>
              <a:rPr lang="en-US" i="1" dirty="0" err="1" smtClean="0"/>
              <a:t>NotificationProducer</a:t>
            </a:r>
            <a:r>
              <a:rPr lang="en-US" dirty="0" smtClean="0"/>
              <a:t>, then it should provide a topic</a:t>
            </a:r>
          </a:p>
        </p:txBody>
      </p:sp>
      <p:sp>
        <p:nvSpPr>
          <p:cNvPr id="8" name="Rounded Rectangle 3"/>
          <p:cNvSpPr/>
          <p:nvPr/>
        </p:nvSpPr>
        <p:spPr>
          <a:xfrm>
            <a:off x="1905000" y="5486400"/>
            <a:ext cx="6934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&lt;</a:t>
            </a:r>
            <a:r>
              <a:rPr lang="en-US" sz="1600" b="1" dirty="0" err="1"/>
              <a:t>wsrl:TerminationNotification</a:t>
            </a:r>
            <a:r>
              <a:rPr lang="en-US" sz="1600" b="1" dirty="0"/>
              <a:t>&gt;</a:t>
            </a:r>
          </a:p>
          <a:p>
            <a:r>
              <a:rPr lang="pl-PL" sz="1600" b="1" dirty="0" smtClean="0"/>
              <a:t>     &lt;</a:t>
            </a:r>
            <a:r>
              <a:rPr lang="pl-PL" sz="1600" b="1" dirty="0" err="1"/>
              <a:t>wsrl:TerminationTime</a:t>
            </a:r>
            <a:r>
              <a:rPr lang="pl-PL" sz="1600" b="1" dirty="0"/>
              <a:t>&gt;</a:t>
            </a:r>
            <a:r>
              <a:rPr lang="pl-PL" sz="1600" dirty="0" err="1"/>
              <a:t>xsd:dateTime</a:t>
            </a:r>
            <a:r>
              <a:rPr lang="pl-PL" sz="1600" b="1" dirty="0"/>
              <a:t>&lt;/</a:t>
            </a:r>
            <a:r>
              <a:rPr lang="pl-PL" sz="1600" b="1" dirty="0" err="1"/>
              <a:t>wsrl:TerminationTime</a:t>
            </a:r>
            <a:r>
              <a:rPr lang="pl-PL" sz="1600" b="1" dirty="0"/>
              <a:t>&gt;</a:t>
            </a:r>
          </a:p>
          <a:p>
            <a:r>
              <a:rPr lang="en-US" sz="1600" b="1" dirty="0" smtClean="0"/>
              <a:t>     &lt;</a:t>
            </a:r>
            <a:r>
              <a:rPr lang="en-US" sz="1600" b="1" dirty="0" err="1"/>
              <a:t>wsrl:TerminationReason</a:t>
            </a:r>
            <a:r>
              <a:rPr lang="en-US" sz="1600" b="1" dirty="0"/>
              <a:t>&gt;</a:t>
            </a:r>
            <a:r>
              <a:rPr lang="en-US" sz="1600" dirty="0" err="1"/>
              <a:t>xsd:any</a:t>
            </a:r>
            <a:r>
              <a:rPr lang="en-US" sz="1600" b="1" dirty="0"/>
              <a:t>&lt;/</a:t>
            </a:r>
            <a:r>
              <a:rPr lang="en-US" sz="1600" b="1" dirty="0" err="1"/>
              <a:t>wsrl:TerminationReason</a:t>
            </a:r>
            <a:r>
              <a:rPr lang="en-US" sz="1600" b="1" dirty="0"/>
              <a:t>&gt;?</a:t>
            </a:r>
          </a:p>
          <a:p>
            <a:r>
              <a:rPr lang="en-US" sz="1600" b="1" dirty="0"/>
              <a:t>&lt;/</a:t>
            </a:r>
            <a:r>
              <a:rPr lang="en-US" sz="1600" b="1" dirty="0" err="1"/>
              <a:t>wsrl:TerminationNotification</a:t>
            </a:r>
            <a:r>
              <a:rPr lang="en-US" sz="1600" b="1" dirty="0"/>
              <a:t>&gt;</a:t>
            </a:r>
            <a:endParaRPr lang="en-US" sz="1600" b="1" dirty="0" smtClean="0"/>
          </a:p>
        </p:txBody>
      </p:sp>
      <p:sp>
        <p:nvSpPr>
          <p:cNvPr id="9" name="ZoneTexte 8"/>
          <p:cNvSpPr txBox="1"/>
          <p:nvPr/>
        </p:nvSpPr>
        <p:spPr>
          <a:xfrm>
            <a:off x="451496" y="3657600"/>
            <a:ext cx="1407908" cy="2677656"/>
          </a:xfrm>
          <a:prstGeom prst="rect">
            <a:avLst/>
          </a:prstGeom>
          <a:noFill/>
        </p:spPr>
        <p:txBody>
          <a:bodyPr wrap="none" rtlCol="0">
            <a:spAutoFit/>
          </a:bodyPr>
          <a:lstStyle/>
          <a:p>
            <a:pPr algn="r"/>
            <a:r>
              <a:rPr lang="fr-FR" sz="2400" b="1" dirty="0" err="1" smtClean="0">
                <a:solidFill>
                  <a:schemeClr val="accent2">
                    <a:lumMod val="75000"/>
                  </a:schemeClr>
                </a:solidFill>
              </a:rPr>
              <a:t>Topic</a:t>
            </a:r>
            <a:endParaRPr lang="fr-FR" sz="2400" b="1" dirty="0" smtClean="0">
              <a:solidFill>
                <a:schemeClr val="accent2">
                  <a:lumMod val="75000"/>
                </a:schemeClr>
              </a:solidFill>
            </a:endParaRPr>
          </a:p>
          <a:p>
            <a:pPr algn="r"/>
            <a:endParaRPr lang="fr-FR" sz="2400" b="1" dirty="0" smtClean="0">
              <a:solidFill>
                <a:schemeClr val="accent2">
                  <a:lumMod val="75000"/>
                </a:schemeClr>
              </a:solidFill>
            </a:endParaRPr>
          </a:p>
          <a:p>
            <a:pPr algn="r"/>
            <a:endParaRPr lang="fr-FR" sz="2400" b="1" dirty="0">
              <a:solidFill>
                <a:schemeClr val="accent2">
                  <a:lumMod val="75000"/>
                </a:schemeClr>
              </a:solidFill>
            </a:endParaRPr>
          </a:p>
          <a:p>
            <a:pPr algn="r"/>
            <a:endParaRPr lang="fr-FR" sz="2400" b="1" dirty="0" smtClean="0">
              <a:solidFill>
                <a:schemeClr val="accent2">
                  <a:lumMod val="75000"/>
                </a:schemeClr>
              </a:solidFill>
            </a:endParaRPr>
          </a:p>
          <a:p>
            <a:pPr algn="r"/>
            <a:endParaRPr lang="fr-FR" sz="2400" b="1" dirty="0">
              <a:solidFill>
                <a:schemeClr val="accent2">
                  <a:lumMod val="75000"/>
                </a:schemeClr>
              </a:solidFill>
            </a:endParaRPr>
          </a:p>
          <a:p>
            <a:pPr algn="r"/>
            <a:endParaRPr lang="fr-FR" sz="2400" b="1" dirty="0">
              <a:solidFill>
                <a:schemeClr val="accent2">
                  <a:lumMod val="75000"/>
                </a:schemeClr>
              </a:solidFill>
            </a:endParaRPr>
          </a:p>
          <a:p>
            <a:pPr algn="r"/>
            <a:r>
              <a:rPr lang="fr-FR" sz="2400" b="1" dirty="0" smtClean="0">
                <a:solidFill>
                  <a:schemeClr val="accent2">
                    <a:lumMod val="75000"/>
                  </a:schemeClr>
                </a:solidFill>
              </a:rPr>
              <a:t>Message</a:t>
            </a:r>
            <a:endParaRPr lang="fr-FR" sz="2400" b="1" dirty="0">
              <a:solidFill>
                <a:schemeClr val="accent2">
                  <a:lumMod val="75000"/>
                </a:schemeClr>
              </a:solidFill>
            </a:endParaRPr>
          </a:p>
        </p:txBody>
      </p:sp>
      <p:sp>
        <p:nvSpPr>
          <p:cNvPr id="10" name="Rounded Rectangle 3"/>
          <p:cNvSpPr/>
          <p:nvPr/>
        </p:nvSpPr>
        <p:spPr>
          <a:xfrm>
            <a:off x="1905000" y="2743200"/>
            <a:ext cx="6934200"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&lt;</a:t>
            </a:r>
            <a:r>
              <a:rPr lang="en-US" sz="1600" dirty="0" err="1"/>
              <a:t>wstop:TopicSpace</a:t>
            </a:r>
            <a:r>
              <a:rPr lang="en-US" sz="1600" dirty="0"/>
              <a:t> name="</a:t>
            </a:r>
            <a:r>
              <a:rPr lang="en-US" sz="1600" dirty="0" err="1"/>
              <a:t>ResourceLifetime</a:t>
            </a:r>
            <a:r>
              <a:rPr lang="en-US" sz="1600" dirty="0"/>
              <a:t>"</a:t>
            </a:r>
          </a:p>
          <a:p>
            <a:r>
              <a:rPr lang="de-DE" sz="1600" dirty="0" err="1"/>
              <a:t>targetNamespace</a:t>
            </a:r>
            <a:r>
              <a:rPr lang="de-DE" sz="1600" dirty="0" smtClean="0"/>
              <a:t>= </a:t>
            </a:r>
            <a:r>
              <a:rPr lang="de-DE" sz="1600" i="1" dirty="0" smtClean="0"/>
              <a:t>...</a:t>
            </a:r>
            <a:r>
              <a:rPr lang="nl-BE" sz="1600" i="1" dirty="0" smtClean="0"/>
              <a:t>WS-ResourceLifetime...XSD</a:t>
            </a:r>
            <a:r>
              <a:rPr lang="fr-FR" sz="1600" i="1" dirty="0" smtClean="0"/>
              <a:t>… </a:t>
            </a:r>
            <a:r>
              <a:rPr lang="fr-FR" sz="1600" dirty="0" smtClean="0"/>
              <a:t>&gt;</a:t>
            </a:r>
            <a:endParaRPr lang="fr-FR" sz="1600" dirty="0"/>
          </a:p>
          <a:p>
            <a:r>
              <a:rPr lang="pl-PL" sz="1600" dirty="0" smtClean="0"/>
              <a:t>     &lt;</a:t>
            </a:r>
            <a:r>
              <a:rPr lang="pl-PL" sz="1600" dirty="0" err="1"/>
              <a:t>wstop:Topic</a:t>
            </a:r>
            <a:r>
              <a:rPr lang="pl-PL" sz="1600" dirty="0"/>
              <a:t> </a:t>
            </a:r>
            <a:r>
              <a:rPr lang="pl-PL" sz="1600" dirty="0" err="1"/>
              <a:t>name</a:t>
            </a:r>
            <a:r>
              <a:rPr lang="pl-PL" sz="1600" dirty="0"/>
              <a:t>="</a:t>
            </a:r>
            <a:r>
              <a:rPr lang="pl-PL" sz="1600" dirty="0" err="1"/>
              <a:t>ResourceTermination</a:t>
            </a:r>
            <a:r>
              <a:rPr lang="pl-PL" sz="1600" dirty="0"/>
              <a:t>" &gt;</a:t>
            </a:r>
          </a:p>
          <a:p>
            <a:r>
              <a:rPr lang="pl-PL" sz="1600" dirty="0" smtClean="0"/>
              <a:t>          &lt;</a:t>
            </a:r>
            <a:r>
              <a:rPr lang="pl-PL" sz="1600" dirty="0" err="1"/>
              <a:t>wstop:MessagePattern</a:t>
            </a:r>
            <a:r>
              <a:rPr lang="pl-PL" sz="1600" dirty="0"/>
              <a:t>&gt;</a:t>
            </a:r>
          </a:p>
          <a:p>
            <a:r>
              <a:rPr lang="pl-PL" sz="1600" dirty="0" smtClean="0"/>
              <a:t>               &lt;</a:t>
            </a:r>
            <a:r>
              <a:rPr lang="pl-PL" sz="1600" dirty="0" err="1"/>
              <a:t>wsrp:QueryExpression</a:t>
            </a:r>
            <a:endParaRPr lang="pl-PL" sz="1600" dirty="0"/>
          </a:p>
          <a:p>
            <a:r>
              <a:rPr lang="en-US" sz="1600" dirty="0" smtClean="0"/>
              <a:t>                    dialect</a:t>
            </a:r>
            <a:r>
              <a:rPr lang="en-US" sz="1600" dirty="0"/>
              <a:t>= http://www.w3.org/TR/1999/REC-xpath-19991116 &gt;</a:t>
            </a:r>
          </a:p>
          <a:p>
            <a:r>
              <a:rPr lang="en-US" sz="1600" dirty="0" smtClean="0"/>
              <a:t>                    </a:t>
            </a:r>
            <a:r>
              <a:rPr lang="en-US" sz="1600" dirty="0" err="1" smtClean="0"/>
              <a:t>boolean</a:t>
            </a:r>
            <a:r>
              <a:rPr lang="en-US" sz="1600" dirty="0"/>
              <a:t>(/*/</a:t>
            </a:r>
            <a:r>
              <a:rPr lang="en-US" sz="1600" dirty="0" err="1"/>
              <a:t>TerminationNotification</a:t>
            </a:r>
            <a:r>
              <a:rPr lang="en-US" sz="1600" dirty="0"/>
              <a:t>)</a:t>
            </a:r>
          </a:p>
          <a:p>
            <a:r>
              <a:rPr lang="pl-PL" sz="1600" dirty="0" smtClean="0"/>
              <a:t>               &lt;</a:t>
            </a:r>
            <a:r>
              <a:rPr lang="pl-PL" sz="1600" dirty="0"/>
              <a:t>/</a:t>
            </a:r>
            <a:r>
              <a:rPr lang="pl-PL" sz="1600" dirty="0" err="1"/>
              <a:t>wsrp:QueryExpression</a:t>
            </a:r>
            <a:r>
              <a:rPr lang="pl-PL" sz="1600" dirty="0"/>
              <a:t>&gt;</a:t>
            </a:r>
          </a:p>
          <a:p>
            <a:r>
              <a:rPr lang="pl-PL" sz="1600" dirty="0" smtClean="0"/>
              <a:t>          &lt;</a:t>
            </a:r>
            <a:r>
              <a:rPr lang="pl-PL" sz="1600" dirty="0"/>
              <a:t>/</a:t>
            </a:r>
            <a:r>
              <a:rPr lang="pl-PL" sz="1600" dirty="0" err="1"/>
              <a:t>wstop:MessagePattern</a:t>
            </a:r>
            <a:r>
              <a:rPr lang="pl-PL" sz="1600" dirty="0" smtClean="0"/>
              <a:t>&gt;</a:t>
            </a:r>
          </a:p>
          <a:p>
            <a:r>
              <a:rPr lang="fr-FR" sz="1600" b="1" dirty="0" smtClean="0"/>
              <a:t>…</a:t>
            </a:r>
            <a:endParaRPr lang="en-US" sz="1600" b="1" dirty="0" smtClean="0"/>
          </a:p>
        </p:txBody>
      </p:sp>
    </p:spTree>
    <p:extLst>
      <p:ext uri="{BB962C8B-B14F-4D97-AF65-F5344CB8AC3E}">
        <p14:creationId xmlns:p14="http://schemas.microsoft.com/office/powerpoint/2010/main" val="3146035256"/>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WS-Service Groups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a:t>WS-</a:t>
            </a:r>
            <a:r>
              <a:rPr lang="en-US" dirty="0" err="1" smtClean="0"/>
              <a:t>BaseFaults</a:t>
            </a:r>
            <a:endParaRPr lang="en-US" dirty="0" smtClean="0"/>
          </a:p>
          <a:p>
            <a:pPr lvl="1"/>
            <a:r>
              <a:rPr lang="en-US" dirty="0" smtClean="0"/>
              <a:t>WS-</a:t>
            </a:r>
            <a:r>
              <a:rPr lang="en-US" dirty="0" err="1" smtClean="0"/>
              <a:t>ResourceLifetime</a:t>
            </a:r>
            <a:endParaRPr lang="en-US" dirty="0" smtClean="0"/>
          </a:p>
          <a:p>
            <a:pPr lvl="1"/>
            <a:r>
              <a:rPr lang="en-US" b="1" dirty="0" smtClean="0"/>
              <a:t>WS-</a:t>
            </a:r>
            <a:r>
              <a:rPr lang="en-US" b="1" dirty="0" err="1" smtClean="0"/>
              <a:t>ServiceGroups</a:t>
            </a:r>
            <a:endParaRPr lang="en-US" dirty="0" smtClean="0"/>
          </a:p>
          <a:p>
            <a:r>
              <a:rPr lang="en-US"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What is WS-Addressing ?</a:t>
            </a:r>
            <a:endParaRPr lang="en-US" dirty="0"/>
          </a:p>
        </p:txBody>
      </p:sp>
      <p:sp>
        <p:nvSpPr>
          <p:cNvPr id="3" name="Rectangle 2"/>
          <p:cNvSpPr>
            <a:spLocks noGrp="1"/>
          </p:cNvSpPr>
          <p:nvPr>
            <p:ph sz="quarter" idx="1"/>
          </p:nvPr>
        </p:nvSpPr>
        <p:spPr/>
        <p:txBody>
          <a:bodyPr/>
          <a:lstStyle/>
          <a:p>
            <a:endParaRPr lang="en-US" dirty="0" smtClean="0"/>
          </a:p>
          <a:p>
            <a:r>
              <a:rPr lang="en-US" dirty="0" smtClean="0"/>
              <a:t>WS-Addressing</a:t>
            </a:r>
          </a:p>
          <a:p>
            <a:endParaRPr lang="en-US" dirty="0" smtClean="0"/>
          </a:p>
          <a:p>
            <a:pPr lvl="1"/>
            <a:r>
              <a:rPr lang="en-US" dirty="0" smtClean="0"/>
              <a:t>Message addressing properties</a:t>
            </a:r>
          </a:p>
          <a:p>
            <a:pPr lvl="1"/>
            <a:endParaRPr lang="en-US" dirty="0" smtClean="0"/>
          </a:p>
          <a:p>
            <a:pPr lvl="1"/>
            <a:r>
              <a:rPr lang="en-US" dirty="0" smtClean="0"/>
              <a:t>Endpoint references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a:t>
            </a:r>
            <a:r>
              <a:rPr lang="en-US" dirty="0" err="1" smtClean="0"/>
              <a:t>ServiceGroups</a:t>
            </a:r>
            <a:r>
              <a:rPr lang="en-US" dirty="0" smtClean="0"/>
              <a:t>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Standard mechanism for </a:t>
            </a:r>
          </a:p>
          <a:p>
            <a:pPr lvl="1"/>
            <a:r>
              <a:rPr lang="en-US" dirty="0" smtClean="0"/>
              <a:t>creating a heterogeneous collection of Web Services </a:t>
            </a:r>
          </a:p>
          <a:p>
            <a:pPr lvl="1"/>
            <a:r>
              <a:rPr lang="en-US" dirty="0" smtClean="0"/>
              <a:t>Aggregating/grouping WS and WS-Resources for a domain-specific purpose</a:t>
            </a:r>
          </a:p>
          <a:p>
            <a:endParaRPr lang="en-US" dirty="0" smtClean="0"/>
          </a:p>
          <a:p>
            <a:r>
              <a:rPr lang="en-US" dirty="0" smtClean="0"/>
              <a:t>Members of a </a:t>
            </a:r>
            <a:r>
              <a:rPr lang="en-US" dirty="0" err="1" smtClean="0"/>
              <a:t>ServiceGroup</a:t>
            </a:r>
            <a:r>
              <a:rPr lang="en-US" dirty="0" smtClean="0"/>
              <a:t> </a:t>
            </a:r>
            <a:r>
              <a:rPr lang="en-US" dirty="0" smtClean="0">
                <a:sym typeface="Wingdings" pitchFamily="2" charset="2"/>
              </a:rPr>
              <a:t> </a:t>
            </a:r>
            <a:r>
              <a:rPr lang="en-US" i="1" dirty="0" smtClean="0">
                <a:sym typeface="Wingdings" pitchFamily="2" charset="2"/>
              </a:rPr>
              <a:t>entries</a:t>
            </a:r>
          </a:p>
          <a:p>
            <a:pPr lvl="1"/>
            <a:r>
              <a:rPr lang="en-US" dirty="0" err="1" smtClean="0">
                <a:sym typeface="Wingdings" pitchFamily="2" charset="2"/>
              </a:rPr>
              <a:t>ServiceGroup</a:t>
            </a:r>
            <a:r>
              <a:rPr lang="en-US" dirty="0" smtClean="0">
                <a:sym typeface="Wingdings" pitchFamily="2" charset="2"/>
              </a:rPr>
              <a:t> entry  </a:t>
            </a:r>
            <a:r>
              <a:rPr lang="en-US" i="1" dirty="0" smtClean="0">
                <a:sym typeface="Wingdings" pitchFamily="2" charset="2"/>
              </a:rPr>
              <a:t>WS-Resource</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ServiceGroups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WS-</a:t>
            </a:r>
            <a:r>
              <a:rPr lang="en-US" dirty="0" err="1" smtClean="0"/>
              <a:t>ServiceGroup</a:t>
            </a:r>
            <a:r>
              <a:rPr lang="en-US" dirty="0" smtClean="0"/>
              <a:t> specification</a:t>
            </a:r>
          </a:p>
          <a:p>
            <a:pPr lvl="1"/>
            <a:r>
              <a:rPr lang="en-US" dirty="0" smtClean="0"/>
              <a:t>Membership rules</a:t>
            </a:r>
          </a:p>
          <a:p>
            <a:pPr lvl="1"/>
            <a:r>
              <a:rPr lang="en-US" dirty="0" smtClean="0"/>
              <a:t>Membership constraint</a:t>
            </a:r>
          </a:p>
          <a:p>
            <a:pPr lvl="1"/>
            <a:r>
              <a:rPr lang="en-US" dirty="0" smtClean="0"/>
              <a:t>Membership classification</a:t>
            </a:r>
          </a:p>
          <a:p>
            <a:pPr lvl="1"/>
            <a:endParaRPr lang="en-US" dirty="0" smtClean="0"/>
          </a:p>
          <a:p>
            <a:r>
              <a:rPr lang="en-US" dirty="0" smtClean="0"/>
              <a:t>A WS-</a:t>
            </a:r>
            <a:r>
              <a:rPr lang="en-US" dirty="0" err="1" smtClean="0"/>
              <a:t>ServiceGroup</a:t>
            </a:r>
            <a:r>
              <a:rPr lang="en-US" smtClean="0"/>
              <a:t> maintains </a:t>
            </a:r>
            <a:r>
              <a:rPr lang="en-US" dirty="0" smtClean="0"/>
              <a:t>information about a collection of Web Services</a:t>
            </a:r>
            <a:endParaRPr lang="en-US" dirty="0"/>
          </a:p>
        </p:txBody>
      </p:sp>
      <p:sp>
        <p:nvSpPr>
          <p:cNvPr id="4" name="Right Brace 3"/>
          <p:cNvSpPr/>
          <p:nvPr/>
        </p:nvSpPr>
        <p:spPr>
          <a:xfrm>
            <a:off x="5334000" y="2743200"/>
            <a:ext cx="304800" cy="1295400"/>
          </a:xfrm>
          <a:prstGeom prst="righ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5943600" y="2743200"/>
            <a:ext cx="1258678" cy="1200329"/>
          </a:xfrm>
          <a:prstGeom prst="rect">
            <a:avLst/>
          </a:prstGeom>
          <a:noFill/>
        </p:spPr>
        <p:txBody>
          <a:bodyPr wrap="none" rtlCol="0">
            <a:spAutoFit/>
          </a:bodyPr>
          <a:lstStyle/>
          <a:p>
            <a:r>
              <a:rPr lang="en-US" sz="2400" dirty="0" smtClean="0"/>
              <a:t>Resource</a:t>
            </a:r>
          </a:p>
          <a:p>
            <a:r>
              <a:rPr lang="en-US" sz="2400" dirty="0" smtClean="0"/>
              <a:t>Property</a:t>
            </a:r>
          </a:p>
          <a:p>
            <a:r>
              <a:rPr lang="en-US" sz="2400" dirty="0" smtClean="0"/>
              <a:t>Model</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WS-Notification</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a:t>WS-</a:t>
            </a:r>
            <a:r>
              <a:rPr lang="en-US" dirty="0" err="1" smtClean="0"/>
              <a:t>BaseFaults</a:t>
            </a:r>
            <a:endParaRPr lang="en-US"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r>
              <a:rPr lang="en-US" b="1" dirty="0" smtClean="0"/>
              <a:t>WS-Notification</a:t>
            </a:r>
          </a:p>
          <a:p>
            <a:r>
              <a:rPr lang="en-US" dirty="0" smtClean="0"/>
              <a:t>WS-</a:t>
            </a:r>
            <a:r>
              <a:rPr lang="en-US" dirty="0" err="1" smtClean="0"/>
              <a:t>Eventing</a:t>
            </a:r>
            <a:endParaRPr lang="en-US"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WS-Notification ?</a:t>
            </a:r>
            <a:endParaRPr lang="en-US" dirty="0"/>
          </a:p>
        </p:txBody>
      </p:sp>
      <p:sp>
        <p:nvSpPr>
          <p:cNvPr id="3" name="Content Placeholder 2"/>
          <p:cNvSpPr>
            <a:spLocks noGrp="1"/>
          </p:cNvSpPr>
          <p:nvPr>
            <p:ph sz="quarter" idx="1"/>
          </p:nvPr>
        </p:nvSpPr>
        <p:spPr/>
        <p:txBody>
          <a:bodyPr>
            <a:normAutofit/>
          </a:bodyPr>
          <a:lstStyle/>
          <a:p>
            <a:endParaRPr lang="en-US" i="1" dirty="0" smtClean="0"/>
          </a:p>
          <a:p>
            <a:r>
              <a:rPr lang="en-US" i="1" dirty="0" smtClean="0"/>
              <a:t>Notification/event pattern</a:t>
            </a:r>
          </a:p>
          <a:p>
            <a:pPr lvl="1"/>
            <a:r>
              <a:rPr lang="en-US" dirty="0" smtClean="0"/>
              <a:t>Event-driven processing and notification</a:t>
            </a:r>
          </a:p>
          <a:p>
            <a:pPr lvl="1"/>
            <a:r>
              <a:rPr lang="en-US" dirty="0" smtClean="0"/>
              <a:t>Provider service sends one-way messages</a:t>
            </a:r>
          </a:p>
          <a:p>
            <a:pPr lvl="2"/>
            <a:r>
              <a:rPr lang="en-US" dirty="0" smtClean="0"/>
              <a:t>One ore more interested receivers</a:t>
            </a:r>
          </a:p>
          <a:p>
            <a:pPr lvl="1"/>
            <a:r>
              <a:rPr lang="en-US" dirty="0" smtClean="0"/>
              <a:t>Message carries information about an event that has occurred</a:t>
            </a:r>
          </a:p>
          <a:p>
            <a:pPr lvl="1"/>
            <a:r>
              <a:rPr lang="en-US" dirty="0" smtClean="0"/>
              <a:t>Message receivers need to register prior to receiving notifications</a:t>
            </a:r>
          </a:p>
          <a:p>
            <a:endParaRPr lang="en-US" i="1" dirty="0" smtClean="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WS-Notification goals I</a:t>
            </a:r>
            <a:endParaRPr lang="en-US" dirty="0"/>
          </a:p>
        </p:txBody>
      </p:sp>
      <p:sp>
        <p:nvSpPr>
          <p:cNvPr id="3" name="Content Placeholder 2"/>
          <p:cNvSpPr>
            <a:spLocks noGrp="1"/>
          </p:cNvSpPr>
          <p:nvPr>
            <p:ph sz="quarter" idx="1"/>
          </p:nvPr>
        </p:nvSpPr>
        <p:spPr>
          <a:xfrm>
            <a:off x="612648" y="1600200"/>
            <a:ext cx="8153400" cy="5029200"/>
          </a:xfrm>
        </p:spPr>
        <p:txBody>
          <a:bodyPr/>
          <a:lstStyle/>
          <a:p>
            <a:r>
              <a:rPr lang="en-US" dirty="0" smtClean="0"/>
              <a:t>Family of related specifications that define a standard WS approach to notification</a:t>
            </a:r>
          </a:p>
          <a:p>
            <a:endParaRPr lang="en-US" dirty="0" smtClean="0"/>
          </a:p>
          <a:p>
            <a:r>
              <a:rPr lang="en-US" dirty="0" smtClean="0"/>
              <a:t>WS-Notification perspective</a:t>
            </a:r>
          </a:p>
          <a:p>
            <a:pPr lvl="1"/>
            <a:r>
              <a:rPr lang="en-US" dirty="0" smtClean="0"/>
              <a:t>WS-RF provides building blocks for representing and structuring notifications</a:t>
            </a:r>
          </a:p>
          <a:p>
            <a:pPr lvl="1"/>
            <a:endParaRPr lang="en-US" dirty="0" smtClean="0"/>
          </a:p>
          <a:p>
            <a:r>
              <a:rPr lang="en-US" dirty="0" smtClean="0"/>
              <a:t>WS-RF perspective</a:t>
            </a:r>
          </a:p>
          <a:p>
            <a:pPr lvl="1"/>
            <a:r>
              <a:rPr lang="en-US" dirty="0" smtClean="0"/>
              <a:t>WS-Notification family extends utility of WS-Resources by allowing requestors to be asynchronously notified</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WS-Notification goals II</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endParaRPr lang="en-US" dirty="0" smtClean="0"/>
          </a:p>
          <a:p>
            <a:r>
              <a:rPr lang="en-US" dirty="0" smtClean="0"/>
              <a:t>WS-Notification provides support for</a:t>
            </a:r>
          </a:p>
          <a:p>
            <a:pPr lvl="1"/>
            <a:r>
              <a:rPr lang="en-US" dirty="0" smtClean="0"/>
              <a:t>Brokered notification</a:t>
            </a:r>
          </a:p>
          <a:p>
            <a:pPr lvl="1"/>
            <a:r>
              <a:rPr lang="en-US" dirty="0" smtClean="0"/>
              <a:t>Peer-to-peer publish/subscribe notification</a:t>
            </a:r>
          </a:p>
          <a:p>
            <a:r>
              <a:rPr lang="en-US" dirty="0" smtClean="0"/>
              <a:t>3 specifications</a:t>
            </a:r>
          </a:p>
          <a:p>
            <a:pPr lvl="1"/>
            <a:r>
              <a:rPr lang="en-US" dirty="0" smtClean="0"/>
              <a:t>WS-</a:t>
            </a:r>
            <a:r>
              <a:rPr lang="en-US" dirty="0" err="1" smtClean="0"/>
              <a:t>BaseNotification</a:t>
            </a:r>
            <a:endParaRPr lang="en-US" dirty="0" smtClean="0"/>
          </a:p>
          <a:p>
            <a:pPr lvl="1"/>
            <a:r>
              <a:rPr lang="en-US" dirty="0" smtClean="0"/>
              <a:t>WS-Topics</a:t>
            </a:r>
          </a:p>
          <a:p>
            <a:pPr lvl="1"/>
            <a:r>
              <a:rPr lang="en-US" dirty="0" smtClean="0"/>
              <a:t>WS-</a:t>
            </a:r>
            <a:r>
              <a:rPr lang="en-US" dirty="0" err="1" smtClean="0"/>
              <a:t>BrokeredNotification</a:t>
            </a:r>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Terminology I</a:t>
            </a:r>
            <a:endParaRPr lang="en-US" dirty="0"/>
          </a:p>
        </p:txBody>
      </p:sp>
      <p:sp>
        <p:nvSpPr>
          <p:cNvPr id="3" name="Content Placeholder 2"/>
          <p:cNvSpPr>
            <a:spLocks noGrp="1"/>
          </p:cNvSpPr>
          <p:nvPr>
            <p:ph sz="quarter" idx="1"/>
          </p:nvPr>
        </p:nvSpPr>
        <p:spPr>
          <a:xfrm>
            <a:off x="612648" y="1600200"/>
            <a:ext cx="8153400" cy="4953000"/>
          </a:xfrm>
        </p:spPr>
        <p:txBody>
          <a:bodyPr/>
          <a:lstStyle/>
          <a:p>
            <a:r>
              <a:rPr lang="en-US" i="1" dirty="0" smtClean="0"/>
              <a:t>Notification producer</a:t>
            </a:r>
          </a:p>
          <a:p>
            <a:pPr lvl="1"/>
            <a:r>
              <a:rPr lang="en-US" dirty="0" smtClean="0"/>
              <a:t>Maintains list of interested receivers</a:t>
            </a:r>
          </a:p>
          <a:p>
            <a:pPr lvl="1"/>
            <a:r>
              <a:rPr lang="en-US" dirty="0" smtClean="0"/>
              <a:t>Delivers notification messages</a:t>
            </a:r>
          </a:p>
          <a:p>
            <a:pPr lvl="1"/>
            <a:r>
              <a:rPr lang="en-US" dirty="0" smtClean="0"/>
              <a:t>Handles subscriptions</a:t>
            </a:r>
          </a:p>
          <a:p>
            <a:pPr lvl="1">
              <a:buNone/>
            </a:pPr>
            <a:endParaRPr lang="en-US" dirty="0" smtClean="0"/>
          </a:p>
          <a:p>
            <a:r>
              <a:rPr lang="en-US" i="1" dirty="0" smtClean="0"/>
              <a:t>Notification consumer</a:t>
            </a:r>
          </a:p>
          <a:p>
            <a:pPr lvl="1"/>
            <a:r>
              <a:rPr lang="en-US" dirty="0" smtClean="0"/>
              <a:t>Counterpart of a notification producer</a:t>
            </a:r>
          </a:p>
          <a:p>
            <a:pPr lvl="1"/>
            <a:r>
              <a:rPr lang="en-US" dirty="0" smtClean="0"/>
              <a:t>Receives notification messages from a notification prod.</a:t>
            </a:r>
          </a:p>
          <a:p>
            <a:pPr lvl="1"/>
            <a:r>
              <a:rPr lang="en-US" dirty="0" smtClean="0"/>
              <a:t>A notification concerns a change in the values of a resource property</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Terminology II</a:t>
            </a:r>
            <a:endParaRPr lang="en-US" dirty="0"/>
          </a:p>
        </p:txBody>
      </p:sp>
      <p:sp>
        <p:nvSpPr>
          <p:cNvPr id="3" name="Content Placeholder 2"/>
          <p:cNvSpPr>
            <a:spLocks noGrp="1"/>
          </p:cNvSpPr>
          <p:nvPr>
            <p:ph sz="quarter" idx="1"/>
          </p:nvPr>
        </p:nvSpPr>
        <p:spPr>
          <a:xfrm>
            <a:off x="612648" y="1600200"/>
            <a:ext cx="8153400" cy="2438400"/>
          </a:xfrm>
        </p:spPr>
        <p:txBody>
          <a:bodyPr>
            <a:normAutofit/>
          </a:bodyPr>
          <a:lstStyle/>
          <a:p>
            <a:r>
              <a:rPr lang="en-US" i="1" dirty="0" smtClean="0"/>
              <a:t>Publisher</a:t>
            </a:r>
          </a:p>
          <a:p>
            <a:pPr lvl="1"/>
            <a:r>
              <a:rPr lang="en-US" i="1" dirty="0" smtClean="0"/>
              <a:t>Can</a:t>
            </a:r>
            <a:r>
              <a:rPr lang="en-US" dirty="0" smtClean="0"/>
              <a:t> be a notification producer</a:t>
            </a:r>
          </a:p>
          <a:p>
            <a:pPr lvl="1"/>
            <a:r>
              <a:rPr lang="en-US" dirty="0" smtClean="0"/>
              <a:t>Creates notification messages</a:t>
            </a:r>
          </a:p>
          <a:p>
            <a:pPr lvl="1"/>
            <a:r>
              <a:rPr lang="en-US" dirty="0" smtClean="0"/>
              <a:t>If publisher != notification producer</a:t>
            </a:r>
          </a:p>
          <a:p>
            <a:pPr lvl="2"/>
            <a:r>
              <a:rPr lang="en-US" dirty="0" smtClean="0"/>
              <a:t>The notification producer is called a </a:t>
            </a:r>
            <a:r>
              <a:rPr lang="en-US" i="1" dirty="0" smtClean="0"/>
              <a:t>notification broker</a:t>
            </a:r>
            <a:endParaRPr lang="en-US" dirty="0"/>
          </a:p>
        </p:txBody>
      </p:sp>
      <p:sp>
        <p:nvSpPr>
          <p:cNvPr id="4" name="Rectangle 3"/>
          <p:cNvSpPr/>
          <p:nvPr/>
        </p:nvSpPr>
        <p:spPr>
          <a:xfrm>
            <a:off x="2971800" y="4114800"/>
            <a:ext cx="2438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Notification Producer</a:t>
            </a:r>
            <a:endParaRPr lang="en-US" dirty="0"/>
          </a:p>
        </p:txBody>
      </p:sp>
      <p:sp>
        <p:nvSpPr>
          <p:cNvPr id="5" name="Rectangle 4"/>
          <p:cNvSpPr/>
          <p:nvPr/>
        </p:nvSpPr>
        <p:spPr>
          <a:xfrm>
            <a:off x="6400800" y="4114800"/>
            <a:ext cx="2438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Notification Consumer</a:t>
            </a:r>
            <a:endParaRPr lang="en-US" dirty="0"/>
          </a:p>
        </p:txBody>
      </p:sp>
      <p:sp>
        <p:nvSpPr>
          <p:cNvPr id="6" name="Rectangle 5"/>
          <p:cNvSpPr/>
          <p:nvPr/>
        </p:nvSpPr>
        <p:spPr>
          <a:xfrm>
            <a:off x="228600" y="41148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Subscriber</a:t>
            </a:r>
            <a:endParaRPr lang="en-US" dirty="0"/>
          </a:p>
        </p:txBody>
      </p:sp>
      <p:cxnSp>
        <p:nvCxnSpPr>
          <p:cNvPr id="7" name="Straight Connector 6"/>
          <p:cNvCxnSpPr>
            <a:stCxn id="6" idx="2"/>
          </p:cNvCxnSpPr>
          <p:nvPr/>
        </p:nvCxnSpPr>
        <p:spPr>
          <a:xfrm>
            <a:off x="1066800" y="4648200"/>
            <a:ext cx="0" cy="1905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 idx="2"/>
          </p:cNvCxnSpPr>
          <p:nvPr/>
        </p:nvCxnSpPr>
        <p:spPr>
          <a:xfrm>
            <a:off x="7620000" y="4648200"/>
            <a:ext cx="0" cy="1905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p:cNvCxnSpPr>
          <p:nvPr/>
        </p:nvCxnSpPr>
        <p:spPr>
          <a:xfrm>
            <a:off x="4191000" y="4648200"/>
            <a:ext cx="0" cy="1905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410200"/>
            <a:ext cx="3124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066800" y="5943600"/>
            <a:ext cx="3124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191000" y="6324600"/>
            <a:ext cx="3429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81200" y="5029200"/>
            <a:ext cx="1063112" cy="369332"/>
          </a:xfrm>
          <a:prstGeom prst="rect">
            <a:avLst/>
          </a:prstGeom>
          <a:noFill/>
        </p:spPr>
        <p:txBody>
          <a:bodyPr wrap="none" rtlCol="0">
            <a:spAutoFit/>
          </a:bodyPr>
          <a:lstStyle/>
          <a:p>
            <a:r>
              <a:rPr lang="en-US" dirty="0" smtClean="0"/>
              <a:t>Subscribe</a:t>
            </a:r>
            <a:endParaRPr lang="en-US" dirty="0"/>
          </a:p>
        </p:txBody>
      </p:sp>
      <p:sp>
        <p:nvSpPr>
          <p:cNvPr id="14" name="TextBox 13"/>
          <p:cNvSpPr txBox="1"/>
          <p:nvPr/>
        </p:nvSpPr>
        <p:spPr>
          <a:xfrm>
            <a:off x="1524000" y="6019800"/>
            <a:ext cx="2292166" cy="369332"/>
          </a:xfrm>
          <a:prstGeom prst="rect">
            <a:avLst/>
          </a:prstGeom>
          <a:noFill/>
        </p:spPr>
        <p:txBody>
          <a:bodyPr wrap="none" rtlCol="0">
            <a:spAutoFit/>
          </a:bodyPr>
          <a:lstStyle/>
          <a:p>
            <a:r>
              <a:rPr lang="en-US" dirty="0" err="1" smtClean="0"/>
              <a:t>wsa:EndpointReference</a:t>
            </a:r>
            <a:endParaRPr lang="en-US" dirty="0"/>
          </a:p>
        </p:txBody>
      </p:sp>
      <p:sp>
        <p:nvSpPr>
          <p:cNvPr id="15" name="TextBox 14"/>
          <p:cNvSpPr txBox="1"/>
          <p:nvPr/>
        </p:nvSpPr>
        <p:spPr>
          <a:xfrm>
            <a:off x="5486400" y="5943600"/>
            <a:ext cx="760144" cy="369332"/>
          </a:xfrm>
          <a:prstGeom prst="rect">
            <a:avLst/>
          </a:prstGeom>
          <a:noFill/>
        </p:spPr>
        <p:txBody>
          <a:bodyPr wrap="none" rtlCol="0">
            <a:spAutoFit/>
          </a:bodyPr>
          <a:lstStyle/>
          <a:p>
            <a:r>
              <a:rPr lang="en-US" dirty="0" smtClean="0"/>
              <a:t>Notify</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Peer-to-peer notification</a:t>
            </a:r>
            <a:endParaRPr lang="en-US" dirty="0"/>
          </a:p>
        </p:txBody>
      </p:sp>
      <p:sp>
        <p:nvSpPr>
          <p:cNvPr id="3" name="Content Placeholder 2"/>
          <p:cNvSpPr>
            <a:spLocks noGrp="1"/>
          </p:cNvSpPr>
          <p:nvPr>
            <p:ph sz="quarter" idx="1"/>
          </p:nvPr>
        </p:nvSpPr>
        <p:spPr/>
        <p:txBody>
          <a:bodyPr/>
          <a:lstStyle/>
          <a:p>
            <a:r>
              <a:rPr lang="en-US" dirty="0" smtClean="0"/>
              <a:t>WS-</a:t>
            </a:r>
            <a:r>
              <a:rPr lang="en-US" dirty="0" err="1" smtClean="0"/>
              <a:t>BaseNotification</a:t>
            </a:r>
            <a:endParaRPr lang="en-US" dirty="0" smtClean="0"/>
          </a:p>
          <a:p>
            <a:pPr lvl="1"/>
            <a:r>
              <a:rPr lang="en-US" dirty="0" smtClean="0"/>
              <a:t>Defines standard interfaces for notification consumers and producers</a:t>
            </a:r>
          </a:p>
          <a:p>
            <a:pPr lvl="1"/>
            <a:r>
              <a:rPr lang="en-US" dirty="0" smtClean="0"/>
              <a:t>Producers need to expose </a:t>
            </a:r>
            <a:r>
              <a:rPr lang="en-US" i="1" dirty="0" smtClean="0"/>
              <a:t>subscribe</a:t>
            </a:r>
            <a:r>
              <a:rPr lang="en-US" dirty="0" smtClean="0"/>
              <a:t> operation</a:t>
            </a:r>
          </a:p>
          <a:p>
            <a:pPr lvl="1"/>
            <a:r>
              <a:rPr lang="en-US" dirty="0" smtClean="0"/>
              <a:t>Consumers need to expose a </a:t>
            </a:r>
            <a:r>
              <a:rPr lang="en-US" i="1" dirty="0" smtClean="0"/>
              <a:t>notify</a:t>
            </a:r>
            <a:r>
              <a:rPr lang="en-US" dirty="0" smtClean="0"/>
              <a:t> operation</a:t>
            </a:r>
          </a:p>
          <a:p>
            <a:pPr lvl="1"/>
            <a:endParaRPr lang="en-US" dirty="0" smtClean="0"/>
          </a:p>
          <a:p>
            <a:r>
              <a:rPr lang="en-US" dirty="0" smtClean="0"/>
              <a:t>When a </a:t>
            </a:r>
            <a:r>
              <a:rPr lang="en-US" dirty="0" err="1" smtClean="0"/>
              <a:t>NotificationConsumer</a:t>
            </a:r>
            <a:r>
              <a:rPr lang="en-US" dirty="0" smtClean="0"/>
              <a:t> is subscribed directly to a </a:t>
            </a:r>
            <a:r>
              <a:rPr lang="en-US" dirty="0" err="1" smtClean="0"/>
              <a:t>NotificationProducer</a:t>
            </a:r>
            <a:r>
              <a:rPr lang="en-US" dirty="0" smtClean="0"/>
              <a:t> </a:t>
            </a:r>
            <a:r>
              <a:rPr lang="en-US" dirty="0" smtClean="0">
                <a:sym typeface="Wingdings" pitchFamily="2" charset="2"/>
              </a:rPr>
              <a:t> </a:t>
            </a:r>
            <a:r>
              <a:rPr lang="en-US" i="1" dirty="0" smtClean="0">
                <a:sym typeface="Wingdings" pitchFamily="2" charset="2"/>
              </a:rPr>
              <a:t>peer-to-peer notification pattern</a:t>
            </a:r>
            <a:endParaRPr lang="en-US" i="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BaseNotification</a:t>
            </a:r>
            <a:r>
              <a:rPr lang="en-US" dirty="0" smtClean="0"/>
              <a:t> entities</a:t>
            </a:r>
            <a:endParaRPr lang="en-US" dirty="0"/>
          </a:p>
        </p:txBody>
      </p:sp>
      <p:sp>
        <p:nvSpPr>
          <p:cNvPr id="3" name="Rectangle 2"/>
          <p:cNvSpPr/>
          <p:nvPr/>
        </p:nvSpPr>
        <p:spPr>
          <a:xfrm>
            <a:off x="457200" y="5867400"/>
            <a:ext cx="2133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Event/Situation</a:t>
            </a:r>
            <a:endParaRPr lang="en-US" sz="2400" dirty="0"/>
          </a:p>
        </p:txBody>
      </p:sp>
      <p:sp>
        <p:nvSpPr>
          <p:cNvPr id="4" name="Oval 3"/>
          <p:cNvSpPr/>
          <p:nvPr/>
        </p:nvSpPr>
        <p:spPr>
          <a:xfrm>
            <a:off x="533400" y="4495800"/>
            <a:ext cx="1981200" cy="990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Publisher</a:t>
            </a:r>
            <a:endParaRPr lang="en-US" sz="2400" dirty="0"/>
          </a:p>
        </p:txBody>
      </p:sp>
      <p:sp>
        <p:nvSpPr>
          <p:cNvPr id="5" name="Oval 4"/>
          <p:cNvSpPr/>
          <p:nvPr/>
        </p:nvSpPr>
        <p:spPr>
          <a:xfrm>
            <a:off x="3352800" y="1752600"/>
            <a:ext cx="2133600" cy="990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Subscriber</a:t>
            </a:r>
            <a:endParaRPr lang="en-US" sz="2400" dirty="0"/>
          </a:p>
        </p:txBody>
      </p:sp>
      <p:sp>
        <p:nvSpPr>
          <p:cNvPr id="6" name="Rectangle 5"/>
          <p:cNvSpPr/>
          <p:nvPr/>
        </p:nvSpPr>
        <p:spPr>
          <a:xfrm>
            <a:off x="3352800" y="38100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Notification producer</a:t>
            </a:r>
            <a:endParaRPr lang="en-US" sz="2400" dirty="0"/>
          </a:p>
        </p:txBody>
      </p:sp>
      <p:sp>
        <p:nvSpPr>
          <p:cNvPr id="8" name="Rectangle 7"/>
          <p:cNvSpPr/>
          <p:nvPr/>
        </p:nvSpPr>
        <p:spPr>
          <a:xfrm>
            <a:off x="6705600" y="38100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Notification consumer</a:t>
            </a:r>
            <a:endParaRPr lang="en-US" sz="2400" dirty="0"/>
          </a:p>
        </p:txBody>
      </p:sp>
      <p:cxnSp>
        <p:nvCxnSpPr>
          <p:cNvPr id="10" name="Straight Arrow Connector 9"/>
          <p:cNvCxnSpPr>
            <a:stCxn id="3" idx="0"/>
            <a:endCxn id="4" idx="4"/>
          </p:cNvCxnSpPr>
          <p:nvPr/>
        </p:nvCxnSpPr>
        <p:spPr>
          <a:xfrm flipV="1">
            <a:off x="1524000" y="5486400"/>
            <a:ext cx="0" cy="3810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7"/>
            <a:endCxn id="6" idx="1"/>
          </p:cNvCxnSpPr>
          <p:nvPr/>
        </p:nvCxnSpPr>
        <p:spPr>
          <a:xfrm flipV="1">
            <a:off x="2224460" y="4267200"/>
            <a:ext cx="1128340" cy="37367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3"/>
            <a:endCxn id="6" idx="0"/>
          </p:cNvCxnSpPr>
          <p:nvPr/>
        </p:nvCxnSpPr>
        <p:spPr>
          <a:xfrm>
            <a:off x="3665259" y="2598130"/>
            <a:ext cx="754341" cy="121187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5" idx="5"/>
            <a:endCxn id="6" idx="0"/>
          </p:cNvCxnSpPr>
          <p:nvPr/>
        </p:nvCxnSpPr>
        <p:spPr>
          <a:xfrm flipH="1">
            <a:off x="4419600" y="2598130"/>
            <a:ext cx="754341" cy="1211870"/>
          </a:xfrm>
          <a:prstGeom prst="straightConnector1">
            <a:avLst/>
          </a:prstGeom>
          <a:ln w="28575">
            <a:headEnd type="arrow"/>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895600" y="3124200"/>
            <a:ext cx="1063112" cy="369332"/>
          </a:xfrm>
          <a:prstGeom prst="rect">
            <a:avLst/>
          </a:prstGeom>
          <a:noFill/>
        </p:spPr>
        <p:txBody>
          <a:bodyPr wrap="none" rtlCol="0">
            <a:spAutoFit/>
          </a:bodyPr>
          <a:lstStyle/>
          <a:p>
            <a:r>
              <a:rPr lang="en-US" dirty="0" smtClean="0"/>
              <a:t>Subscribe</a:t>
            </a:r>
            <a:endParaRPr lang="en-US" dirty="0"/>
          </a:p>
        </p:txBody>
      </p:sp>
      <p:sp>
        <p:nvSpPr>
          <p:cNvPr id="38" name="TextBox 37"/>
          <p:cNvSpPr txBox="1"/>
          <p:nvPr/>
        </p:nvSpPr>
        <p:spPr>
          <a:xfrm>
            <a:off x="4953000" y="2971800"/>
            <a:ext cx="1020985" cy="646331"/>
          </a:xfrm>
          <a:prstGeom prst="rect">
            <a:avLst/>
          </a:prstGeom>
          <a:noFill/>
        </p:spPr>
        <p:txBody>
          <a:bodyPr wrap="none" rtlCol="0">
            <a:spAutoFit/>
          </a:bodyPr>
          <a:lstStyle/>
          <a:p>
            <a:r>
              <a:rPr lang="en-US" dirty="0" smtClean="0"/>
              <a:t>Request/</a:t>
            </a:r>
          </a:p>
          <a:p>
            <a:r>
              <a:rPr lang="en-US" dirty="0" smtClean="0"/>
              <a:t>Response</a:t>
            </a:r>
            <a:endParaRPr lang="en-US" dirty="0"/>
          </a:p>
        </p:txBody>
      </p:sp>
      <p:grpSp>
        <p:nvGrpSpPr>
          <p:cNvPr id="42" name="Group 41"/>
          <p:cNvGrpSpPr/>
          <p:nvPr/>
        </p:nvGrpSpPr>
        <p:grpSpPr>
          <a:xfrm>
            <a:off x="3505200" y="5638800"/>
            <a:ext cx="1981200" cy="914400"/>
            <a:chOff x="5334000" y="5715000"/>
            <a:chExt cx="1981200" cy="914400"/>
          </a:xfrm>
        </p:grpSpPr>
        <p:sp>
          <p:nvSpPr>
            <p:cNvPr id="41" name="Rectangle 40"/>
            <p:cNvSpPr/>
            <p:nvPr/>
          </p:nvSpPr>
          <p:spPr>
            <a:xfrm>
              <a:off x="5486400" y="58674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5410200" y="57912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5334000" y="57150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Subscription</a:t>
              </a:r>
              <a:endParaRPr lang="en-US" sz="2400" dirty="0"/>
            </a:p>
          </p:txBody>
        </p:sp>
      </p:grpSp>
      <p:cxnSp>
        <p:nvCxnSpPr>
          <p:cNvPr id="43" name="Straight Arrow Connector 42"/>
          <p:cNvCxnSpPr>
            <a:stCxn id="6" idx="2"/>
            <a:endCxn id="7" idx="0"/>
          </p:cNvCxnSpPr>
          <p:nvPr/>
        </p:nvCxnSpPr>
        <p:spPr>
          <a:xfrm>
            <a:off x="4419600" y="4724400"/>
            <a:ext cx="0" cy="91440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6" idx="3"/>
            <a:endCxn id="8" idx="1"/>
          </p:cNvCxnSpPr>
          <p:nvPr/>
        </p:nvCxnSpPr>
        <p:spPr>
          <a:xfrm>
            <a:off x="5486400" y="4267200"/>
            <a:ext cx="1219200" cy="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5715000" y="3886200"/>
            <a:ext cx="760144" cy="369332"/>
          </a:xfrm>
          <a:prstGeom prst="rect">
            <a:avLst/>
          </a:prstGeom>
          <a:noFill/>
        </p:spPr>
        <p:txBody>
          <a:bodyPr wrap="none" rtlCol="0">
            <a:spAutoFit/>
          </a:bodyPr>
          <a:lstStyle/>
          <a:p>
            <a:r>
              <a:rPr lang="en-US" dirty="0" smtClean="0"/>
              <a:t>Notify</a:t>
            </a:r>
            <a:endParaRPr lang="en-US" dirty="0"/>
          </a:p>
        </p:txBody>
      </p:sp>
      <p:cxnSp>
        <p:nvCxnSpPr>
          <p:cNvPr id="52" name="Shape 51"/>
          <p:cNvCxnSpPr>
            <a:stCxn id="8" idx="0"/>
            <a:endCxn id="5" idx="6"/>
          </p:cNvCxnSpPr>
          <p:nvPr/>
        </p:nvCxnSpPr>
        <p:spPr>
          <a:xfrm rot="16200000" flipV="1">
            <a:off x="5848350" y="1885950"/>
            <a:ext cx="1562100" cy="2286000"/>
          </a:xfrm>
          <a:prstGeom prst="bentConnector2">
            <a:avLst/>
          </a:prstGeom>
          <a:ln w="28575">
            <a:prstDash val="dash"/>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WS-Addressing goals?</a:t>
            </a:r>
            <a:endParaRPr lang="en-US" dirty="0"/>
          </a:p>
        </p:txBody>
      </p:sp>
      <p:sp>
        <p:nvSpPr>
          <p:cNvPr id="3" name="Rectangle 2"/>
          <p:cNvSpPr>
            <a:spLocks noGrp="1"/>
          </p:cNvSpPr>
          <p:nvPr>
            <p:ph sz="quarter" idx="1"/>
          </p:nvPr>
        </p:nvSpPr>
        <p:spPr/>
        <p:txBody>
          <a:bodyPr/>
          <a:lstStyle/>
          <a:p>
            <a:endParaRPr lang="en-US" dirty="0" smtClean="0"/>
          </a:p>
          <a:p>
            <a:r>
              <a:rPr lang="en-US" dirty="0" smtClean="0"/>
              <a:t>Family of message addressing properties</a:t>
            </a:r>
          </a:p>
          <a:p>
            <a:pPr lvl="1"/>
            <a:r>
              <a:rPr lang="en-US" dirty="0" smtClean="0"/>
              <a:t>Standardized</a:t>
            </a:r>
          </a:p>
          <a:p>
            <a:pPr lvl="1"/>
            <a:r>
              <a:rPr lang="en-US" dirty="0" smtClean="0"/>
              <a:t>Uniform addressing of messages </a:t>
            </a:r>
            <a:r>
              <a:rPr lang="en-US" i="1" dirty="0" smtClean="0"/>
              <a:t>independent</a:t>
            </a:r>
            <a:r>
              <a:rPr lang="en-US" dirty="0" smtClean="0"/>
              <a:t> of underlying transport</a:t>
            </a:r>
          </a:p>
          <a:p>
            <a:pPr lvl="1"/>
            <a:r>
              <a:rPr lang="en-US" dirty="0" smtClean="0"/>
              <a:t>Supports asynchronous interaction</a:t>
            </a:r>
          </a:p>
          <a:p>
            <a:pPr lvl="1"/>
            <a:r>
              <a:rPr lang="en-US" dirty="0" smtClean="0"/>
              <a:t>Extensible and re-usable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Subscription Filtering</a:t>
            </a:r>
            <a:endParaRPr lang="en-US" dirty="0"/>
          </a:p>
        </p:txBody>
      </p:sp>
      <p:sp>
        <p:nvSpPr>
          <p:cNvPr id="3" name="Content Placeholder 2"/>
          <p:cNvSpPr>
            <a:spLocks noGrp="1"/>
          </p:cNvSpPr>
          <p:nvPr>
            <p:ph sz="quarter" idx="1"/>
          </p:nvPr>
        </p:nvSpPr>
        <p:spPr/>
        <p:txBody>
          <a:bodyPr/>
          <a:lstStyle/>
          <a:p>
            <a:r>
              <a:rPr lang="en-US" i="1" dirty="0" smtClean="0"/>
              <a:t>Filtering</a:t>
            </a:r>
          </a:p>
          <a:p>
            <a:pPr lvl="1"/>
            <a:r>
              <a:rPr lang="en-US" dirty="0" smtClean="0"/>
              <a:t>On a per subscription basis</a:t>
            </a:r>
          </a:p>
          <a:p>
            <a:pPr lvl="1"/>
            <a:r>
              <a:rPr lang="en-US" dirty="0" smtClean="0"/>
              <a:t>A notification consumer can be the target of multiple subscriptions, each involving different expressions</a:t>
            </a:r>
          </a:p>
          <a:p>
            <a:pPr lvl="1">
              <a:buNone/>
            </a:pPr>
            <a:endParaRPr lang="en-US" dirty="0" smtClean="0"/>
          </a:p>
          <a:p>
            <a:r>
              <a:rPr lang="en-US" dirty="0" smtClean="0"/>
              <a:t>3 types of filter expressions</a:t>
            </a:r>
          </a:p>
          <a:p>
            <a:pPr lvl="1"/>
            <a:r>
              <a:rPr lang="en-US" dirty="0" smtClean="0"/>
              <a:t>Message filters</a:t>
            </a:r>
          </a:p>
          <a:p>
            <a:pPr lvl="1"/>
            <a:r>
              <a:rPr lang="en-US" b="1" dirty="0" smtClean="0"/>
              <a:t>Topic filters</a:t>
            </a:r>
          </a:p>
          <a:p>
            <a:pPr lvl="1"/>
            <a:r>
              <a:rPr lang="en-US" dirty="0" smtClean="0"/>
              <a:t>Notification producer state filters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WS-Topics</a:t>
            </a:r>
            <a:endParaRPr lang="en-US" dirty="0"/>
          </a:p>
        </p:txBody>
      </p:sp>
      <p:sp>
        <p:nvSpPr>
          <p:cNvPr id="3" name="Content Placeholder 2"/>
          <p:cNvSpPr>
            <a:spLocks noGrp="1"/>
          </p:cNvSpPr>
          <p:nvPr>
            <p:ph sz="quarter" idx="1"/>
          </p:nvPr>
        </p:nvSpPr>
        <p:spPr/>
        <p:txBody>
          <a:bodyPr/>
          <a:lstStyle/>
          <a:p>
            <a:r>
              <a:rPr lang="en-US" dirty="0" smtClean="0"/>
              <a:t>WS-Notification supports topic filtering</a:t>
            </a:r>
          </a:p>
          <a:p>
            <a:pPr lvl="1"/>
            <a:r>
              <a:rPr lang="en-US" dirty="0" smtClean="0"/>
              <a:t>Consumers receive only notification messages of interest</a:t>
            </a:r>
          </a:p>
          <a:p>
            <a:r>
              <a:rPr lang="en-US" dirty="0" smtClean="0"/>
              <a:t>Defines mechanism to organize and categorize items into </a:t>
            </a:r>
            <a:r>
              <a:rPr lang="en-US" i="1" dirty="0" smtClean="0"/>
              <a:t>topics</a:t>
            </a:r>
          </a:p>
          <a:p>
            <a:r>
              <a:rPr lang="en-US" dirty="0" smtClean="0"/>
              <a:t>Subscriptions are associated with one or more topics</a:t>
            </a:r>
          </a:p>
          <a:p>
            <a:pPr lvl="1"/>
            <a:r>
              <a:rPr lang="en-US" dirty="0" smtClean="0"/>
              <a:t>Increased flexibility compared to message filters</a:t>
            </a:r>
          </a:p>
          <a:p>
            <a:r>
              <a:rPr lang="en-US" dirty="0" smtClean="0"/>
              <a:t>Topics are organized hierarchically in a </a:t>
            </a:r>
            <a:r>
              <a:rPr lang="en-US" i="1" dirty="0" smtClean="0"/>
              <a:t>topic tree</a:t>
            </a:r>
          </a:p>
          <a:p>
            <a:pPr lvl="1"/>
            <a:r>
              <a:rPr lang="en-US" dirty="0" smtClean="0"/>
              <a:t>Allows subscribers to subscribe against multiple topics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WS-Topics II</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Topics are arranged in </a:t>
            </a:r>
            <a:r>
              <a:rPr lang="en-US" i="1" dirty="0" smtClean="0"/>
              <a:t>topic spaces</a:t>
            </a:r>
            <a:endParaRPr lang="en-US" dirty="0" smtClean="0"/>
          </a:p>
          <a:p>
            <a:pPr lvl="1"/>
            <a:r>
              <a:rPr lang="en-US" dirty="0" smtClean="0"/>
              <a:t>XML namespaces</a:t>
            </a:r>
          </a:p>
          <a:p>
            <a:pPr lvl="1"/>
            <a:r>
              <a:rPr lang="en-US" dirty="0" smtClean="0"/>
              <a:t>A collection of topic trees </a:t>
            </a:r>
            <a:r>
              <a:rPr lang="en-US" dirty="0" smtClean="0">
                <a:sym typeface="Wingdings" pitchFamily="2" charset="2"/>
              </a:rPr>
              <a:t> </a:t>
            </a:r>
            <a:r>
              <a:rPr lang="en-US" i="1" dirty="0" smtClean="0">
                <a:sym typeface="Wingdings" pitchFamily="2" charset="2"/>
              </a:rPr>
              <a:t>forest</a:t>
            </a:r>
          </a:p>
          <a:p>
            <a:endParaRPr lang="en-US" dirty="0" smtClean="0">
              <a:sym typeface="Wingdings" pitchFamily="2" charset="2"/>
            </a:endParaRPr>
          </a:p>
          <a:p>
            <a:r>
              <a:rPr lang="en-US" dirty="0" smtClean="0">
                <a:sym typeface="Wingdings" pitchFamily="2" charset="2"/>
              </a:rPr>
              <a:t>WS-Topics allow message filtering within the notification producer, the consumer, or both</a:t>
            </a:r>
          </a:p>
          <a:p>
            <a:pPr lvl="1"/>
            <a:r>
              <a:rPr lang="en-US" dirty="0" smtClean="0">
                <a:sym typeface="Wingdings" pitchFamily="2" charset="2"/>
              </a:rPr>
              <a:t>Scalability</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762000" y="1600200"/>
            <a:ext cx="6781800" cy="5105400"/>
          </a:xfrm>
          <a:prstGeom prst="round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WS-Topics III</a:t>
            </a:r>
            <a:endParaRPr lang="en-US" dirty="0"/>
          </a:p>
        </p:txBody>
      </p:sp>
      <p:sp>
        <p:nvSpPr>
          <p:cNvPr id="5" name="Rounded Rectangle 4"/>
          <p:cNvSpPr/>
          <p:nvPr/>
        </p:nvSpPr>
        <p:spPr>
          <a:xfrm>
            <a:off x="3200400" y="18288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Payment Method</a:t>
            </a:r>
            <a:endParaRPr lang="en-US" sz="2400" dirty="0"/>
          </a:p>
        </p:txBody>
      </p:sp>
      <p:sp>
        <p:nvSpPr>
          <p:cNvPr id="7" name="Rounded Rectangle 6"/>
          <p:cNvSpPr/>
          <p:nvPr/>
        </p:nvSpPr>
        <p:spPr>
          <a:xfrm>
            <a:off x="1066800" y="32004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Credit Card</a:t>
            </a:r>
            <a:endParaRPr lang="en-US" sz="2400" dirty="0"/>
          </a:p>
        </p:txBody>
      </p:sp>
      <p:sp>
        <p:nvSpPr>
          <p:cNvPr id="8" name="Rounded Rectangle 7"/>
          <p:cNvSpPr/>
          <p:nvPr/>
        </p:nvSpPr>
        <p:spPr>
          <a:xfrm>
            <a:off x="3200400" y="32004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Check</a:t>
            </a:r>
            <a:endParaRPr lang="en-US" sz="2400" dirty="0"/>
          </a:p>
        </p:txBody>
      </p:sp>
      <p:sp>
        <p:nvSpPr>
          <p:cNvPr id="9" name="Rounded Rectangle 8"/>
          <p:cNvSpPr/>
          <p:nvPr/>
        </p:nvSpPr>
        <p:spPr>
          <a:xfrm>
            <a:off x="5334000" y="32004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Money Transfer</a:t>
            </a:r>
            <a:endParaRPr lang="en-US" sz="2400" dirty="0"/>
          </a:p>
        </p:txBody>
      </p:sp>
      <p:sp>
        <p:nvSpPr>
          <p:cNvPr id="10" name="Rounded Rectangle 9"/>
          <p:cNvSpPr/>
          <p:nvPr/>
        </p:nvSpPr>
        <p:spPr>
          <a:xfrm>
            <a:off x="3200400" y="45720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Order</a:t>
            </a:r>
            <a:endParaRPr lang="en-US" sz="2400" dirty="0"/>
          </a:p>
        </p:txBody>
      </p:sp>
      <p:sp>
        <p:nvSpPr>
          <p:cNvPr id="11" name="Rounded Rectangle 10"/>
          <p:cNvSpPr/>
          <p:nvPr/>
        </p:nvSpPr>
        <p:spPr>
          <a:xfrm>
            <a:off x="4343400" y="57912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Sales Order</a:t>
            </a:r>
            <a:endParaRPr lang="en-US" sz="2400" dirty="0"/>
          </a:p>
        </p:txBody>
      </p:sp>
      <p:sp>
        <p:nvSpPr>
          <p:cNvPr id="12" name="Rounded Rectangle 11"/>
          <p:cNvSpPr/>
          <p:nvPr/>
        </p:nvSpPr>
        <p:spPr>
          <a:xfrm>
            <a:off x="2133600" y="57912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Purchase Order</a:t>
            </a:r>
            <a:endParaRPr lang="en-US" sz="2400" dirty="0"/>
          </a:p>
        </p:txBody>
      </p:sp>
      <p:cxnSp>
        <p:nvCxnSpPr>
          <p:cNvPr id="14" name="Straight Arrow Connector 13"/>
          <p:cNvCxnSpPr>
            <a:stCxn id="5" idx="2"/>
            <a:endCxn id="8" idx="0"/>
          </p:cNvCxnSpPr>
          <p:nvPr/>
        </p:nvCxnSpPr>
        <p:spPr>
          <a:xfrm>
            <a:off x="4152900" y="2590800"/>
            <a:ext cx="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hape 17"/>
          <p:cNvCxnSpPr>
            <a:endCxn id="7" idx="0"/>
          </p:cNvCxnSpPr>
          <p:nvPr/>
        </p:nvCxnSpPr>
        <p:spPr>
          <a:xfrm rot="10800000" flipV="1">
            <a:off x="2019300" y="2895600"/>
            <a:ext cx="2171700" cy="3048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hape 19"/>
          <p:cNvCxnSpPr>
            <a:endCxn id="9" idx="0"/>
          </p:cNvCxnSpPr>
          <p:nvPr/>
        </p:nvCxnSpPr>
        <p:spPr>
          <a:xfrm>
            <a:off x="4191000" y="2895600"/>
            <a:ext cx="2095500" cy="3048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10" idx="2"/>
            <a:endCxn id="12" idx="0"/>
          </p:cNvCxnSpPr>
          <p:nvPr/>
        </p:nvCxnSpPr>
        <p:spPr>
          <a:xfrm rot="5400000">
            <a:off x="3390900" y="5029200"/>
            <a:ext cx="457200" cy="10668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10" idx="2"/>
            <a:endCxn id="11" idx="0"/>
          </p:cNvCxnSpPr>
          <p:nvPr/>
        </p:nvCxnSpPr>
        <p:spPr>
          <a:xfrm rot="16200000" flipH="1">
            <a:off x="4495800" y="4991100"/>
            <a:ext cx="457200" cy="11430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6858000" y="45720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Topic Space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WS-Topics IV</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Topic expressions</a:t>
            </a:r>
          </a:p>
          <a:p>
            <a:pPr lvl="1"/>
            <a:r>
              <a:rPr lang="en-US" dirty="0" smtClean="0"/>
              <a:t>Used to specify topics in </a:t>
            </a:r>
            <a:r>
              <a:rPr lang="en-US" i="1" dirty="0" smtClean="0"/>
              <a:t>subscribe/notify </a:t>
            </a:r>
            <a:r>
              <a:rPr lang="en-US" dirty="0" smtClean="0"/>
              <a:t>messages</a:t>
            </a:r>
          </a:p>
          <a:p>
            <a:pPr lvl="1"/>
            <a:endParaRPr lang="en-US" i="1" dirty="0" smtClean="0"/>
          </a:p>
          <a:p>
            <a:r>
              <a:rPr lang="en-US" dirty="0" smtClean="0"/>
              <a:t>Subscription expressions</a:t>
            </a:r>
          </a:p>
          <a:p>
            <a:pPr lvl="1"/>
            <a:r>
              <a:rPr lang="en-US" dirty="0" smtClean="0"/>
              <a:t>Simple topic expression</a:t>
            </a:r>
          </a:p>
          <a:p>
            <a:pPr lvl="1"/>
            <a:r>
              <a:rPr lang="en-US" dirty="0" smtClean="0"/>
              <a:t>Concrete topic path expression</a:t>
            </a:r>
          </a:p>
          <a:p>
            <a:pPr lvl="1"/>
            <a:r>
              <a:rPr lang="en-US" dirty="0" smtClean="0"/>
              <a:t>Full topic patch expression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BrokeredNotification</a:t>
            </a:r>
            <a:r>
              <a:rPr lang="en-US" dirty="0" smtClean="0"/>
              <a:t> I</a:t>
            </a:r>
            <a:endParaRPr lang="en-US" dirty="0"/>
          </a:p>
        </p:txBody>
      </p:sp>
      <p:sp>
        <p:nvSpPr>
          <p:cNvPr id="3" name="Content Placeholder 2"/>
          <p:cNvSpPr>
            <a:spLocks noGrp="1"/>
          </p:cNvSpPr>
          <p:nvPr>
            <p:ph sz="quarter" idx="1"/>
          </p:nvPr>
        </p:nvSpPr>
        <p:spPr/>
        <p:txBody>
          <a:bodyPr/>
          <a:lstStyle/>
          <a:p>
            <a:r>
              <a:rPr lang="en-US" dirty="0" smtClean="0"/>
              <a:t>Peer-to-peer useful in closed systems</a:t>
            </a:r>
          </a:p>
          <a:p>
            <a:endParaRPr lang="en-US" dirty="0" smtClean="0"/>
          </a:p>
          <a:p>
            <a:r>
              <a:rPr lang="en-US" dirty="0" smtClean="0"/>
              <a:t>Goal</a:t>
            </a:r>
          </a:p>
          <a:p>
            <a:pPr lvl="1"/>
            <a:r>
              <a:rPr lang="en-US" dirty="0" smtClean="0"/>
              <a:t>Completely decouple </a:t>
            </a:r>
            <a:r>
              <a:rPr lang="en-US" dirty="0" err="1" smtClean="0"/>
              <a:t>notif</a:t>
            </a:r>
            <a:r>
              <a:rPr lang="en-US" dirty="0" smtClean="0"/>
              <a:t>. producers and consumers</a:t>
            </a:r>
          </a:p>
          <a:p>
            <a:pPr lvl="1"/>
            <a:endParaRPr lang="en-US" dirty="0" smtClean="0"/>
          </a:p>
          <a:p>
            <a:r>
              <a:rPr lang="en-US" dirty="0" smtClean="0"/>
              <a:t>New role </a:t>
            </a:r>
          </a:p>
          <a:p>
            <a:pPr lvl="1"/>
            <a:r>
              <a:rPr lang="en-US" i="1" dirty="0" smtClean="0"/>
              <a:t>Notification broker</a:t>
            </a:r>
            <a:r>
              <a:rPr lang="en-US" dirty="0" smtClean="0"/>
              <a:t> </a:t>
            </a:r>
            <a:r>
              <a:rPr lang="en-US" dirty="0" smtClean="0">
                <a:sym typeface="Wingdings" pitchFamily="2" charset="2"/>
              </a:rPr>
              <a:t> intermediary</a:t>
            </a:r>
          </a:p>
          <a:p>
            <a:pPr lvl="1"/>
            <a:r>
              <a:rPr lang="en-US" dirty="0" smtClean="0">
                <a:sym typeface="Wingdings" pitchFamily="2" charset="2"/>
              </a:rPr>
              <a:t>Allows publishers/subscribers to be decoupled</a:t>
            </a:r>
          </a:p>
          <a:p>
            <a:pPr lvl="1"/>
            <a:r>
              <a:rPr lang="en-US" dirty="0" smtClean="0">
                <a:sym typeface="Wingdings" pitchFamily="2" charset="2"/>
              </a:rPr>
              <a:t>Greater scalability</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BrokeredNotification</a:t>
            </a:r>
            <a:r>
              <a:rPr lang="en-US" dirty="0" smtClean="0"/>
              <a:t> II</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Notification broker </a:t>
            </a:r>
            <a:r>
              <a:rPr lang="en-US" dirty="0" smtClean="0">
                <a:sym typeface="Wingdings" pitchFamily="2" charset="2"/>
              </a:rPr>
              <a:t> extension of the capabilities offered by a basic notification producer</a:t>
            </a:r>
          </a:p>
          <a:p>
            <a:pPr lvl="1"/>
            <a:r>
              <a:rPr lang="en-US" dirty="0" smtClean="0">
                <a:sym typeface="Wingdings" pitchFamily="2" charset="2"/>
              </a:rPr>
              <a:t>Takes the duties of a subscription manager and notification producer</a:t>
            </a:r>
          </a:p>
          <a:p>
            <a:pPr lvl="1"/>
            <a:r>
              <a:rPr lang="en-US" dirty="0" smtClean="0">
                <a:sym typeface="Wingdings" pitchFamily="2" charset="2"/>
              </a:rPr>
              <a:t>Reduce </a:t>
            </a:r>
            <a:r>
              <a:rPr lang="en-US" dirty="0" err="1" smtClean="0">
                <a:sym typeface="Wingdings" pitchFamily="2" charset="2"/>
              </a:rPr>
              <a:t>nb</a:t>
            </a:r>
            <a:r>
              <a:rPr lang="en-US" dirty="0" smtClean="0">
                <a:sym typeface="Wingdings" pitchFamily="2" charset="2"/>
              </a:rPr>
              <a:t>. of </a:t>
            </a:r>
            <a:r>
              <a:rPr lang="en-US" dirty="0" err="1" smtClean="0">
                <a:sym typeface="Wingdings" pitchFamily="2" charset="2"/>
              </a:rPr>
              <a:t>interservice</a:t>
            </a:r>
            <a:r>
              <a:rPr lang="en-US" dirty="0" smtClean="0">
                <a:sym typeface="Wingdings" pitchFamily="2" charset="2"/>
              </a:rPr>
              <a:t> connections and references</a:t>
            </a:r>
          </a:p>
          <a:p>
            <a:pPr lvl="1"/>
            <a:r>
              <a:rPr lang="en-US" dirty="0" smtClean="0">
                <a:sym typeface="Wingdings" pitchFamily="2" charset="2"/>
              </a:rPr>
              <a:t>Acts as a finder service</a:t>
            </a:r>
          </a:p>
          <a:p>
            <a:pPr lvl="1"/>
            <a:r>
              <a:rPr lang="en-US" dirty="0" smtClean="0">
                <a:sym typeface="Wingdings" pitchFamily="2" charset="2"/>
              </a:rPr>
              <a:t>Provides anonymous notification</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BrokeredNotification</a:t>
            </a:r>
            <a:r>
              <a:rPr lang="en-US" dirty="0" smtClean="0"/>
              <a:t> III</a:t>
            </a:r>
            <a:endParaRPr lang="en-US" dirty="0"/>
          </a:p>
        </p:txBody>
      </p:sp>
      <p:sp>
        <p:nvSpPr>
          <p:cNvPr id="4" name="Rectangle 3"/>
          <p:cNvSpPr/>
          <p:nvPr/>
        </p:nvSpPr>
        <p:spPr>
          <a:xfrm>
            <a:off x="1981200" y="2057400"/>
            <a:ext cx="2438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Notification Producer</a:t>
            </a:r>
            <a:endParaRPr lang="en-US" dirty="0"/>
          </a:p>
        </p:txBody>
      </p:sp>
      <p:sp>
        <p:nvSpPr>
          <p:cNvPr id="5" name="Rectangle 4"/>
          <p:cNvSpPr/>
          <p:nvPr/>
        </p:nvSpPr>
        <p:spPr>
          <a:xfrm>
            <a:off x="6248400" y="2057400"/>
            <a:ext cx="2438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Notification Consumer</a:t>
            </a:r>
            <a:endParaRPr lang="en-US" dirty="0"/>
          </a:p>
        </p:txBody>
      </p:sp>
      <p:sp>
        <p:nvSpPr>
          <p:cNvPr id="6" name="Rectangle 5"/>
          <p:cNvSpPr/>
          <p:nvPr/>
        </p:nvSpPr>
        <p:spPr>
          <a:xfrm>
            <a:off x="304800" y="20574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Subscriber</a:t>
            </a:r>
            <a:endParaRPr lang="en-US" dirty="0"/>
          </a:p>
        </p:txBody>
      </p:sp>
      <p:cxnSp>
        <p:nvCxnSpPr>
          <p:cNvPr id="7" name="Straight Connector 6"/>
          <p:cNvCxnSpPr>
            <a:stCxn id="6" idx="2"/>
          </p:cNvCxnSpPr>
          <p:nvPr/>
        </p:nvCxnSpPr>
        <p:spPr>
          <a:xfrm>
            <a:off x="990600" y="2590800"/>
            <a:ext cx="0" cy="31242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 idx="2"/>
          </p:cNvCxnSpPr>
          <p:nvPr/>
        </p:nvCxnSpPr>
        <p:spPr>
          <a:xfrm>
            <a:off x="7467600" y="2590800"/>
            <a:ext cx="0" cy="31242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p:cNvCxnSpPr>
          <p:nvPr/>
        </p:nvCxnSpPr>
        <p:spPr>
          <a:xfrm>
            <a:off x="3200400" y="2590800"/>
            <a:ext cx="0" cy="31242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3352800"/>
            <a:ext cx="2209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990600" y="3886200"/>
            <a:ext cx="2209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200400" y="4800600"/>
            <a:ext cx="2133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447800" y="2895600"/>
            <a:ext cx="1063112" cy="369332"/>
          </a:xfrm>
          <a:prstGeom prst="rect">
            <a:avLst/>
          </a:prstGeom>
          <a:noFill/>
        </p:spPr>
        <p:txBody>
          <a:bodyPr wrap="none" rtlCol="0">
            <a:spAutoFit/>
          </a:bodyPr>
          <a:lstStyle/>
          <a:p>
            <a:r>
              <a:rPr lang="en-US" dirty="0" smtClean="0"/>
              <a:t>Subscribe</a:t>
            </a:r>
            <a:endParaRPr lang="en-US" dirty="0"/>
          </a:p>
        </p:txBody>
      </p:sp>
      <p:sp>
        <p:nvSpPr>
          <p:cNvPr id="14" name="TextBox 13"/>
          <p:cNvSpPr txBox="1"/>
          <p:nvPr/>
        </p:nvSpPr>
        <p:spPr>
          <a:xfrm>
            <a:off x="990600" y="4038600"/>
            <a:ext cx="2292166" cy="369332"/>
          </a:xfrm>
          <a:prstGeom prst="rect">
            <a:avLst/>
          </a:prstGeom>
          <a:noFill/>
        </p:spPr>
        <p:txBody>
          <a:bodyPr wrap="none" rtlCol="0">
            <a:spAutoFit/>
          </a:bodyPr>
          <a:lstStyle/>
          <a:p>
            <a:r>
              <a:rPr lang="en-US" dirty="0" err="1" smtClean="0"/>
              <a:t>wsa:EndpointReference</a:t>
            </a:r>
            <a:endParaRPr lang="en-US" dirty="0"/>
          </a:p>
        </p:txBody>
      </p:sp>
      <p:sp>
        <p:nvSpPr>
          <p:cNvPr id="15" name="TextBox 14"/>
          <p:cNvSpPr txBox="1"/>
          <p:nvPr/>
        </p:nvSpPr>
        <p:spPr>
          <a:xfrm>
            <a:off x="3886200" y="4419600"/>
            <a:ext cx="760144" cy="369332"/>
          </a:xfrm>
          <a:prstGeom prst="rect">
            <a:avLst/>
          </a:prstGeom>
          <a:noFill/>
        </p:spPr>
        <p:txBody>
          <a:bodyPr wrap="none" rtlCol="0">
            <a:spAutoFit/>
          </a:bodyPr>
          <a:lstStyle/>
          <a:p>
            <a:r>
              <a:rPr lang="en-US" dirty="0" smtClean="0"/>
              <a:t>Notify</a:t>
            </a:r>
            <a:endParaRPr lang="en-US" dirty="0"/>
          </a:p>
        </p:txBody>
      </p:sp>
      <p:sp>
        <p:nvSpPr>
          <p:cNvPr id="19" name="Rectangle 18"/>
          <p:cNvSpPr/>
          <p:nvPr/>
        </p:nvSpPr>
        <p:spPr>
          <a:xfrm>
            <a:off x="4648200" y="20574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Publisher</a:t>
            </a:r>
            <a:endParaRPr lang="en-US" dirty="0"/>
          </a:p>
        </p:txBody>
      </p:sp>
      <p:cxnSp>
        <p:nvCxnSpPr>
          <p:cNvPr id="24" name="Straight Connector 23"/>
          <p:cNvCxnSpPr>
            <a:stCxn id="19" idx="2"/>
          </p:cNvCxnSpPr>
          <p:nvPr/>
        </p:nvCxnSpPr>
        <p:spPr>
          <a:xfrm>
            <a:off x="5334000" y="2590800"/>
            <a:ext cx="0" cy="31242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200400" y="5410200"/>
            <a:ext cx="4267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019800" y="5029200"/>
            <a:ext cx="760144" cy="369332"/>
          </a:xfrm>
          <a:prstGeom prst="rect">
            <a:avLst/>
          </a:prstGeom>
          <a:noFill/>
        </p:spPr>
        <p:txBody>
          <a:bodyPr wrap="none" rtlCol="0">
            <a:spAutoFit/>
          </a:bodyPr>
          <a:lstStyle/>
          <a:p>
            <a:r>
              <a:rPr lang="en-US" dirty="0" smtClean="0"/>
              <a:t>Notify</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Eventing</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pPr lvl="1"/>
            <a:r>
              <a:rPr lang="en-US" dirty="0" smtClean="0"/>
              <a:t>WS-</a:t>
            </a:r>
            <a:r>
              <a:rPr lang="en-US" dirty="0" err="1" smtClean="0"/>
              <a:t>BaseFaults</a:t>
            </a:r>
            <a:endParaRPr lang="en-US" dirty="0" smtClean="0"/>
          </a:p>
          <a:p>
            <a:r>
              <a:rPr lang="en-US" dirty="0" smtClean="0"/>
              <a:t>WS-Notification</a:t>
            </a:r>
          </a:p>
          <a:p>
            <a:r>
              <a:rPr lang="en-US" b="1" dirty="0" smtClean="0"/>
              <a:t>WS-</a:t>
            </a:r>
            <a:r>
              <a:rPr lang="en-US" b="1" dirty="0" err="1" smtClean="0"/>
              <a:t>Eventing</a:t>
            </a:r>
            <a:endParaRPr lang="en-US" b="1" dirty="0" smtClean="0"/>
          </a:p>
          <a:p>
            <a:r>
              <a:rPr lang="en-US" dirty="0" smtClean="0"/>
              <a:t>WS-* </a:t>
            </a:r>
            <a:r>
              <a:rPr lang="en-US" dirty="0" err="1" smtClean="0"/>
              <a:t>vs</a:t>
            </a:r>
            <a:r>
              <a:rPr lang="en-US"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Eventing</a:t>
            </a:r>
            <a:endParaRPr lang="en-US" dirty="0"/>
          </a:p>
        </p:txBody>
      </p:sp>
      <p:sp>
        <p:nvSpPr>
          <p:cNvPr id="3" name="Content Placeholder 2"/>
          <p:cNvSpPr>
            <a:spLocks noGrp="1"/>
          </p:cNvSpPr>
          <p:nvPr>
            <p:ph sz="quarter" idx="1"/>
          </p:nvPr>
        </p:nvSpPr>
        <p:spPr/>
        <p:txBody>
          <a:bodyPr/>
          <a:lstStyle/>
          <a:p>
            <a:r>
              <a:rPr lang="en-US" dirty="0" smtClean="0"/>
              <a:t>Recent specification published by: BEA Systems, Microsoft, Sun Microsystems, </a:t>
            </a:r>
            <a:r>
              <a:rPr lang="en-US" dirty="0" err="1" smtClean="0"/>
              <a:t>Tibeo</a:t>
            </a:r>
            <a:r>
              <a:rPr lang="en-US" dirty="0" smtClean="0"/>
              <a:t> Software</a:t>
            </a:r>
          </a:p>
          <a:p>
            <a:endParaRPr lang="en-US" dirty="0" smtClean="0"/>
          </a:p>
          <a:p>
            <a:r>
              <a:rPr lang="en-US" dirty="0" smtClean="0"/>
              <a:t>Defines</a:t>
            </a:r>
          </a:p>
          <a:p>
            <a:pPr lvl="1"/>
            <a:r>
              <a:rPr lang="en-US" dirty="0" smtClean="0"/>
              <a:t>Set of operations which allow simple asynchronous notifications of events</a:t>
            </a:r>
          </a:p>
          <a:p>
            <a:pPr lvl="1"/>
            <a:r>
              <a:rPr lang="en-US" dirty="0" smtClean="0"/>
              <a:t>Set of protocols, message formats and interfaces for event notification subscriptions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Endpoint References</a:t>
            </a:r>
            <a:endParaRPr lang="en-US" dirty="0"/>
          </a:p>
        </p:txBody>
      </p:sp>
      <p:sp>
        <p:nvSpPr>
          <p:cNvPr id="3" name="Content Placeholder 2"/>
          <p:cNvSpPr>
            <a:spLocks noGrp="1"/>
          </p:cNvSpPr>
          <p:nvPr>
            <p:ph sz="quarter" idx="1"/>
          </p:nvPr>
        </p:nvSpPr>
        <p:spPr>
          <a:xfrm>
            <a:off x="612648" y="1600200"/>
            <a:ext cx="8153400" cy="2971800"/>
          </a:xfrm>
        </p:spPr>
        <p:txBody>
          <a:bodyPr/>
          <a:lstStyle/>
          <a:p>
            <a:r>
              <a:rPr lang="en-US" b="1" dirty="0" smtClean="0"/>
              <a:t>Purpose</a:t>
            </a:r>
          </a:p>
          <a:p>
            <a:pPr lvl="1"/>
            <a:r>
              <a:rPr lang="en-US" dirty="0" smtClean="0"/>
              <a:t>Dynamic generation and customization of service endpoint descriptions</a:t>
            </a:r>
          </a:p>
          <a:p>
            <a:pPr lvl="1"/>
            <a:r>
              <a:rPr lang="en-US" dirty="0" smtClean="0"/>
              <a:t>Referencing specific service instances (the result of stateful interactions)</a:t>
            </a:r>
          </a:p>
          <a:p>
            <a:r>
              <a:rPr lang="en-US" b="1" dirty="0" smtClean="0"/>
              <a:t>Example</a:t>
            </a:r>
            <a:endParaRPr lang="en-US" b="1" dirty="0"/>
          </a:p>
        </p:txBody>
      </p:sp>
      <p:sp>
        <p:nvSpPr>
          <p:cNvPr id="4" name="Rounded Rectangle 3"/>
          <p:cNvSpPr/>
          <p:nvPr/>
        </p:nvSpPr>
        <p:spPr>
          <a:xfrm>
            <a:off x="609600" y="4724400"/>
            <a:ext cx="8077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&lt;</a:t>
            </a:r>
            <a:r>
              <a:rPr lang="en-US" b="1" dirty="0" smtClean="0"/>
              <a:t>wsa:EndpointReference</a:t>
            </a:r>
            <a:r>
              <a:rPr lang="en-US" dirty="0" smtClean="0"/>
              <a:t> xmlns:wsa="http://www.w3.org/2005/08/addressing"&gt;</a:t>
            </a:r>
          </a:p>
          <a:p>
            <a:r>
              <a:rPr lang="en-US" dirty="0" smtClean="0"/>
              <a:t>	&lt;</a:t>
            </a:r>
            <a:r>
              <a:rPr lang="en-US" b="1" dirty="0" smtClean="0"/>
              <a:t>wsa:Address</a:t>
            </a:r>
            <a:r>
              <a:rPr lang="en-US" dirty="0" smtClean="0"/>
              <a:t>&gt;</a:t>
            </a:r>
            <a:r>
              <a:rPr lang="en-US" i="1" dirty="0" smtClean="0"/>
              <a:t>http://example.com/fabrikam/acct</a:t>
            </a:r>
            <a:r>
              <a:rPr lang="en-US" b="1" dirty="0" smtClean="0"/>
              <a:t>&lt;/wsa:Address</a:t>
            </a:r>
            <a:r>
              <a:rPr lang="en-US" dirty="0" smtClean="0"/>
              <a:t>&gt;</a:t>
            </a:r>
          </a:p>
          <a:p>
            <a:r>
              <a:rPr lang="en-US" dirty="0" smtClean="0"/>
              <a:t>	</a:t>
            </a:r>
            <a:r>
              <a:rPr lang="en-US" b="1" dirty="0" smtClean="0"/>
              <a:t>&lt;</a:t>
            </a:r>
            <a:r>
              <a:rPr lang="en-US" b="1" dirty="0" err="1" smtClean="0"/>
              <a:t>wsa:ReferenceParameters</a:t>
            </a:r>
            <a:r>
              <a:rPr lang="en-US" b="1" dirty="0" smtClean="0"/>
              <a:t>&gt;</a:t>
            </a:r>
            <a:r>
              <a:rPr lang="en-US" dirty="0" smtClean="0"/>
              <a:t> … </a:t>
            </a:r>
            <a:r>
              <a:rPr lang="en-US" b="1" dirty="0" smtClean="0"/>
              <a:t>&lt;/</a:t>
            </a:r>
            <a:r>
              <a:rPr lang="en-US" b="1" dirty="0" err="1" smtClean="0"/>
              <a:t>wsa:ReferenceParameters</a:t>
            </a:r>
            <a:r>
              <a:rPr lang="en-US" b="1" dirty="0" smtClean="0"/>
              <a:t>&gt;</a:t>
            </a:r>
          </a:p>
          <a:p>
            <a:r>
              <a:rPr lang="en-US" dirty="0" smtClean="0"/>
              <a:t>&lt;</a:t>
            </a:r>
            <a:r>
              <a:rPr lang="en-US" b="1" dirty="0" smtClean="0"/>
              <a:t>/wsa:EndpointReference</a:t>
            </a:r>
            <a:r>
              <a:rPr lang="en-US" dirty="0" smtClean="0"/>
              <a:t>&gt;</a:t>
            </a:r>
          </a:p>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Eventing</a:t>
            </a:r>
            <a:r>
              <a:rPr lang="en-US" dirty="0" smtClean="0"/>
              <a:t> II</a:t>
            </a:r>
            <a:endParaRPr lang="en-US" dirty="0"/>
          </a:p>
        </p:txBody>
      </p:sp>
      <p:sp>
        <p:nvSpPr>
          <p:cNvPr id="3" name="Content Placeholder 2"/>
          <p:cNvSpPr>
            <a:spLocks noGrp="1"/>
          </p:cNvSpPr>
          <p:nvPr>
            <p:ph sz="quarter" idx="1"/>
          </p:nvPr>
        </p:nvSpPr>
        <p:spPr>
          <a:xfrm>
            <a:off x="612648" y="1600200"/>
            <a:ext cx="8153400" cy="2057400"/>
          </a:xfrm>
        </p:spPr>
        <p:txBody>
          <a:bodyPr/>
          <a:lstStyle/>
          <a:p>
            <a:r>
              <a:rPr lang="en-US" dirty="0" smtClean="0"/>
              <a:t>WS-</a:t>
            </a:r>
            <a:r>
              <a:rPr lang="en-US" dirty="0" err="1" smtClean="0"/>
              <a:t>Eventing</a:t>
            </a:r>
            <a:r>
              <a:rPr lang="en-US" dirty="0" smtClean="0"/>
              <a:t> defines protocols for</a:t>
            </a:r>
          </a:p>
          <a:p>
            <a:pPr lvl="1"/>
            <a:r>
              <a:rPr lang="en-US" dirty="0" smtClean="0"/>
              <a:t>A WS called </a:t>
            </a:r>
            <a:r>
              <a:rPr lang="en-US" i="1" dirty="0" smtClean="0"/>
              <a:t>subscriber</a:t>
            </a:r>
          </a:p>
          <a:p>
            <a:pPr lvl="1"/>
            <a:r>
              <a:rPr lang="en-US" dirty="0" smtClean="0"/>
              <a:t>A WS called </a:t>
            </a:r>
            <a:r>
              <a:rPr lang="en-US" i="1" dirty="0" smtClean="0"/>
              <a:t>event source</a:t>
            </a:r>
            <a:endParaRPr lang="en-US" dirty="0" smtClean="0"/>
          </a:p>
          <a:p>
            <a:pPr lvl="1"/>
            <a:r>
              <a:rPr lang="en-US" i="1" dirty="0" smtClean="0"/>
              <a:t>Notifications/event messages</a:t>
            </a:r>
            <a:endParaRPr lang="en-US" i="1" dirty="0"/>
          </a:p>
        </p:txBody>
      </p:sp>
      <p:sp>
        <p:nvSpPr>
          <p:cNvPr id="4" name="Rectangle 3"/>
          <p:cNvSpPr/>
          <p:nvPr/>
        </p:nvSpPr>
        <p:spPr>
          <a:xfrm>
            <a:off x="457200" y="46482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Event source</a:t>
            </a:r>
            <a:endParaRPr lang="en-US" sz="2400" dirty="0"/>
          </a:p>
        </p:txBody>
      </p:sp>
      <p:sp>
        <p:nvSpPr>
          <p:cNvPr id="7" name="Rectangle 6"/>
          <p:cNvSpPr/>
          <p:nvPr/>
        </p:nvSpPr>
        <p:spPr>
          <a:xfrm>
            <a:off x="6629400" y="46482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Subscription manager</a:t>
            </a:r>
            <a:endParaRPr lang="en-US" sz="2400" dirty="0"/>
          </a:p>
        </p:txBody>
      </p:sp>
      <p:sp>
        <p:nvSpPr>
          <p:cNvPr id="8" name="Rectangle 7"/>
          <p:cNvSpPr/>
          <p:nvPr/>
        </p:nvSpPr>
        <p:spPr>
          <a:xfrm>
            <a:off x="3810000" y="46482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Event sink</a:t>
            </a:r>
            <a:endParaRPr lang="en-US" sz="2400" dirty="0"/>
          </a:p>
        </p:txBody>
      </p:sp>
      <p:sp>
        <p:nvSpPr>
          <p:cNvPr id="14" name="TextBox 13"/>
          <p:cNvSpPr txBox="1"/>
          <p:nvPr/>
        </p:nvSpPr>
        <p:spPr>
          <a:xfrm>
            <a:off x="1524000" y="6096000"/>
            <a:ext cx="2919389" cy="369332"/>
          </a:xfrm>
          <a:prstGeom prst="rect">
            <a:avLst/>
          </a:prstGeom>
          <a:noFill/>
        </p:spPr>
        <p:txBody>
          <a:bodyPr wrap="none" rtlCol="0">
            <a:spAutoFit/>
          </a:bodyPr>
          <a:lstStyle/>
          <a:p>
            <a:r>
              <a:rPr lang="en-US" dirty="0" smtClean="0"/>
              <a:t>Notifications/Subscription End</a:t>
            </a:r>
            <a:endParaRPr lang="en-US" dirty="0"/>
          </a:p>
        </p:txBody>
      </p:sp>
      <p:sp>
        <p:nvSpPr>
          <p:cNvPr id="35" name="TextBox 34"/>
          <p:cNvSpPr txBox="1"/>
          <p:nvPr/>
        </p:nvSpPr>
        <p:spPr>
          <a:xfrm>
            <a:off x="2438400" y="4572000"/>
            <a:ext cx="1063112" cy="369332"/>
          </a:xfrm>
          <a:prstGeom prst="rect">
            <a:avLst/>
          </a:prstGeom>
          <a:noFill/>
        </p:spPr>
        <p:txBody>
          <a:bodyPr wrap="none" rtlCol="0">
            <a:spAutoFit/>
          </a:bodyPr>
          <a:lstStyle/>
          <a:p>
            <a:r>
              <a:rPr lang="en-US" dirty="0" smtClean="0"/>
              <a:t>Subscribe</a:t>
            </a:r>
            <a:endParaRPr lang="en-US" dirty="0"/>
          </a:p>
        </p:txBody>
      </p:sp>
      <p:cxnSp>
        <p:nvCxnSpPr>
          <p:cNvPr id="60" name="Elbow Connector 59"/>
          <p:cNvCxnSpPr>
            <a:stCxn id="4" idx="2"/>
            <a:endCxn id="8" idx="2"/>
          </p:cNvCxnSpPr>
          <p:nvPr/>
        </p:nvCxnSpPr>
        <p:spPr>
          <a:xfrm rot="16200000" flipH="1">
            <a:off x="3009900" y="3657600"/>
            <a:ext cx="12700" cy="3352800"/>
          </a:xfrm>
          <a:prstGeom prst="bentConnector3">
            <a:avLst>
              <a:gd name="adj1" fmla="val 1010769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8" idx="1"/>
            <a:endCxn id="4" idx="3"/>
          </p:cNvCxnSpPr>
          <p:nvPr/>
        </p:nvCxnSpPr>
        <p:spPr>
          <a:xfrm flipH="1">
            <a:off x="2209800" y="4991100"/>
            <a:ext cx="1600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7" name="Elbow Connector 86"/>
          <p:cNvCxnSpPr>
            <a:stCxn id="8" idx="0"/>
            <a:endCxn id="7" idx="0"/>
          </p:cNvCxnSpPr>
          <p:nvPr/>
        </p:nvCxnSpPr>
        <p:spPr>
          <a:xfrm rot="5400000" flipH="1" flipV="1">
            <a:off x="6096000" y="3238500"/>
            <a:ext cx="12700" cy="2819400"/>
          </a:xfrm>
          <a:prstGeom prst="bentConnector3">
            <a:avLst>
              <a:gd name="adj1" fmla="val 3184615"/>
            </a:avLst>
          </a:prstGeom>
          <a:ln>
            <a:tailEnd type="arrow"/>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4648200" y="3810000"/>
            <a:ext cx="2930546" cy="369332"/>
          </a:xfrm>
          <a:prstGeom prst="rect">
            <a:avLst/>
          </a:prstGeom>
          <a:noFill/>
        </p:spPr>
        <p:txBody>
          <a:bodyPr wrap="none" rtlCol="0">
            <a:spAutoFit/>
          </a:bodyPr>
          <a:lstStyle/>
          <a:p>
            <a:r>
              <a:rPr lang="en-US" dirty="0" err="1" smtClean="0"/>
              <a:t>getStatus</a:t>
            </a:r>
            <a:r>
              <a:rPr lang="en-US" dirty="0" smtClean="0"/>
              <a:t>/Renew/Unsubscribe</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Eventing</a:t>
            </a:r>
            <a:r>
              <a:rPr lang="en-US" dirty="0" smtClean="0"/>
              <a:t> II</a:t>
            </a:r>
            <a:endParaRPr lang="en-US" dirty="0"/>
          </a:p>
        </p:txBody>
      </p:sp>
      <p:sp>
        <p:nvSpPr>
          <p:cNvPr id="3" name="Content Placeholder 2"/>
          <p:cNvSpPr>
            <a:spLocks noGrp="1"/>
          </p:cNvSpPr>
          <p:nvPr>
            <p:ph sz="quarter" idx="1"/>
          </p:nvPr>
        </p:nvSpPr>
        <p:spPr/>
        <p:txBody>
          <a:bodyPr/>
          <a:lstStyle/>
          <a:p>
            <a:endParaRPr lang="en-US" dirty="0" smtClean="0"/>
          </a:p>
          <a:p>
            <a:r>
              <a:rPr lang="en-US" i="1" dirty="0" smtClean="0"/>
              <a:t>Event source</a:t>
            </a:r>
            <a:r>
              <a:rPr lang="en-US" dirty="0" smtClean="0"/>
              <a:t> supports filtering</a:t>
            </a:r>
          </a:p>
          <a:p>
            <a:endParaRPr lang="en-US" dirty="0" smtClean="0"/>
          </a:p>
          <a:p>
            <a:r>
              <a:rPr lang="en-US" dirty="0" smtClean="0"/>
              <a:t>Latest WS-</a:t>
            </a:r>
            <a:r>
              <a:rPr lang="en-US" dirty="0" err="1" smtClean="0"/>
              <a:t>Eventing</a:t>
            </a:r>
            <a:endParaRPr lang="en-US" dirty="0" smtClean="0"/>
          </a:p>
          <a:p>
            <a:pPr lvl="1"/>
            <a:r>
              <a:rPr lang="en-US" dirty="0" smtClean="0"/>
              <a:t>EPR to enhance </a:t>
            </a:r>
            <a:r>
              <a:rPr lang="en-US" dirty="0" err="1" smtClean="0"/>
              <a:t>interop</a:t>
            </a:r>
            <a:endParaRPr lang="en-US" dirty="0" smtClean="0"/>
          </a:p>
          <a:p>
            <a:pPr lvl="1"/>
            <a:r>
              <a:rPr lang="en-US" dirty="0" smtClean="0"/>
              <a:t>Push delivery mode</a:t>
            </a:r>
          </a:p>
          <a:p>
            <a:pPr lvl="1"/>
            <a:r>
              <a:rPr lang="en-US" dirty="0" smtClean="0"/>
              <a:t>Extensibility options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a:t>
            </a:r>
            <a:r>
              <a:rPr lang="en-US" dirty="0" err="1" smtClean="0"/>
              <a:t>Eventing</a:t>
            </a:r>
            <a:r>
              <a:rPr lang="en-US" dirty="0" smtClean="0"/>
              <a:t> </a:t>
            </a:r>
            <a:r>
              <a:rPr lang="en-US" dirty="0" err="1" smtClean="0"/>
              <a:t>vs</a:t>
            </a:r>
            <a:r>
              <a:rPr lang="en-US" dirty="0" smtClean="0"/>
              <a:t> WS-Notification</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WS-</a:t>
            </a:r>
            <a:r>
              <a:rPr lang="en-US" dirty="0" err="1" smtClean="0"/>
              <a:t>Eventing</a:t>
            </a:r>
            <a:r>
              <a:rPr lang="en-US" dirty="0" smtClean="0"/>
              <a:t> similar functionality to WS-Base Notification</a:t>
            </a:r>
          </a:p>
          <a:p>
            <a:r>
              <a:rPr lang="en-US" i="1" dirty="0" smtClean="0"/>
              <a:t>Major difference</a:t>
            </a:r>
          </a:p>
          <a:p>
            <a:pPr lvl="1"/>
            <a:r>
              <a:rPr lang="en-US" dirty="0" smtClean="0"/>
              <a:t>WS-</a:t>
            </a:r>
            <a:r>
              <a:rPr lang="en-US" dirty="0" err="1" smtClean="0"/>
              <a:t>Eventing</a:t>
            </a:r>
            <a:r>
              <a:rPr lang="en-US" dirty="0" smtClean="0"/>
              <a:t> </a:t>
            </a:r>
            <a:r>
              <a:rPr lang="en-US" dirty="0" smtClean="0">
                <a:sym typeface="Wingdings" pitchFamily="2" charset="2"/>
              </a:rPr>
              <a:t></a:t>
            </a:r>
            <a:r>
              <a:rPr lang="en-US" dirty="0" smtClean="0"/>
              <a:t> tight coupling between </a:t>
            </a:r>
            <a:r>
              <a:rPr lang="en-US" i="1" dirty="0" smtClean="0"/>
              <a:t>event filter</a:t>
            </a:r>
            <a:r>
              <a:rPr lang="en-US" dirty="0" smtClean="0"/>
              <a:t> declaration and format of the streaming content</a:t>
            </a:r>
          </a:p>
          <a:p>
            <a:pPr lvl="1"/>
            <a:r>
              <a:rPr lang="en-US" dirty="0" smtClean="0"/>
              <a:t>WS-Notification </a:t>
            </a:r>
            <a:r>
              <a:rPr lang="en-US" dirty="0" smtClean="0">
                <a:sym typeface="Wingdings" pitchFamily="2" charset="2"/>
              </a:rPr>
              <a:t> loose coupling topic-based subscription</a:t>
            </a:r>
          </a:p>
          <a:p>
            <a:r>
              <a:rPr lang="en-US" dirty="0" smtClean="0">
                <a:sym typeface="Wingdings" pitchFamily="2" charset="2"/>
              </a:rPr>
              <a:t>WS-Notification supports </a:t>
            </a:r>
            <a:r>
              <a:rPr lang="en-US" i="1" dirty="0" smtClean="0">
                <a:sym typeface="Wingdings" pitchFamily="2" charset="2"/>
              </a:rPr>
              <a:t>brokering</a:t>
            </a:r>
          </a:p>
          <a:p>
            <a:r>
              <a:rPr lang="en-US" dirty="0" smtClean="0"/>
              <a:t>OASIS committee </a:t>
            </a:r>
            <a:r>
              <a:rPr lang="en-US" dirty="0" smtClean="0">
                <a:sym typeface="Wingdings" pitchFamily="2" charset="2"/>
              </a:rPr>
              <a:t> suggested working on a unified infrastructure</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 </a:t>
            </a:r>
            <a:r>
              <a:rPr lang="en-US" dirty="0" err="1" smtClean="0"/>
              <a:t>vs</a:t>
            </a:r>
            <a:r>
              <a:rPr lang="en-US" dirty="0" smtClean="0"/>
              <a:t> REST</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History</a:t>
            </a:r>
          </a:p>
          <a:p>
            <a:r>
              <a:rPr lang="en-US" dirty="0" smtClean="0"/>
              <a:t>WS-Addressing</a:t>
            </a:r>
          </a:p>
          <a:p>
            <a:r>
              <a:rPr lang="en-US" dirty="0" smtClean="0"/>
              <a:t>WS-</a:t>
            </a:r>
            <a:r>
              <a:rPr lang="en-US" dirty="0" err="1" smtClean="0"/>
              <a:t>ResourceFramework</a:t>
            </a:r>
            <a:endParaRPr lang="en-US" dirty="0" smtClean="0"/>
          </a:p>
          <a:p>
            <a:pPr lvl="1"/>
            <a:r>
              <a:rPr lang="en-US" dirty="0" smtClean="0"/>
              <a:t>WS-</a:t>
            </a:r>
            <a:r>
              <a:rPr lang="en-US" dirty="0" err="1" smtClean="0"/>
              <a:t>ResourceProperties</a:t>
            </a:r>
            <a:endParaRPr lang="en-US" dirty="0" smtClean="0"/>
          </a:p>
          <a:p>
            <a:pPr lvl="1"/>
            <a:r>
              <a:rPr lang="en-US" dirty="0" smtClean="0"/>
              <a:t>WS-</a:t>
            </a:r>
            <a:r>
              <a:rPr lang="en-US" dirty="0" err="1" smtClean="0"/>
              <a:t>ResourceLifetime</a:t>
            </a:r>
            <a:endParaRPr lang="en-US" dirty="0" smtClean="0"/>
          </a:p>
          <a:p>
            <a:pPr lvl="1"/>
            <a:r>
              <a:rPr lang="en-US" dirty="0" smtClean="0"/>
              <a:t>WS-</a:t>
            </a:r>
            <a:r>
              <a:rPr lang="en-US" dirty="0" err="1" smtClean="0"/>
              <a:t>ServiceGroups</a:t>
            </a:r>
            <a:endParaRPr lang="en-US" dirty="0" smtClean="0"/>
          </a:p>
          <a:p>
            <a:pPr lvl="1"/>
            <a:r>
              <a:rPr lang="en-US" dirty="0" smtClean="0"/>
              <a:t>WS-</a:t>
            </a:r>
            <a:r>
              <a:rPr lang="en-US" dirty="0" err="1" smtClean="0"/>
              <a:t>BaseFaults</a:t>
            </a:r>
            <a:endParaRPr lang="en-US" dirty="0" smtClean="0"/>
          </a:p>
          <a:p>
            <a:r>
              <a:rPr lang="en-US" dirty="0" smtClean="0"/>
              <a:t>WS-Notification</a:t>
            </a:r>
          </a:p>
          <a:p>
            <a:r>
              <a:rPr lang="en-US" dirty="0" smtClean="0"/>
              <a:t>WS-</a:t>
            </a:r>
            <a:r>
              <a:rPr lang="en-US" dirty="0" err="1" smtClean="0"/>
              <a:t>Eventing</a:t>
            </a:r>
            <a:endParaRPr lang="en-US" dirty="0" smtClean="0"/>
          </a:p>
          <a:p>
            <a:r>
              <a:rPr lang="en-US" b="1" dirty="0" smtClean="0"/>
              <a:t>WS-* </a:t>
            </a:r>
            <a:r>
              <a:rPr lang="en-US" b="1" dirty="0" err="1" smtClean="0"/>
              <a:t>vs</a:t>
            </a:r>
            <a:r>
              <a:rPr lang="en-US" b="1" dirty="0" smtClean="0"/>
              <a:t> REST</a:t>
            </a:r>
          </a:p>
          <a:p>
            <a:pPr lvl="1"/>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 </a:t>
            </a:r>
            <a:r>
              <a:rPr lang="en-US" dirty="0" err="1" smtClean="0"/>
              <a:t>vs</a:t>
            </a:r>
            <a:r>
              <a:rPr lang="en-US" dirty="0" smtClean="0"/>
              <a:t> REST</a:t>
            </a:r>
            <a:endParaRPr lang="en-US" dirty="0"/>
          </a:p>
        </p:txBody>
      </p:sp>
      <p:sp>
        <p:nvSpPr>
          <p:cNvPr id="6" name="Content Placeholder 5"/>
          <p:cNvSpPr>
            <a:spLocks noGrp="1"/>
          </p:cNvSpPr>
          <p:nvPr>
            <p:ph sz="quarter" idx="2"/>
          </p:nvPr>
        </p:nvSpPr>
        <p:spPr>
          <a:xfrm>
            <a:off x="609600" y="2438400"/>
            <a:ext cx="3886200" cy="1676400"/>
          </a:xfrm>
        </p:spPr>
        <p:txBody>
          <a:bodyPr/>
          <a:lstStyle/>
          <a:p>
            <a:r>
              <a:rPr lang="en-US" dirty="0" smtClean="0"/>
              <a:t>Freedom from choice</a:t>
            </a:r>
          </a:p>
          <a:p>
            <a:r>
              <a:rPr lang="en-US" dirty="0" smtClean="0"/>
              <a:t>Architectural style for the web</a:t>
            </a:r>
            <a:endParaRPr lang="en-US" dirty="0"/>
          </a:p>
        </p:txBody>
      </p:sp>
      <p:sp>
        <p:nvSpPr>
          <p:cNvPr id="8" name="Content Placeholder 7"/>
          <p:cNvSpPr>
            <a:spLocks noGrp="1"/>
          </p:cNvSpPr>
          <p:nvPr>
            <p:ph sz="quarter" idx="4"/>
          </p:nvPr>
        </p:nvSpPr>
        <p:spPr>
          <a:xfrm>
            <a:off x="4800600" y="2438400"/>
            <a:ext cx="3886200" cy="1981200"/>
          </a:xfrm>
        </p:spPr>
        <p:txBody>
          <a:bodyPr/>
          <a:lstStyle/>
          <a:p>
            <a:r>
              <a:rPr lang="en-US" dirty="0" smtClean="0"/>
              <a:t>Freedom of choice</a:t>
            </a:r>
          </a:p>
          <a:p>
            <a:r>
              <a:rPr lang="en-US" dirty="0" smtClean="0"/>
              <a:t>Middleware interoperability standards</a:t>
            </a:r>
            <a:endParaRPr lang="en-US" dirty="0"/>
          </a:p>
        </p:txBody>
      </p:sp>
      <p:sp>
        <p:nvSpPr>
          <p:cNvPr id="5" name="Text Placeholder 4"/>
          <p:cNvSpPr>
            <a:spLocks noGrp="1"/>
          </p:cNvSpPr>
          <p:nvPr>
            <p:ph type="body" sz="quarter" idx="1"/>
          </p:nvPr>
        </p:nvSpPr>
        <p:spPr/>
        <p:txBody>
          <a:bodyPr/>
          <a:lstStyle/>
          <a:p>
            <a:r>
              <a:rPr lang="en-US" dirty="0" smtClean="0"/>
              <a:t>REST</a:t>
            </a:r>
            <a:endParaRPr lang="en-US" dirty="0"/>
          </a:p>
        </p:txBody>
      </p:sp>
      <p:sp>
        <p:nvSpPr>
          <p:cNvPr id="7" name="Text Placeholder 6"/>
          <p:cNvSpPr>
            <a:spLocks noGrp="1"/>
          </p:cNvSpPr>
          <p:nvPr>
            <p:ph type="body" sz="quarter" idx="3"/>
          </p:nvPr>
        </p:nvSpPr>
        <p:spPr/>
        <p:txBody>
          <a:bodyPr/>
          <a:lstStyle/>
          <a:p>
            <a:r>
              <a:rPr lang="en-US" dirty="0" smtClean="0"/>
              <a:t>WS-*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 </a:t>
            </a:r>
            <a:r>
              <a:rPr lang="en-US" dirty="0" err="1" smtClean="0"/>
              <a:t>vs</a:t>
            </a:r>
            <a:r>
              <a:rPr lang="en-US" dirty="0" smtClean="0"/>
              <a:t> REST</a:t>
            </a:r>
            <a:endParaRPr lang="en-US" dirty="0"/>
          </a:p>
        </p:txBody>
      </p:sp>
      <p:sp>
        <p:nvSpPr>
          <p:cNvPr id="7" name="Content Placeholder 6"/>
          <p:cNvSpPr>
            <a:spLocks noGrp="1"/>
          </p:cNvSpPr>
          <p:nvPr>
            <p:ph sz="quarter" idx="1"/>
          </p:nvPr>
        </p:nvSpPr>
        <p:spPr/>
        <p:txBody>
          <a:bodyPr/>
          <a:lstStyle/>
          <a:p>
            <a:pPr lvl="0">
              <a:defRPr/>
            </a:pPr>
            <a:r>
              <a:rPr lang="en-US" dirty="0" smtClean="0"/>
              <a:t>Don’t be </a:t>
            </a:r>
            <a:r>
              <a:rPr lang="en-US" i="1" dirty="0" smtClean="0"/>
              <a:t>religious </a:t>
            </a:r>
            <a:r>
              <a:rPr lang="en-US" dirty="0" smtClean="0"/>
              <a:t>about any specific architecture or technology</a:t>
            </a:r>
          </a:p>
          <a:p>
            <a:pPr lvl="0">
              <a:defRPr/>
            </a:pPr>
            <a:endParaRPr lang="en-US" dirty="0" smtClean="0"/>
          </a:p>
          <a:p>
            <a:r>
              <a:rPr lang="en-US" dirty="0" smtClean="0"/>
              <a:t>WS-* has strengths and weaknesses (so does REST)</a:t>
            </a:r>
          </a:p>
          <a:p>
            <a:pPr lvl="1"/>
            <a:r>
              <a:rPr lang="en-US" dirty="0" smtClean="0"/>
              <a:t>Each one will be more suitable to some applications than others</a:t>
            </a:r>
          </a:p>
          <a:p>
            <a:pPr lvl="1"/>
            <a:endParaRPr lang="en-US" dirty="0" smtClean="0"/>
          </a:p>
          <a:p>
            <a:r>
              <a:rPr lang="en-US" dirty="0" smtClean="0"/>
              <a:t>Decision of which to use depends on application requirements and constraints</a:t>
            </a:r>
          </a:p>
          <a:p>
            <a:pPr lvl="0">
              <a:defRPr/>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Endpoint References II</a:t>
            </a:r>
            <a:endParaRPr lang="en-US" dirty="0"/>
          </a:p>
        </p:txBody>
      </p:sp>
      <p:sp>
        <p:nvSpPr>
          <p:cNvPr id="3" name="Content Placeholder 2"/>
          <p:cNvSpPr>
            <a:spLocks noGrp="1"/>
          </p:cNvSpPr>
          <p:nvPr>
            <p:ph sz="quarter" idx="1"/>
          </p:nvPr>
        </p:nvSpPr>
        <p:spPr/>
        <p:txBody>
          <a:bodyPr/>
          <a:lstStyle/>
          <a:p>
            <a:r>
              <a:rPr lang="en-US" dirty="0" smtClean="0"/>
              <a:t>An endpoint reference is a collection of </a:t>
            </a:r>
            <a:r>
              <a:rPr lang="en-US" i="1" dirty="0" smtClean="0"/>
              <a:t>abstract properties</a:t>
            </a:r>
            <a:r>
              <a:rPr lang="en-US" dirty="0" smtClean="0"/>
              <a:t>:</a:t>
            </a:r>
          </a:p>
          <a:p>
            <a:pPr lvl="1"/>
            <a:r>
              <a:rPr lang="en-US" b="1" dirty="0" smtClean="0"/>
              <a:t>Address</a:t>
            </a:r>
            <a:r>
              <a:rPr lang="en-US" dirty="0" smtClean="0"/>
              <a:t> (IRI)</a:t>
            </a:r>
          </a:p>
          <a:p>
            <a:pPr lvl="1"/>
            <a:r>
              <a:rPr lang="en-US" b="1" dirty="0" smtClean="0"/>
              <a:t>Reference parameters</a:t>
            </a:r>
          </a:p>
          <a:p>
            <a:pPr lvl="2"/>
            <a:r>
              <a:rPr lang="en-US" dirty="0" smtClean="0"/>
              <a:t>Provided by the issuer of the endpoint to facilitate a particular interaction</a:t>
            </a:r>
          </a:p>
          <a:p>
            <a:pPr lvl="2"/>
            <a:r>
              <a:rPr lang="en-US" dirty="0" smtClean="0"/>
              <a:t>Opaque to other users of the endpoint</a:t>
            </a:r>
          </a:p>
          <a:p>
            <a:pPr lvl="1"/>
            <a:r>
              <a:rPr lang="en-US" b="1" dirty="0" smtClean="0"/>
              <a:t>Metadata</a:t>
            </a:r>
          </a:p>
          <a:p>
            <a:pPr lvl="2"/>
            <a:r>
              <a:rPr lang="en-US" dirty="0" smtClean="0"/>
              <a:t>Describes behavior, policies and capabilities</a:t>
            </a:r>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000B0E-F247-42DE-B4C8-953FA55828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Template>
  <TotalTime>0</TotalTime>
  <Words>6646</Words>
  <Application>Microsoft Macintosh PowerPoint</Application>
  <PresentationFormat>Présentation à l'écran (4:3)</PresentationFormat>
  <Paragraphs>1289</Paragraphs>
  <Slides>85</Slides>
  <Notes>56</Notes>
  <HiddenSlides>1</HiddenSlides>
  <MMClips>0</MMClips>
  <ScaleCrop>false</ScaleCrop>
  <HeadingPairs>
    <vt:vector size="4" baseType="variant">
      <vt:variant>
        <vt:lpstr>Thème</vt:lpstr>
      </vt:variant>
      <vt:variant>
        <vt:i4>1</vt:i4>
      </vt:variant>
      <vt:variant>
        <vt:lpstr>Titres des diapositives</vt:lpstr>
      </vt:variant>
      <vt:variant>
        <vt:i4>85</vt:i4>
      </vt:variant>
    </vt:vector>
  </HeadingPairs>
  <TitlesOfParts>
    <vt:vector size="86" baseType="lpstr">
      <vt:lpstr>FN</vt:lpstr>
      <vt:lpstr>Web Services Addressing, resources, notification, eventing</vt:lpstr>
      <vt:lpstr>Overview</vt:lpstr>
      <vt:lpstr>History</vt:lpstr>
      <vt:lpstr>History II</vt:lpstr>
      <vt:lpstr>WS-Addressing</vt:lpstr>
      <vt:lpstr>What is WS-Addressing ?</vt:lpstr>
      <vt:lpstr>WS-Addressing goals?</vt:lpstr>
      <vt:lpstr>Endpoint References</vt:lpstr>
      <vt:lpstr>Endpoint References II</vt:lpstr>
      <vt:lpstr>Endpoint References III</vt:lpstr>
      <vt:lpstr>Message Addressing Properties</vt:lpstr>
      <vt:lpstr>Message Addressing Properties II</vt:lpstr>
      <vt:lpstr>Message Addressing Properties III</vt:lpstr>
      <vt:lpstr>WS-ResourceFramework</vt:lpstr>
      <vt:lpstr>What is WS-RF?</vt:lpstr>
      <vt:lpstr>WS-RF Overview</vt:lpstr>
      <vt:lpstr>Where does WS-RF stand I ?</vt:lpstr>
      <vt:lpstr>Where does WS-RF stand II ?</vt:lpstr>
      <vt:lpstr>Where does WS-RF stand III ?</vt:lpstr>
      <vt:lpstr>What is WS-RF ?</vt:lpstr>
      <vt:lpstr>WS Model</vt:lpstr>
      <vt:lpstr>WS-RF Model</vt:lpstr>
      <vt:lpstr>WS-RF I</vt:lpstr>
      <vt:lpstr>WS-RF II</vt:lpstr>
      <vt:lpstr>WS-RF III</vt:lpstr>
      <vt:lpstr>Example</vt:lpstr>
      <vt:lpstr>Example I: WSDL Description</vt:lpstr>
      <vt:lpstr>Example I: WSDL Description</vt:lpstr>
      <vt:lpstr>Example II: Messages</vt:lpstr>
      <vt:lpstr>Example III: CartCreate</vt:lpstr>
      <vt:lpstr>Example III: CartCreate</vt:lpstr>
      <vt:lpstr>Example IV: GetResourcePropertyDocument</vt:lpstr>
      <vt:lpstr>Example IV: GetResourcePropertyDocument</vt:lpstr>
      <vt:lpstr>Example V: PutResourcePropertyDocument </vt:lpstr>
      <vt:lpstr>Example V: PutResourcePropertyDocument </vt:lpstr>
      <vt:lpstr>WS-Resource Properties</vt:lpstr>
      <vt:lpstr>What is WS-ResourceProperties ?</vt:lpstr>
      <vt:lpstr>WS-RP Example (Printer)</vt:lpstr>
      <vt:lpstr>WS-RP: GetResourceProperty</vt:lpstr>
      <vt:lpstr>WS-RP: GetResourceProperty, Non-WSRF equivalent</vt:lpstr>
      <vt:lpstr>WS-RP: GetMultipleResourceProperties</vt:lpstr>
      <vt:lpstr>WS-RP: QueryResourceProperties</vt:lpstr>
      <vt:lpstr>WS-RP: UpdateResourceProperties</vt:lpstr>
      <vt:lpstr>WS-RP: Insert and Delete operations</vt:lpstr>
      <vt:lpstr>WS-RP: SetResourceProperties</vt:lpstr>
      <vt:lpstr>WS-Base Faults</vt:lpstr>
      <vt:lpstr>What is WS-BF ?</vt:lpstr>
      <vt:lpstr>WS-BF: BasicFaultType Example</vt:lpstr>
      <vt:lpstr>WS-BF: Derived Fault Example</vt:lpstr>
      <vt:lpstr>WS-BF Faults</vt:lpstr>
      <vt:lpstr>WS-BF: Possible faults</vt:lpstr>
      <vt:lpstr>WS-BF: SetResourceProperties fault example</vt:lpstr>
      <vt:lpstr>WS-Resource Lifetime</vt:lpstr>
      <vt:lpstr>What is WS-RL ?</vt:lpstr>
      <vt:lpstr>WS-RL: Immediate Destruction</vt:lpstr>
      <vt:lpstr>WS-RL: Scheduled Destruction</vt:lpstr>
      <vt:lpstr>WS-RF: Scheduled Destruction Example</vt:lpstr>
      <vt:lpstr>WS-RL and WS-Notification</vt:lpstr>
      <vt:lpstr>WS-Service Groups</vt:lpstr>
      <vt:lpstr>What is WS-ServiceGroups ?</vt:lpstr>
      <vt:lpstr>WS-ServiceGroups</vt:lpstr>
      <vt:lpstr>WS-Notification</vt:lpstr>
      <vt:lpstr>What is WS-Notification ?</vt:lpstr>
      <vt:lpstr>WS-Notification goals I</vt:lpstr>
      <vt:lpstr>WS-Notification goals II</vt:lpstr>
      <vt:lpstr>Notification Terminology I</vt:lpstr>
      <vt:lpstr>Notification Terminology II</vt:lpstr>
      <vt:lpstr>Peer-to-peer notification</vt:lpstr>
      <vt:lpstr>WS-BaseNotification entities</vt:lpstr>
      <vt:lpstr>Subscription Filtering</vt:lpstr>
      <vt:lpstr>WS-Topics</vt:lpstr>
      <vt:lpstr>WS-Topics II</vt:lpstr>
      <vt:lpstr>WS-Topics III</vt:lpstr>
      <vt:lpstr>WS-Topics IV</vt:lpstr>
      <vt:lpstr>WS-BrokeredNotification I</vt:lpstr>
      <vt:lpstr>WS-BrokeredNotification II</vt:lpstr>
      <vt:lpstr>WS-BrokeredNotification III</vt:lpstr>
      <vt:lpstr>WS-Eventing</vt:lpstr>
      <vt:lpstr>WS-Eventing</vt:lpstr>
      <vt:lpstr>WS-Eventing II</vt:lpstr>
      <vt:lpstr>WS-Eventing II</vt:lpstr>
      <vt:lpstr>WS-Eventing vs WS-Notification</vt:lpstr>
      <vt:lpstr>WS-* vs REST</vt:lpstr>
      <vt:lpstr>WS-* vs REST</vt:lpstr>
      <vt:lpstr>WS-* vs REST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2012-04-29T15:22:17Z</dcterms:created>
  <dcterms:modified xsi:type="dcterms:W3CDTF">2012-05-03T13:34:23Z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