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72" r:id="rId5"/>
    <p:sldId id="259" r:id="rId6"/>
    <p:sldId id="274" r:id="rId7"/>
    <p:sldId id="273" r:id="rId8"/>
    <p:sldId id="261" r:id="rId9"/>
    <p:sldId id="262" r:id="rId10"/>
    <p:sldId id="260" r:id="rId11"/>
    <p:sldId id="281" r:id="rId12"/>
    <p:sldId id="263" r:id="rId13"/>
    <p:sldId id="264" r:id="rId14"/>
    <p:sldId id="283" r:id="rId15"/>
    <p:sldId id="265" r:id="rId16"/>
    <p:sldId id="291" r:id="rId17"/>
    <p:sldId id="278" r:id="rId18"/>
    <p:sldId id="266" r:id="rId19"/>
    <p:sldId id="275" r:id="rId20"/>
    <p:sldId id="267" r:id="rId21"/>
    <p:sldId id="277" r:id="rId22"/>
    <p:sldId id="284" r:id="rId23"/>
    <p:sldId id="279" r:id="rId24"/>
    <p:sldId id="276" r:id="rId25"/>
    <p:sldId id="280" r:id="rId26"/>
    <p:sldId id="285" r:id="rId27"/>
    <p:sldId id="268" r:id="rId28"/>
    <p:sldId id="292" r:id="rId29"/>
    <p:sldId id="287" r:id="rId30"/>
    <p:sldId id="269" r:id="rId31"/>
    <p:sldId id="294" r:id="rId32"/>
    <p:sldId id="296" r:id="rId33"/>
    <p:sldId id="297" r:id="rId34"/>
    <p:sldId id="270" r:id="rId35"/>
    <p:sldId id="295" r:id="rId36"/>
    <p:sldId id="271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2C1"/>
    <a:srgbClr val="F7EA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77419" autoAdjust="0"/>
  </p:normalViewPr>
  <p:slideViewPr>
    <p:cSldViewPr>
      <p:cViewPr varScale="1">
        <p:scale>
          <a:sx n="56" d="100"/>
          <a:sy n="56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DF156-F13E-4400-B96B-BFE244B6B422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E1358-74BE-4FBB-9DFC-9B09235ACE23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805578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3A756-E505-43FE-99BA-BCB1CBC2A02D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0A09-DDA1-4733-9F33-D6E75B1314E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95360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BE" dirty="0" smtClean="0"/>
              <a:t>SOA</a:t>
            </a:r>
            <a:r>
              <a:rPr lang="fr-BE" baseline="0" dirty="0" smtClean="0"/>
              <a:t> </a:t>
            </a:r>
            <a:r>
              <a:rPr lang="fr-BE" dirty="0" err="1" smtClean="0"/>
              <a:t>facilitate</a:t>
            </a:r>
            <a:r>
              <a:rPr lang="fr-BE" dirty="0" smtClean="0"/>
              <a:t> service </a:t>
            </a:r>
            <a:r>
              <a:rPr lang="fr-BE" dirty="0" err="1" smtClean="0"/>
              <a:t>integration</a:t>
            </a:r>
            <a:r>
              <a:rPr lang="fr-BE" dirty="0" smtClean="0"/>
              <a:t> </a:t>
            </a:r>
            <a:r>
              <a:rPr lang="fr-BE" dirty="0" err="1" smtClean="0"/>
              <a:t>within</a:t>
            </a:r>
            <a:r>
              <a:rPr lang="fr-BE" dirty="0" smtClean="0"/>
              <a:t> and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accross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organization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boundaries</a:t>
            </a:r>
            <a:endParaRPr lang="fr-BE" baseline="0" dirty="0" smtClean="0"/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services are </a:t>
            </a:r>
            <a:r>
              <a:rPr lang="fr-BE" dirty="0" err="1" smtClean="0"/>
              <a:t>combined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unanticipated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ways</a:t>
            </a:r>
            <a:r>
              <a:rPr lang="fr-BE" baseline="0" dirty="0" smtClean="0"/>
              <a:t> </a:t>
            </a:r>
            <a:r>
              <a:rPr lang="fr-BE" baseline="0" dirty="0" smtClean="0">
                <a:sym typeface="Wingdings" pitchFamily="2" charset="2"/>
              </a:rPr>
              <a:t> </a:t>
            </a:r>
            <a:r>
              <a:rPr lang="fr-BE" baseline="0" dirty="0" err="1" smtClean="0">
                <a:sym typeface="Wingdings" pitchFamily="2" charset="2"/>
              </a:rPr>
              <a:t>anonymous</a:t>
            </a:r>
            <a:endParaRPr lang="fr-B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baseline="0" dirty="0" smtClean="0"/>
              <a:t>No more </a:t>
            </a:r>
            <a:r>
              <a:rPr lang="fr-BE" baseline="0" dirty="0" err="1" smtClean="0"/>
              <a:t>islands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security</a:t>
            </a:r>
            <a:endParaRPr lang="fr-BE" baseline="0" dirty="0" smtClean="0"/>
          </a:p>
          <a:p>
            <a:pPr>
              <a:buFont typeface="Arial" pitchFamily="34" charset="0"/>
              <a:buChar char="•"/>
            </a:pPr>
            <a:r>
              <a:rPr lang="fr-BE" baseline="0" dirty="0" smtClean="0"/>
              <a:t>The drawback of SOA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security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systems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integrated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</a:t>
            </a:r>
            <a:endParaRPr lang="fr-BE" baseline="0" dirty="0" smtClean="0"/>
          </a:p>
          <a:p>
            <a:pPr>
              <a:buFont typeface="Arial" pitchFamily="34" charset="0"/>
              <a:buChar char="•"/>
            </a:pPr>
            <a:r>
              <a:rPr lang="fr-BE" baseline="0" dirty="0" err="1" smtClean="0"/>
              <a:t>Need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tracability</a:t>
            </a:r>
            <a:r>
              <a:rPr lang="fr-BE" baseline="0" dirty="0" smtClean="0"/>
              <a:t> in transaction</a:t>
            </a:r>
          </a:p>
          <a:p>
            <a:pPr lvl="1">
              <a:buFont typeface="Arial" pitchFamily="34" charset="0"/>
              <a:buChar char="•"/>
            </a:pPr>
            <a:r>
              <a:rPr lang="fr-BE" baseline="0" dirty="0" err="1" smtClean="0"/>
              <a:t>Authencity</a:t>
            </a:r>
            <a:endParaRPr lang="fr-BE" baseline="0" dirty="0" smtClean="0"/>
          </a:p>
          <a:p>
            <a:pPr lvl="1">
              <a:buFont typeface="Arial" pitchFamily="34" charset="0"/>
              <a:buChar char="•"/>
            </a:pPr>
            <a:r>
              <a:rPr lang="fr-BE" baseline="0" dirty="0" smtClean="0"/>
              <a:t>Access control, </a:t>
            </a:r>
            <a:r>
              <a:rPr lang="fr-BE" baseline="0" dirty="0" err="1" smtClean="0"/>
              <a:t>identity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authentication</a:t>
            </a:r>
            <a:r>
              <a:rPr lang="fr-BE" baseline="0" dirty="0" smtClean="0"/>
              <a:t>	</a:t>
            </a:r>
          </a:p>
          <a:p>
            <a:r>
              <a:rPr lang="fr-BE" dirty="0" smtClean="0"/>
              <a:t>Business impact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Register</a:t>
            </a:r>
            <a:r>
              <a:rPr lang="fr-BE" dirty="0" smtClean="0"/>
              <a:t> service: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registering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key</a:t>
            </a:r>
            <a:r>
              <a:rPr lang="fr-BE" baseline="0" dirty="0" smtClean="0"/>
              <a:t> pairs</a:t>
            </a:r>
          </a:p>
          <a:p>
            <a:r>
              <a:rPr lang="fr-BE" baseline="0" dirty="0" err="1" smtClean="0"/>
              <a:t>Locate</a:t>
            </a:r>
            <a:r>
              <a:rPr lang="fr-BE" baseline="0" dirty="0" smtClean="0"/>
              <a:t> service: </a:t>
            </a:r>
            <a:r>
              <a:rPr lang="fr-BE" baseline="0" dirty="0" err="1" smtClean="0"/>
              <a:t>retrieving</a:t>
            </a:r>
            <a:r>
              <a:rPr lang="fr-BE" baseline="0" dirty="0" smtClean="0"/>
              <a:t> public </a:t>
            </a:r>
            <a:r>
              <a:rPr lang="fr-BE" baseline="0" dirty="0" err="1" smtClean="0"/>
              <a:t>registered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key</a:t>
            </a:r>
            <a:r>
              <a:rPr lang="fr-BE" baseline="0" dirty="0" smtClean="0"/>
              <a:t> </a:t>
            </a:r>
          </a:p>
          <a:p>
            <a:r>
              <a:rPr lang="fr-BE" baseline="0" dirty="0" err="1" smtClean="0"/>
              <a:t>Validate</a:t>
            </a:r>
            <a:r>
              <a:rPr lang="fr-BE" baseline="0" dirty="0" smtClean="0"/>
              <a:t> service: </a:t>
            </a:r>
            <a:r>
              <a:rPr lang="fr-BE" baseline="0" dirty="0" err="1" smtClean="0"/>
              <a:t>locate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verify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a public </a:t>
            </a:r>
            <a:r>
              <a:rPr lang="fr-BE" baseline="0" dirty="0" err="1" smtClean="0"/>
              <a:t>key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registered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XKMS server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revoked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valid</a:t>
            </a:r>
            <a:r>
              <a:rPr lang="fr-BE" baseline="0" dirty="0" smtClean="0"/>
              <a:t> in time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Why</a:t>
            </a:r>
            <a:r>
              <a:rPr lang="fr-BE" dirty="0" smtClean="0"/>
              <a:t> SAML?</a:t>
            </a:r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SAML Assertions provide a means to distribute security-related information that may be used for a</a:t>
            </a:r>
          </a:p>
          <a:p>
            <a:r>
              <a:rPr lang="en-US" dirty="0" smtClean="0"/>
              <a:t>number of purposes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subject (e.g. user) that the authentication pertains to is “j.doe”. The format of the subject has been</a:t>
            </a:r>
          </a:p>
          <a:p>
            <a:r>
              <a:rPr lang="en-US" dirty="0" smtClean="0"/>
              <a:t>defined.  In this case its an email address, a number of predefined formats have been provided in the</a:t>
            </a:r>
          </a:p>
          <a:p>
            <a:r>
              <a:rPr lang="en-US" dirty="0" smtClean="0"/>
              <a:t>SAML specification, including custom formats and X.509 subject names.</a:t>
            </a:r>
          </a:p>
          <a:p>
            <a:r>
              <a:rPr lang="en-US" dirty="0" smtClean="0"/>
              <a:t>Joe was originally authenticated using a protected password mechanism at “2005-01-31T12:00:00Z"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SAML </a:t>
            </a:r>
            <a:r>
              <a:rPr lang="fr-BE" dirty="0" err="1" smtClean="0"/>
              <a:t>just</a:t>
            </a:r>
            <a:r>
              <a:rPr lang="fr-BE" dirty="0" smtClean="0"/>
              <a:t> </a:t>
            </a:r>
            <a:r>
              <a:rPr lang="fr-BE" dirty="0" err="1" smtClean="0"/>
              <a:t>define</a:t>
            </a:r>
            <a:r>
              <a:rPr lang="fr-BE" dirty="0" smtClean="0"/>
              <a:t> how </a:t>
            </a:r>
            <a:r>
              <a:rPr lang="fr-BE" dirty="0" err="1" smtClean="0"/>
              <a:t>identity</a:t>
            </a:r>
            <a:r>
              <a:rPr lang="fr-BE" dirty="0" smtClean="0"/>
              <a:t>  and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access</a:t>
            </a:r>
            <a:r>
              <a:rPr lang="fr-BE" dirty="0" smtClean="0"/>
              <a:t> information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exchanged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partners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baseline="0" dirty="0" smtClean="0"/>
              <a:t>Ticket</a:t>
            </a:r>
            <a:r>
              <a:rPr lang="fr-BE" dirty="0" smtClean="0"/>
              <a:t>: </a:t>
            </a:r>
            <a:r>
              <a:rPr lang="fr-BE" dirty="0" err="1" smtClean="0"/>
              <a:t>pieces</a:t>
            </a:r>
            <a:r>
              <a:rPr lang="fr-BE" dirty="0" smtClean="0"/>
              <a:t> of information (session </a:t>
            </a:r>
            <a:r>
              <a:rPr lang="fr-BE" dirty="0" err="1" smtClean="0"/>
              <a:t>key</a:t>
            </a:r>
            <a:r>
              <a:rPr lang="fr-BE" dirty="0" smtClean="0"/>
              <a:t> + expire date) </a:t>
            </a:r>
            <a:r>
              <a:rPr lang="fr-BE" dirty="0" err="1" smtClean="0"/>
              <a:t>used</a:t>
            </a:r>
            <a:r>
              <a:rPr lang="fr-BE" dirty="0" smtClean="0"/>
              <a:t> for </a:t>
            </a:r>
            <a:r>
              <a:rPr lang="fr-BE" dirty="0" err="1" smtClean="0"/>
              <a:t>authentication</a:t>
            </a:r>
            <a:r>
              <a:rPr lang="fr-BE" dirty="0" smtClean="0"/>
              <a:t> or </a:t>
            </a:r>
            <a:r>
              <a:rPr lang="fr-BE" dirty="0" err="1" smtClean="0"/>
              <a:t>authorization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added</a:t>
            </a:r>
            <a:r>
              <a:rPr lang="fr-BE" baseline="0" dirty="0" smtClean="0"/>
              <a:t> to a SOAP header</a:t>
            </a:r>
          </a:p>
          <a:p>
            <a:r>
              <a:rPr lang="fr-BE" dirty="0" smtClean="0"/>
              <a:t>Session </a:t>
            </a:r>
            <a:r>
              <a:rPr lang="fr-BE" dirty="0" err="1" smtClean="0"/>
              <a:t>key</a:t>
            </a:r>
            <a:r>
              <a:rPr lang="fr-BE" dirty="0" smtClean="0"/>
              <a:t>: secret </a:t>
            </a:r>
            <a:r>
              <a:rPr lang="fr-BE" dirty="0" err="1" smtClean="0"/>
              <a:t>key</a:t>
            </a:r>
            <a:r>
              <a:rPr lang="fr-BE" dirty="0" smtClean="0"/>
              <a:t> </a:t>
            </a:r>
            <a:r>
              <a:rPr lang="fr-BE" dirty="0" err="1" smtClean="0"/>
              <a:t>randomly</a:t>
            </a:r>
            <a:r>
              <a:rPr lang="fr-BE" dirty="0" smtClean="0"/>
              <a:t> </a:t>
            </a:r>
            <a:r>
              <a:rPr lang="fr-BE" dirty="0" err="1" smtClean="0"/>
              <a:t>generated</a:t>
            </a:r>
            <a:r>
              <a:rPr lang="fr-BE" dirty="0" smtClean="0"/>
              <a:t> by </a:t>
            </a:r>
            <a:r>
              <a:rPr lang="fr-BE" dirty="0" err="1" smtClean="0"/>
              <a:t>kerberos</a:t>
            </a:r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Provides proof of identity and authenticity which the sender cannot deny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0A09-DDA1-4733-9F33-D6E75B1314E7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"/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7B45-E081-46CD-B50A-A90AACB43184}" type="datetimeFigureOut">
              <a:rPr lang="fr-BE" smtClean="0"/>
              <a:pPr/>
              <a:t>10/05/2012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158C-A113-4CF1-AE62-B38F7F5DADF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Web services </a:t>
            </a:r>
            <a:r>
              <a:rPr lang="en-US" dirty="0" smtClean="0"/>
              <a:t>security I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Uyen</a:t>
            </a:r>
            <a:r>
              <a:rPr lang="en-US" dirty="0" smtClean="0"/>
              <a:t> Dang &amp; Michel </a:t>
            </a:r>
            <a:r>
              <a:rPr lang="en-US" dirty="0" err="1" smtClean="0"/>
              <a:t>Foé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Basic concepts (3)</a:t>
            </a:r>
            <a:endParaRPr lang="fr-BE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39552" y="1196752"/>
            <a:ext cx="784887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Symmetric encryption /decryption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Secure communication between two parties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/>
              <a:t>Both parties share the same key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94306"/>
            <a:ext cx="4176464" cy="400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Basic concepts (4)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7931224" cy="1152128"/>
          </a:xfrm>
        </p:spPr>
        <p:txBody>
          <a:bodyPr>
            <a:noAutofit/>
          </a:bodyPr>
          <a:lstStyle/>
          <a:p>
            <a:r>
              <a:rPr lang="en-US" sz="2400" dirty="0" smtClean="0"/>
              <a:t>Asymmetric encryption /decryption</a:t>
            </a:r>
          </a:p>
          <a:p>
            <a:pPr lvl="1"/>
            <a:r>
              <a:rPr lang="en-US" sz="2000" dirty="0" smtClean="0"/>
              <a:t>Secure communication between two parties</a:t>
            </a:r>
          </a:p>
          <a:p>
            <a:pPr lvl="1"/>
            <a:r>
              <a:rPr lang="en-US" sz="2000" dirty="0" smtClean="0"/>
              <a:t>Requires public/private keys pair for each party</a:t>
            </a:r>
            <a:endParaRPr lang="fr-B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4752528" cy="42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pPr algn="l"/>
            <a:r>
              <a:rPr lang="fr-BE" dirty="0" smtClean="0"/>
              <a:t>Basic Concepts(5)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252736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Digital signature and certificate</a:t>
            </a:r>
          </a:p>
          <a:p>
            <a:pPr marL="742950" lvl="2" indent="-342900">
              <a:buFont typeface="Calibri" pitchFamily="34" charset="0"/>
              <a:buChar char="—"/>
            </a:pPr>
            <a:r>
              <a:rPr lang="en-US" sz="2000" dirty="0" smtClean="0"/>
              <a:t>Proof the authenticity and integrity of a document/message</a:t>
            </a:r>
          </a:p>
          <a:p>
            <a:pPr marL="742950" lvl="2" indent="-342900">
              <a:buFont typeface="Calibri" pitchFamily="34" charset="0"/>
              <a:buChar char="—"/>
            </a:pPr>
            <a:r>
              <a:rPr lang="en-US" sz="2000" dirty="0" smtClean="0"/>
              <a:t>Ensure accountability </a:t>
            </a:r>
            <a:r>
              <a:rPr lang="en-US" sz="2000" smtClean="0"/>
              <a:t>and non-repudiation (certificates</a:t>
            </a:r>
            <a:r>
              <a:rPr lang="en-US" sz="2000" dirty="0" smtClean="0"/>
              <a:t>)</a:t>
            </a:r>
          </a:p>
          <a:p>
            <a:pPr marL="742950" lvl="2" indent="-342900">
              <a:buFont typeface="Calibri" pitchFamily="34" charset="0"/>
              <a:buChar char="—"/>
            </a:pPr>
            <a:endParaRPr lang="en-US" sz="2000" dirty="0" smtClean="0"/>
          </a:p>
          <a:p>
            <a:pPr marL="742950" lvl="2" indent="-342900">
              <a:buFont typeface="Calibri" pitchFamily="34" charset="0"/>
              <a:buChar char="—"/>
            </a:pPr>
            <a:endParaRPr lang="fr-BE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883656"/>
            <a:ext cx="6378795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980728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dirty="0" smtClean="0"/>
              <a:t>SSL </a:t>
            </a:r>
            <a:r>
              <a:rPr lang="en-US" sz="3200" i="1" dirty="0" smtClean="0"/>
              <a:t>(Secure Sockets Layer )</a:t>
            </a:r>
            <a:endParaRPr lang="fr-BE" sz="4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dirty="0" smtClean="0"/>
              <a:t>What is SSL?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Web protocol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secure communication over TCP/IP connections,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provides server and client authentication,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data encryption, message integrity.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6524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Kerberos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736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Kerberos?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3</a:t>
            </a:r>
            <a:r>
              <a:rPr lang="en-US" sz="2000" baseline="30000" dirty="0" smtClean="0">
                <a:solidFill>
                  <a:srgbClr val="000000"/>
                </a:solidFill>
              </a:rPr>
              <a:t>rd</a:t>
            </a:r>
            <a:r>
              <a:rPr lang="en-US" sz="2000" dirty="0" smtClean="0">
                <a:solidFill>
                  <a:srgbClr val="000000"/>
                </a:solidFill>
              </a:rPr>
              <a:t> party Authentication protocol 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Use ticket and a session key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Centralized key management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Allows single-sign-on </a:t>
            </a:r>
          </a:p>
          <a:p>
            <a:pPr lvl="1">
              <a:buNone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67776"/>
            <a:ext cx="5256584" cy="398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Authentication on HTTP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Login/password authentication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Support two methods:</a:t>
            </a:r>
          </a:p>
          <a:p>
            <a:pPr lvl="2"/>
            <a:r>
              <a:rPr lang="en-US" sz="2800" dirty="0" smtClean="0"/>
              <a:t>Basic authentication</a:t>
            </a:r>
          </a:p>
          <a:p>
            <a:pPr lvl="3"/>
            <a:r>
              <a:rPr lang="en-US" sz="2400" dirty="0" smtClean="0"/>
              <a:t>Base64 algorithm to encrypt the string  </a:t>
            </a:r>
            <a:r>
              <a:rPr lang="en-US" sz="2400" i="1" dirty="0" err="1" smtClean="0"/>
              <a:t>login:password</a:t>
            </a:r>
            <a:endParaRPr lang="en-US" sz="2400" dirty="0" smtClean="0"/>
          </a:p>
          <a:p>
            <a:pPr lvl="3"/>
            <a:r>
              <a:rPr lang="en-US" sz="2400" dirty="0" smtClean="0"/>
              <a:t>Highly vulnerable</a:t>
            </a:r>
          </a:p>
          <a:p>
            <a:pPr lvl="2"/>
            <a:r>
              <a:rPr lang="en-US" sz="2800" dirty="0" smtClean="0"/>
              <a:t>Digest</a:t>
            </a:r>
          </a:p>
          <a:p>
            <a:pPr lvl="3"/>
            <a:r>
              <a:rPr lang="en-US" sz="2400" dirty="0" smtClean="0"/>
              <a:t>Apply a hash function to the password </a:t>
            </a:r>
          </a:p>
          <a:p>
            <a:pPr lvl="3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 basic authentication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28775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XML signature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3"/>
          </a:xfrm>
        </p:spPr>
        <p:txBody>
          <a:bodyPr>
            <a:normAutofit lnSpcReduction="10000"/>
          </a:bodyPr>
          <a:lstStyle/>
          <a:p>
            <a:pPr marL="0" lvl="0" indent="457200"/>
            <a:r>
              <a:rPr lang="en-US" sz="2800" dirty="0" smtClean="0">
                <a:solidFill>
                  <a:srgbClr val="000000"/>
                </a:solidFill>
              </a:rPr>
              <a:t>Ensure :</a:t>
            </a:r>
          </a:p>
          <a:p>
            <a:pPr marL="400050" lvl="1" indent="457200"/>
            <a:r>
              <a:rPr lang="en-US" sz="2200" dirty="0" smtClean="0">
                <a:solidFill>
                  <a:srgbClr val="000000"/>
                </a:solidFill>
              </a:rPr>
              <a:t>data integrity,</a:t>
            </a:r>
          </a:p>
          <a:p>
            <a:pPr marL="400050" lvl="1" indent="457200"/>
            <a:r>
              <a:rPr lang="en-US" sz="2200" dirty="0" smtClean="0">
                <a:solidFill>
                  <a:srgbClr val="000000"/>
                </a:solidFill>
              </a:rPr>
              <a:t>message authentication,</a:t>
            </a:r>
          </a:p>
          <a:p>
            <a:pPr marL="400050" lvl="1" indent="457200"/>
            <a:r>
              <a:rPr lang="en-US" sz="2200" dirty="0" smtClean="0">
                <a:solidFill>
                  <a:srgbClr val="000000"/>
                </a:solidFill>
              </a:rPr>
              <a:t>and non-repudiation.</a:t>
            </a:r>
          </a:p>
          <a:p>
            <a:pPr marL="0" indent="457200"/>
            <a:r>
              <a:rPr lang="en-US" sz="2800" dirty="0" smtClean="0">
                <a:solidFill>
                  <a:srgbClr val="000000"/>
                </a:solidFill>
              </a:rPr>
              <a:t>3 types of signatures:</a:t>
            </a:r>
          </a:p>
          <a:p>
            <a:pPr marL="0" indent="457200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200" dirty="0" smtClean="0"/>
              <a:t>Enveloping</a:t>
            </a:r>
          </a:p>
          <a:p>
            <a:pPr lvl="1"/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Enveloped </a:t>
            </a:r>
          </a:p>
          <a:p>
            <a:pPr lvl="1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Detached signatures              or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8227" y="3522983"/>
            <a:ext cx="6953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8554" y="5348239"/>
            <a:ext cx="542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514" y="5337066"/>
            <a:ext cx="11144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e 9"/>
          <p:cNvGrpSpPr/>
          <p:nvPr/>
        </p:nvGrpSpPr>
        <p:grpSpPr>
          <a:xfrm>
            <a:off x="2688446" y="4556973"/>
            <a:ext cx="657225" cy="895350"/>
            <a:chOff x="2583486" y="4610760"/>
            <a:chExt cx="657225" cy="89535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3486" y="4610760"/>
              <a:ext cx="65722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7887" y="4797152"/>
              <a:ext cx="301749" cy="23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XML signature </a:t>
            </a:r>
            <a:r>
              <a:rPr lang="en-US" sz="3200" i="1" dirty="0" smtClean="0"/>
              <a:t>(schema)</a:t>
            </a:r>
            <a:endParaRPr lang="fr-BE" i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179512" y="1628800"/>
            <a:ext cx="8712968" cy="4464496"/>
            <a:chOff x="179512" y="1628800"/>
            <a:chExt cx="8712968" cy="44644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628800"/>
              <a:ext cx="8712968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6444208" y="1938318"/>
              <a:ext cx="144016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SignedInfo</a:t>
              </a:r>
              <a:endParaRPr lang="en-US" sz="1600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7236296" y="3010807"/>
              <a:ext cx="1368152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 smtClean="0"/>
                <a:t>Signature</a:t>
              </a:r>
              <a:endParaRPr lang="fr-BE" sz="16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380312" y="4475945"/>
              <a:ext cx="1224136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 smtClean="0"/>
                <a:t>Key information</a:t>
              </a:r>
              <a:endParaRPr lang="fr-BE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XML signature 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SignedInfo</a:t>
            </a:r>
            <a:r>
              <a:rPr lang="en-US" sz="3200" i="1" dirty="0" smtClean="0"/>
              <a:t>)</a:t>
            </a:r>
            <a:endParaRPr lang="fr-BE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43655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l"/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Context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Architectural considerations of security issues in WS</a:t>
            </a:r>
            <a:endParaRPr lang="en-US" sz="1800" dirty="0" smtClean="0"/>
          </a:p>
          <a:p>
            <a:pPr lvl="1"/>
            <a:r>
              <a:rPr lang="en-US" sz="1800" dirty="0" smtClean="0"/>
              <a:t>Security threats in Web services</a:t>
            </a:r>
          </a:p>
          <a:p>
            <a:r>
              <a:rPr lang="en-US" sz="2400" dirty="0" smtClean="0"/>
              <a:t>Basic concepts (prerequisites)</a:t>
            </a:r>
          </a:p>
          <a:p>
            <a:r>
              <a:rPr lang="en-US" sz="2400" dirty="0" smtClean="0"/>
              <a:t>XML independent tools or technologies</a:t>
            </a:r>
          </a:p>
          <a:p>
            <a:pPr lvl="1"/>
            <a:r>
              <a:rPr lang="en-US" sz="1800" dirty="0" smtClean="0"/>
              <a:t>SSL </a:t>
            </a:r>
          </a:p>
          <a:p>
            <a:pPr lvl="1"/>
            <a:r>
              <a:rPr lang="en-US" sz="1800" dirty="0" smtClean="0"/>
              <a:t>Kerberos</a:t>
            </a:r>
          </a:p>
          <a:p>
            <a:pPr lvl="1"/>
            <a:r>
              <a:rPr lang="en-US" sz="1800" dirty="0" smtClean="0"/>
              <a:t>Authentication on HTTP</a:t>
            </a:r>
          </a:p>
          <a:p>
            <a:r>
              <a:rPr lang="en-US" sz="2400" dirty="0" smtClean="0"/>
              <a:t>XML specific tools or technologies</a:t>
            </a:r>
          </a:p>
          <a:p>
            <a:pPr lvl="1"/>
            <a:r>
              <a:rPr lang="en-US" sz="1800" dirty="0" smtClean="0"/>
              <a:t>XML signature</a:t>
            </a:r>
          </a:p>
          <a:p>
            <a:pPr lvl="1"/>
            <a:r>
              <a:rPr lang="en-US" sz="1800" dirty="0" smtClean="0"/>
              <a:t>XML Encryption</a:t>
            </a:r>
          </a:p>
          <a:p>
            <a:pPr lvl="1"/>
            <a:r>
              <a:rPr lang="en-US" sz="1800" dirty="0" smtClean="0"/>
              <a:t>XKMS</a:t>
            </a:r>
          </a:p>
          <a:p>
            <a:pPr lvl="1"/>
            <a:r>
              <a:rPr lang="en-US" sz="1800" dirty="0" smtClean="0"/>
              <a:t>SAML</a:t>
            </a:r>
          </a:p>
          <a:p>
            <a:pPr lvl="1"/>
            <a:r>
              <a:rPr lang="en-US" sz="1800" dirty="0" smtClean="0"/>
              <a:t>XACML</a:t>
            </a:r>
          </a:p>
          <a:p>
            <a:r>
              <a:rPr lang="en-US" sz="2400" dirty="0" smtClean="0"/>
              <a:t>Summary  and Q&amp;A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XML Signature </a:t>
            </a:r>
            <a:r>
              <a:rPr lang="en-US" sz="3600" i="1" dirty="0" smtClean="0"/>
              <a:t>(key information)</a:t>
            </a:r>
            <a:endParaRPr lang="fr-BE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768752" cy="521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XML Signature </a:t>
            </a:r>
            <a:r>
              <a:rPr lang="en-US" sz="3200" i="1" dirty="0" smtClean="0"/>
              <a:t>(How does it work?)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Generate references</a:t>
            </a:r>
          </a:p>
          <a:p>
            <a:pPr lvl="1"/>
            <a:r>
              <a:rPr lang="en-US" sz="2400" dirty="0" smtClean="0"/>
              <a:t>Transformation (eventually)</a:t>
            </a:r>
          </a:p>
          <a:p>
            <a:pPr lvl="1"/>
            <a:r>
              <a:rPr lang="en-US" sz="2400" dirty="0" smtClean="0"/>
              <a:t>Compute the digest</a:t>
            </a:r>
          </a:p>
          <a:p>
            <a:r>
              <a:rPr lang="en-US" dirty="0" smtClean="0"/>
              <a:t>Generate the signature</a:t>
            </a:r>
          </a:p>
          <a:p>
            <a:pPr lvl="1"/>
            <a:r>
              <a:rPr lang="en-US" sz="2400" dirty="0" smtClean="0"/>
              <a:t>Build </a:t>
            </a:r>
            <a:r>
              <a:rPr lang="en-US" sz="2400" i="1" dirty="0" err="1" smtClean="0"/>
              <a:t>SignedInfo</a:t>
            </a:r>
            <a:r>
              <a:rPr lang="en-US" sz="2400" i="1" dirty="0" smtClean="0"/>
              <a:t> </a:t>
            </a:r>
            <a:r>
              <a:rPr lang="en-US" sz="2400" dirty="0" smtClean="0"/>
              <a:t>element</a:t>
            </a:r>
          </a:p>
          <a:p>
            <a:pPr lvl="1"/>
            <a:r>
              <a:rPr lang="en-US" sz="2400" dirty="0" smtClean="0"/>
              <a:t>Apply </a:t>
            </a:r>
            <a:r>
              <a:rPr lang="en-US" sz="2400" i="1" dirty="0" err="1" smtClean="0"/>
              <a:t>CanonicalizationMethod</a:t>
            </a:r>
            <a:endParaRPr lang="en-US" sz="2400" i="1" dirty="0" smtClean="0"/>
          </a:p>
          <a:p>
            <a:pPr lvl="1"/>
            <a:r>
              <a:rPr lang="en-US" sz="2400" dirty="0" smtClean="0"/>
              <a:t>Compute the digest</a:t>
            </a:r>
          </a:p>
          <a:p>
            <a:pPr lvl="1"/>
            <a:r>
              <a:rPr lang="en-US" sz="2400" dirty="0" smtClean="0"/>
              <a:t>Compute the signature on hash with </a:t>
            </a:r>
            <a:r>
              <a:rPr lang="en-US" sz="2400" i="1" dirty="0" err="1" smtClean="0"/>
              <a:t>SignatureMethod</a:t>
            </a:r>
            <a:endParaRPr lang="en-US" sz="2400" i="1" dirty="0" smtClean="0"/>
          </a:p>
          <a:p>
            <a:r>
              <a:rPr lang="en-US" dirty="0" smtClean="0"/>
              <a:t>Just</a:t>
            </a:r>
            <a:r>
              <a:rPr lang="en-US" i="1" dirty="0" smtClean="0"/>
              <a:t> </a:t>
            </a:r>
            <a:r>
              <a:rPr lang="en-US" sz="2800" i="1" dirty="0" err="1" smtClean="0"/>
              <a:t>SignedInfo</a:t>
            </a:r>
            <a:r>
              <a:rPr lang="en-US" dirty="0" smtClean="0"/>
              <a:t> is signed not referenced resources</a:t>
            </a:r>
            <a:endParaRPr lang="en-US" i="1" dirty="0" smtClean="0"/>
          </a:p>
          <a:p>
            <a:pPr lvl="1"/>
            <a:endParaRPr lang="en-US" sz="2400" i="1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pPr algn="l"/>
            <a:r>
              <a:rPr lang="en-US" dirty="0" smtClean="0"/>
              <a:t>XML Signature </a:t>
            </a:r>
            <a:r>
              <a:rPr lang="en-US" sz="3200" i="1" dirty="0" smtClean="0"/>
              <a:t>(Example)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34481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57" y="3743494"/>
            <a:ext cx="78009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 rot="5400000">
            <a:off x="7727576" y="2120083"/>
            <a:ext cx="195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enveloping</a:t>
            </a:r>
            <a:endParaRPr lang="en-US" sz="2800" i="1" dirty="0"/>
          </a:p>
        </p:txBody>
      </p:sp>
      <p:sp>
        <p:nvSpPr>
          <p:cNvPr id="6" name="ZoneTexte 5"/>
          <p:cNvSpPr txBox="1"/>
          <p:nvPr/>
        </p:nvSpPr>
        <p:spPr>
          <a:xfrm rot="5400000">
            <a:off x="7727576" y="4856384"/>
            <a:ext cx="195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enveloped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XML Encryption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r>
              <a:rPr lang="en-US" dirty="0" smtClean="0"/>
              <a:t>Encrypts part/whole XML document</a:t>
            </a:r>
          </a:p>
          <a:p>
            <a:r>
              <a:rPr lang="en-US" dirty="0" smtClean="0"/>
              <a:t>Ensure confidentiality </a:t>
            </a:r>
          </a:p>
          <a:p>
            <a:r>
              <a:rPr lang="en-US" dirty="0" smtClean="0"/>
              <a:t>Use symmetric encryption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XML Encryption (schema)</a:t>
            </a:r>
            <a:endParaRPr lang="fr-B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29351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660232" y="1700808"/>
            <a:ext cx="12961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Encryption</a:t>
            </a:r>
            <a:r>
              <a:rPr lang="fr-BE" sz="1600" dirty="0" smtClean="0"/>
              <a:t> </a:t>
            </a:r>
            <a:r>
              <a:rPr lang="fr-BE" sz="1600" dirty="0" err="1" smtClean="0"/>
              <a:t>method</a:t>
            </a:r>
            <a:endParaRPr lang="fr-BE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7164288" y="3356992"/>
            <a:ext cx="122413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Cipher</a:t>
            </a:r>
            <a:r>
              <a:rPr lang="fr-BE" sz="1600" dirty="0" smtClean="0"/>
              <a:t>  </a:t>
            </a:r>
            <a:r>
              <a:rPr lang="fr-BE" sz="1600" dirty="0" err="1" smtClean="0"/>
              <a:t>text</a:t>
            </a:r>
            <a:endParaRPr lang="fr-B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XML Encryption</a:t>
            </a:r>
            <a:r>
              <a:rPr lang="en-US" sz="2800" dirty="0" smtClean="0"/>
              <a:t> </a:t>
            </a:r>
            <a:r>
              <a:rPr lang="en-US" sz="3200" i="1" dirty="0" smtClean="0"/>
              <a:t>(How does it work?)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US" dirty="0" smtClean="0"/>
              <a:t>Encryption</a:t>
            </a:r>
          </a:p>
          <a:p>
            <a:pPr lvl="1"/>
            <a:r>
              <a:rPr lang="en-US" sz="2400" dirty="0" smtClean="0"/>
              <a:t>Choose  the cryptographic algorithm (</a:t>
            </a:r>
            <a:r>
              <a:rPr lang="fr-BE" sz="2400" dirty="0" smtClean="0"/>
              <a:t>3DES , AES</a:t>
            </a:r>
            <a:r>
              <a:rPr lang="en-US" sz="2400" dirty="0" smtClean="0"/>
              <a:t>, etc..)</a:t>
            </a:r>
          </a:p>
          <a:p>
            <a:pPr lvl="1"/>
            <a:r>
              <a:rPr lang="en-US" sz="2400" dirty="0" smtClean="0"/>
              <a:t>Get or generate the key</a:t>
            </a:r>
          </a:p>
          <a:p>
            <a:pPr lvl="1"/>
            <a:r>
              <a:rPr lang="en-US" sz="2400" dirty="0" smtClean="0"/>
              <a:t>Serialize data to encrypt</a:t>
            </a:r>
          </a:p>
          <a:p>
            <a:pPr lvl="1"/>
            <a:r>
              <a:rPr lang="en-US" sz="2400" dirty="0" smtClean="0"/>
              <a:t>Encrypt</a:t>
            </a:r>
          </a:p>
          <a:p>
            <a:r>
              <a:rPr lang="en-US" dirty="0" smtClean="0"/>
              <a:t>Decryption</a:t>
            </a:r>
          </a:p>
          <a:p>
            <a:pPr lvl="1"/>
            <a:r>
              <a:rPr lang="en-US" sz="2400" dirty="0" smtClean="0"/>
              <a:t>Identify algorithm and key used</a:t>
            </a:r>
          </a:p>
          <a:p>
            <a:pPr lvl="1"/>
            <a:r>
              <a:rPr lang="en-US" sz="2400" dirty="0" smtClean="0"/>
              <a:t>Get the key</a:t>
            </a:r>
          </a:p>
          <a:p>
            <a:pPr lvl="1"/>
            <a:r>
              <a:rPr lang="en-US" sz="2400" dirty="0" smtClean="0"/>
              <a:t>Decrypt</a:t>
            </a:r>
          </a:p>
          <a:p>
            <a:pPr lvl="1"/>
            <a:r>
              <a:rPr lang="en-US" sz="2400" dirty="0" smtClean="0"/>
              <a:t>Integrate  data in the final document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22114"/>
          </a:xfrm>
        </p:spPr>
        <p:txBody>
          <a:bodyPr/>
          <a:lstStyle/>
          <a:p>
            <a:pPr algn="l"/>
            <a:r>
              <a:rPr lang="en-US" dirty="0" smtClean="0"/>
              <a:t>XML Encryption</a:t>
            </a:r>
            <a:r>
              <a:rPr lang="en-US" sz="2800" dirty="0" smtClean="0"/>
              <a:t> </a:t>
            </a:r>
            <a:r>
              <a:rPr lang="en-US" sz="3200" i="1" dirty="0" smtClean="0"/>
              <a:t>(Example)</a:t>
            </a:r>
            <a:endParaRPr lang="fr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13721"/>
            <a:ext cx="6048672" cy="261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7344816" cy="317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Are XML encryption and signature tied to WS - *?</a:t>
            </a:r>
            <a:endParaRPr lang="fr-BE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lvl="1"/>
            <a:r>
              <a:rPr lang="en-US" dirty="0" smtClean="0"/>
              <a:t>XML Encryption can be applied to any Web resource (including non-XML content).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XKMS</a:t>
            </a:r>
            <a:r>
              <a:rPr lang="en-US" dirty="0" smtClean="0"/>
              <a:t> </a:t>
            </a:r>
            <a:r>
              <a:rPr lang="en-US" sz="3200" i="1" dirty="0" smtClean="0"/>
              <a:t>(XML Key Management Spec)</a:t>
            </a:r>
            <a:endParaRPr lang="fr-BE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Alternative to a complex PKI</a:t>
            </a:r>
          </a:p>
          <a:p>
            <a:endParaRPr lang="en-US" dirty="0" smtClean="0"/>
          </a:p>
          <a:p>
            <a:r>
              <a:rPr lang="en-US" dirty="0" smtClean="0"/>
              <a:t>Ease integration of </a:t>
            </a:r>
          </a:p>
          <a:p>
            <a:pPr lvl="1"/>
            <a:r>
              <a:rPr lang="en-US" sz="2400" dirty="0" smtClean="0"/>
              <a:t>Authentication,</a:t>
            </a:r>
          </a:p>
          <a:p>
            <a:pPr lvl="1"/>
            <a:r>
              <a:rPr lang="en-US" sz="2400" dirty="0" smtClean="0"/>
              <a:t>signature and certificates,</a:t>
            </a:r>
          </a:p>
          <a:p>
            <a:pPr lvl="1"/>
            <a:r>
              <a:rPr lang="en-US" sz="2400" dirty="0" smtClean="0"/>
              <a:t>and  encryption for XML- based trust  services;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dirty="0" smtClean="0"/>
              <a:t>Support three major services:</a:t>
            </a:r>
          </a:p>
          <a:p>
            <a:pPr lvl="1"/>
            <a:r>
              <a:rPr lang="en-US" sz="2400" dirty="0" smtClean="0"/>
              <a:t>Register</a:t>
            </a:r>
          </a:p>
          <a:p>
            <a:pPr lvl="1"/>
            <a:r>
              <a:rPr lang="en-US" sz="2400" dirty="0" smtClean="0"/>
              <a:t>Locate</a:t>
            </a:r>
          </a:p>
          <a:p>
            <a:pPr lvl="1"/>
            <a:r>
              <a:rPr lang="en-US" sz="2400" dirty="0" smtClean="0"/>
              <a:t>validate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XKMS (example)</a:t>
            </a:r>
            <a:endParaRPr lang="fr-BE" dirty="0"/>
          </a:p>
        </p:txBody>
      </p:sp>
      <p:grpSp>
        <p:nvGrpSpPr>
          <p:cNvPr id="5" name="Groupe 4"/>
          <p:cNvGrpSpPr/>
          <p:nvPr/>
        </p:nvGrpSpPr>
        <p:grpSpPr>
          <a:xfrm>
            <a:off x="1187624" y="1556792"/>
            <a:ext cx="6582681" cy="5030554"/>
            <a:chOff x="1187624" y="1556792"/>
            <a:chExt cx="6582681" cy="50305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556792"/>
              <a:ext cx="6582681" cy="5030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5076056" y="3645024"/>
              <a:ext cx="2880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1600" dirty="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fr-BE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Context (SOA)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08196"/>
            <a:ext cx="7778567" cy="51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SAML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Security assertion Markup Language</a:t>
            </a:r>
            <a:endParaRPr lang="en-US" sz="3600" dirty="0"/>
          </a:p>
          <a:p>
            <a:pPr lvl="1"/>
            <a:r>
              <a:rPr lang="en-US" dirty="0" smtClean="0"/>
              <a:t>OASIS standard</a:t>
            </a:r>
          </a:p>
          <a:p>
            <a:pPr lvl="1"/>
            <a:r>
              <a:rPr lang="en-US" dirty="0" smtClean="0"/>
              <a:t>framework for</a:t>
            </a:r>
          </a:p>
          <a:p>
            <a:pPr lvl="2"/>
            <a:r>
              <a:rPr lang="en-US" dirty="0" smtClean="0"/>
              <a:t>creating, </a:t>
            </a:r>
          </a:p>
          <a:p>
            <a:pPr lvl="2"/>
            <a:r>
              <a:rPr lang="en-US" dirty="0" smtClean="0"/>
              <a:t>requesting,</a:t>
            </a:r>
          </a:p>
          <a:p>
            <a:pPr lvl="2"/>
            <a:r>
              <a:rPr lang="en-US" dirty="0" smtClean="0"/>
              <a:t> and exchanging security assertions between business partners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Ease Single Sign-On</a:t>
            </a:r>
          </a:p>
          <a:p>
            <a:pPr lvl="1"/>
            <a:endParaRPr lang="en-US" dirty="0" smtClean="0"/>
          </a:p>
          <a:p>
            <a:endParaRPr lang="fr-B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SAML components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3"/>
            <a:ext cx="7560839" cy="543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SAML assertion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970" y="1196752"/>
            <a:ext cx="451823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SAML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67" y="1340768"/>
            <a:ext cx="894373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XACML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 err="1" smtClean="0"/>
              <a:t>eXtensible</a:t>
            </a:r>
            <a:r>
              <a:rPr lang="en-US" dirty="0" smtClean="0"/>
              <a:t> Access Control Markup Language</a:t>
            </a:r>
          </a:p>
          <a:p>
            <a:pPr lvl="1"/>
            <a:r>
              <a:rPr lang="en-US" dirty="0" smtClean="0"/>
              <a:t>extension to SAML</a:t>
            </a:r>
          </a:p>
          <a:p>
            <a:pPr lvl="1"/>
            <a:r>
              <a:rPr lang="en-US" dirty="0" smtClean="0"/>
              <a:t>define  how  to use access information and security policies </a:t>
            </a:r>
          </a:p>
          <a:p>
            <a:pPr lvl="1"/>
            <a:r>
              <a:rPr lang="en-US" dirty="0" smtClean="0"/>
              <a:t>offer a vocabulary  and syntax for managing authorization decisions</a:t>
            </a:r>
          </a:p>
          <a:p>
            <a:r>
              <a:rPr lang="en-US" dirty="0" smtClean="0"/>
              <a:t>Two basics components</a:t>
            </a:r>
          </a:p>
          <a:p>
            <a:pPr lvl="1"/>
            <a:r>
              <a:rPr lang="en-US" dirty="0" smtClean="0"/>
              <a:t>Access control policy language</a:t>
            </a:r>
          </a:p>
          <a:p>
            <a:pPr lvl="1"/>
            <a:r>
              <a:rPr lang="en-US" dirty="0" smtClean="0"/>
              <a:t>Request /response language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Typical use of XACML and SAML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9143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Summary and Q&amp;A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3496712"/>
              </p:ext>
            </p:extLst>
          </p:nvPr>
        </p:nvGraphicFramePr>
        <p:xfrm>
          <a:off x="395536" y="1196752"/>
          <a:ext cx="8291264" cy="4678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145632"/>
              </a:tblGrid>
              <a:tr h="47222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Technology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Main purposes</a:t>
                      </a:r>
                      <a:endParaRPr lang="en-US" noProof="0"/>
                    </a:p>
                  </a:txBody>
                  <a:tcPr/>
                </a:tc>
              </a:tr>
              <a:tr h="478785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x-none"/>
                        <a:t>XML signature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BE" dirty="0" smtClean="0"/>
                        <a:t>d</a:t>
                      </a:r>
                      <a:r>
                        <a:rPr lang="x-none" smtClean="0"/>
                        <a:t>ata </a:t>
                      </a:r>
                      <a:r>
                        <a:rPr lang="x-none"/>
                        <a:t>integrity, </a:t>
                      </a:r>
                      <a:r>
                        <a:rPr lang="x-none" smtClean="0"/>
                        <a:t>authentication, non</a:t>
                      </a:r>
                      <a:r>
                        <a:rPr lang="fr-BE" baseline="0" dirty="0" smtClean="0"/>
                        <a:t> -</a:t>
                      </a:r>
                      <a:r>
                        <a:rPr lang="x-none" smtClean="0"/>
                        <a:t>repudation </a:t>
                      </a:r>
                      <a:r>
                        <a:rPr lang="x-none"/>
                        <a:t>of services</a:t>
                      </a:r>
                    </a:p>
                  </a:txBody>
                  <a:tcPr marL="91425" marR="91425" marT="91425" marB="91425"/>
                </a:tc>
              </a:tr>
              <a:tr h="615505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x-none"/>
                        <a:t>XML encryption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/>
                        <a:t>promote the trusted use of web applications by encrypting XML entities</a:t>
                      </a:r>
                    </a:p>
                  </a:txBody>
                  <a:tcPr marL="91425" marR="91425" marT="91425" marB="91425"/>
                </a:tc>
              </a:tr>
              <a:tr h="478785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x-none"/>
                        <a:t>XKMS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/>
                        <a:t>simplify the integration of PKI and management of digital certificates with XML applications</a:t>
                      </a:r>
                    </a:p>
                  </a:txBody>
                  <a:tcPr marL="91425" marR="91425" marT="91425" marB="91425"/>
                </a:tc>
              </a:tr>
              <a:tr h="478785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x-none"/>
                        <a:t>SAML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aseline="0" noProof="0" dirty="0" smtClean="0"/>
                        <a:t>Standards or exchanging  a</a:t>
                      </a:r>
                      <a:r>
                        <a:rPr lang="en-US" noProof="0" dirty="0" smtClean="0"/>
                        <a:t>uthorization</a:t>
                      </a:r>
                      <a:r>
                        <a:rPr lang="en-US" baseline="0" noProof="0" dirty="0" smtClean="0"/>
                        <a:t> and authentication  assertions between  services to facilitate Single Sign On</a:t>
                      </a:r>
                      <a:endParaRPr lang="en-US" noProof="0" dirty="0"/>
                    </a:p>
                  </a:txBody>
                  <a:tcPr marL="91425" marR="91425" marT="91425" marB="91425"/>
                </a:tc>
              </a:tr>
              <a:tr h="478785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-US" noProof="0" smtClean="0"/>
                        <a:t>XACML</a:t>
                      </a:r>
                      <a:endParaRPr lang="en-US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noProof="0" dirty="0" smtClean="0"/>
                        <a:t>Language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noProof="0" dirty="0" smtClean="0"/>
                        <a:t>for managing authorization decisions</a:t>
                      </a:r>
                      <a:endParaRPr lang="en-US" noProof="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prstClr val="black"/>
                </a:solidFill>
              </a:rPr>
              <a:t>Architectural considerations of </a:t>
            </a:r>
            <a:r>
              <a:rPr lang="en-US" sz="3600" dirty="0" smtClean="0">
                <a:solidFill>
                  <a:prstClr val="black"/>
                </a:solidFill>
              </a:rPr>
              <a:t>WS security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security issues occur in SOA?</a:t>
            </a:r>
          </a:p>
          <a:p>
            <a:pPr lvl="1"/>
            <a:r>
              <a:rPr lang="en-US" sz="2400" dirty="0" smtClean="0"/>
              <a:t>Network-level</a:t>
            </a:r>
          </a:p>
          <a:p>
            <a:pPr lvl="1"/>
            <a:r>
              <a:rPr lang="en-US" sz="2400" dirty="0" smtClean="0"/>
              <a:t>Application-level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threats for Web services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Unauthorized access</a:t>
            </a:r>
          </a:p>
          <a:p>
            <a:r>
              <a:rPr lang="en-US" dirty="0" smtClean="0"/>
              <a:t>Unauthorized alteration of messages</a:t>
            </a:r>
          </a:p>
          <a:p>
            <a:r>
              <a:rPr lang="en-US" dirty="0" smtClean="0"/>
              <a:t>Man in the middle</a:t>
            </a:r>
          </a:p>
          <a:p>
            <a:r>
              <a:rPr lang="en-US" dirty="0" smtClean="0"/>
              <a:t>Denial of service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Countermeasures</a:t>
            </a:r>
            <a:r>
              <a:rPr lang="fr-BE" dirty="0" smtClean="0"/>
              <a:t>  (1)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Network-level security:</a:t>
            </a:r>
          </a:p>
          <a:p>
            <a:pPr lvl="1"/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Intrusion detections systems and vulnerability assessment</a:t>
            </a:r>
          </a:p>
          <a:p>
            <a:pPr lvl="1"/>
            <a:r>
              <a:rPr lang="en-US" dirty="0" smtClean="0"/>
              <a:t>Securing network communications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symmetric /asymmetric encryption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Digital certificates and signatures</a:t>
            </a:r>
          </a:p>
          <a:p>
            <a:pPr lvl="2"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Countermeasures (2)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Application-level security:</a:t>
            </a:r>
          </a:p>
          <a:p>
            <a:pPr lvl="1"/>
            <a:r>
              <a:rPr lang="en-US" dirty="0" smtClean="0"/>
              <a:t>Six requirements </a:t>
            </a:r>
          </a:p>
          <a:p>
            <a:pPr lvl="2"/>
            <a:r>
              <a:rPr lang="en-US" dirty="0" smtClean="0"/>
              <a:t>Authentication</a:t>
            </a:r>
          </a:p>
          <a:p>
            <a:pPr lvl="2"/>
            <a:r>
              <a:rPr lang="en-US" dirty="0" smtClean="0"/>
              <a:t>Authorization</a:t>
            </a:r>
          </a:p>
          <a:p>
            <a:pPr lvl="2"/>
            <a:r>
              <a:rPr lang="en-US" dirty="0" smtClean="0"/>
              <a:t>Message integrity</a:t>
            </a:r>
          </a:p>
          <a:p>
            <a:pPr lvl="2"/>
            <a:r>
              <a:rPr lang="en-US" dirty="0" smtClean="0"/>
              <a:t>Confidentiality</a:t>
            </a:r>
          </a:p>
          <a:p>
            <a:pPr lvl="2"/>
            <a:r>
              <a:rPr lang="en-US" dirty="0" smtClean="0"/>
              <a:t>Operational defense</a:t>
            </a:r>
          </a:p>
          <a:p>
            <a:pPr lvl="2"/>
            <a:r>
              <a:rPr lang="en-US" dirty="0" smtClean="0"/>
              <a:t>Non repudiation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Basic concepts (1)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Authentication</a:t>
            </a:r>
          </a:p>
          <a:p>
            <a:pPr marL="742950" lvl="2" indent="-342900">
              <a:buFont typeface="Calibri" pitchFamily="34" charset="0"/>
              <a:buChar char="—"/>
            </a:pPr>
            <a:r>
              <a:rPr lang="en-US" dirty="0" smtClean="0">
                <a:solidFill>
                  <a:srgbClr val="000000"/>
                </a:solidFill>
              </a:rPr>
              <a:t>Verify the identity of an entity</a:t>
            </a:r>
          </a:p>
          <a:p>
            <a:pPr marL="742950" lvl="2" indent="-34290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dirty="0" smtClean="0"/>
              <a:t>Authorization</a:t>
            </a:r>
          </a:p>
          <a:p>
            <a:pPr marL="742950" lvl="2" indent="-342900">
              <a:buClr>
                <a:schemeClr val="dk1"/>
              </a:buClr>
              <a:buSzPct val="98958"/>
              <a:buFont typeface="Calibri" pitchFamily="34" charset="0"/>
              <a:buChar char="—"/>
            </a:pPr>
            <a:r>
              <a:rPr lang="en-US" dirty="0" smtClean="0">
                <a:solidFill>
                  <a:srgbClr val="000000"/>
                </a:solidFill>
              </a:rPr>
              <a:t>Specify access rights to a resource </a:t>
            </a:r>
            <a:endParaRPr lang="en-US" dirty="0">
              <a:solidFill>
                <a:srgbClr val="000000"/>
              </a:solidFill>
            </a:endParaRPr>
          </a:p>
          <a:p>
            <a:pPr marL="342900" lvl="1" indent="-342900">
              <a:buNone/>
            </a:pPr>
            <a:endParaRPr lang="en-US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1600" dirty="0" smtClean="0"/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Basic concepts (2)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Integrity</a:t>
            </a:r>
          </a:p>
          <a:p>
            <a:pPr marL="742950" lvl="2" indent="-342900">
              <a:buFont typeface="Calibri" pitchFamily="34" charset="0"/>
              <a:buChar char="—"/>
            </a:pPr>
            <a:r>
              <a:rPr lang="en-US" dirty="0" smtClean="0">
                <a:solidFill>
                  <a:srgbClr val="000000"/>
                </a:solidFill>
              </a:rPr>
              <a:t>Guarantee that a message did not change in transit/time</a:t>
            </a:r>
          </a:p>
          <a:p>
            <a:pPr marL="742950" lvl="2" indent="-342900">
              <a:buFont typeface="Calibri" pitchFamily="34" charset="0"/>
              <a:buChar char="—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Confidentiality</a:t>
            </a:r>
          </a:p>
          <a:p>
            <a:pPr marL="742950" lvl="2" indent="-342900">
              <a:buFont typeface="Calibri" pitchFamily="34" charset="0"/>
              <a:buChar char="—"/>
            </a:pPr>
            <a:r>
              <a:rPr lang="en-US" dirty="0" smtClean="0">
                <a:solidFill>
                  <a:srgbClr val="000000"/>
                </a:solidFill>
              </a:rPr>
              <a:t>Ensure that data is available only to those who are authorized to access</a:t>
            </a:r>
          </a:p>
          <a:p>
            <a:pPr marL="742950" lvl="2" indent="-342900">
              <a:buFont typeface="Calibri" pitchFamily="34" charset="0"/>
              <a:buChar char="—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lvl="1" indent="-342900">
              <a:buNone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941</Words>
  <Application>Microsoft Office PowerPoint</Application>
  <PresentationFormat>Affichage à l'écran (4:3)</PresentationFormat>
  <Paragraphs>245</Paragraphs>
  <Slides>36</Slides>
  <Notes>16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Web services security I</vt:lpstr>
      <vt:lpstr>Agenda</vt:lpstr>
      <vt:lpstr>Context (SOA)</vt:lpstr>
      <vt:lpstr>Architectural considerations of WS security</vt:lpstr>
      <vt:lpstr>Security threats for Web services</vt:lpstr>
      <vt:lpstr>Countermeasures  (1)</vt:lpstr>
      <vt:lpstr>Countermeasures (2) </vt:lpstr>
      <vt:lpstr>Basic concepts (1)</vt:lpstr>
      <vt:lpstr>Basic concepts (2)</vt:lpstr>
      <vt:lpstr>Basic concepts (3)</vt:lpstr>
      <vt:lpstr>Basic concepts (4)</vt:lpstr>
      <vt:lpstr>Basic Concepts(5)</vt:lpstr>
      <vt:lpstr>SSL (Secure Sockets Layer )</vt:lpstr>
      <vt:lpstr>Kerberos</vt:lpstr>
      <vt:lpstr>Authentication on HTTP</vt:lpstr>
      <vt:lpstr>http basic authentication example</vt:lpstr>
      <vt:lpstr>XML signature</vt:lpstr>
      <vt:lpstr>XML signature (schema)</vt:lpstr>
      <vt:lpstr>XML signature (SignedInfo)</vt:lpstr>
      <vt:lpstr>XML Signature (key information)</vt:lpstr>
      <vt:lpstr>XML Signature (How does it work?)</vt:lpstr>
      <vt:lpstr>XML Signature (Example)</vt:lpstr>
      <vt:lpstr>XML Encryption</vt:lpstr>
      <vt:lpstr>XML Encryption (schema)</vt:lpstr>
      <vt:lpstr>XML Encryption (How does it work?)</vt:lpstr>
      <vt:lpstr>XML Encryption (Example)</vt:lpstr>
      <vt:lpstr>Are XML encryption and signature tied to WS - *?</vt:lpstr>
      <vt:lpstr>XKMS (XML Key Management Spec)</vt:lpstr>
      <vt:lpstr>XKMS (example)</vt:lpstr>
      <vt:lpstr>SAML</vt:lpstr>
      <vt:lpstr>SAML components</vt:lpstr>
      <vt:lpstr>SAML assertion</vt:lpstr>
      <vt:lpstr>SAML example</vt:lpstr>
      <vt:lpstr>XACML</vt:lpstr>
      <vt:lpstr>Typical use of XACML and SAML</vt:lpstr>
      <vt:lpstr>Summary and 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 security</dc:title>
  <dc:creator>FOE</dc:creator>
  <cp:lastModifiedBy>FOE</cp:lastModifiedBy>
  <cp:revision>303</cp:revision>
  <dcterms:created xsi:type="dcterms:W3CDTF">2012-04-06T09:10:07Z</dcterms:created>
  <dcterms:modified xsi:type="dcterms:W3CDTF">2012-05-10T13:54:31Z</dcterms:modified>
</cp:coreProperties>
</file>