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46" r:id="rId2"/>
    <p:sldId id="393" r:id="rId3"/>
    <p:sldId id="394" r:id="rId4"/>
    <p:sldId id="396" r:id="rId5"/>
    <p:sldId id="397" r:id="rId6"/>
    <p:sldId id="399" r:id="rId7"/>
    <p:sldId id="398" r:id="rId8"/>
    <p:sldId id="395" r:id="rId9"/>
    <p:sldId id="401" r:id="rId10"/>
    <p:sldId id="400" r:id="rId11"/>
    <p:sldId id="402" r:id="rId12"/>
    <p:sldId id="403" r:id="rId13"/>
    <p:sldId id="404" r:id="rId14"/>
    <p:sldId id="406" r:id="rId15"/>
    <p:sldId id="407" r:id="rId16"/>
    <p:sldId id="405" r:id="rId17"/>
    <p:sldId id="408" r:id="rId18"/>
    <p:sldId id="409" r:id="rId19"/>
    <p:sldId id="410" r:id="rId20"/>
    <p:sldId id="411" r:id="rId21"/>
    <p:sldId id="412" r:id="rId22"/>
    <p:sldId id="413" r:id="rId23"/>
    <p:sldId id="415" r:id="rId24"/>
    <p:sldId id="414" r:id="rId25"/>
    <p:sldId id="416" r:id="rId26"/>
    <p:sldId id="417" r:id="rId27"/>
    <p:sldId id="418" r:id="rId28"/>
    <p:sldId id="420" r:id="rId29"/>
    <p:sldId id="421" r:id="rId30"/>
    <p:sldId id="422" r:id="rId31"/>
    <p:sldId id="423" r:id="rId32"/>
    <p:sldId id="419" r:id="rId33"/>
    <p:sldId id="424" r:id="rId34"/>
    <p:sldId id="425" r:id="rId35"/>
    <p:sldId id="426" r:id="rId36"/>
    <p:sldId id="427" r:id="rId37"/>
    <p:sldId id="33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A32"/>
    <a:srgbClr val="ED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878" autoAdjust="0"/>
  </p:normalViewPr>
  <p:slideViewPr>
    <p:cSldViewPr>
      <p:cViewPr varScale="1">
        <p:scale>
          <a:sx n="79" d="100"/>
          <a:sy n="79" d="100"/>
        </p:scale>
        <p:origin x="10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3AA6F-095D-4137-AC43-500BD73B7B1F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FC4E5-6410-4AE1-9843-18A1463B8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generating huge amounts</a:t>
            </a:r>
            <a:r>
              <a:rPr lang="en-US" baseline="0" dirty="0" smtClean="0"/>
              <a:t> of </a:t>
            </a:r>
            <a:r>
              <a:rPr lang="en-US" b="1" baseline="0" dirty="0" smtClean="0"/>
              <a:t>valuable</a:t>
            </a:r>
            <a:r>
              <a:rPr lang="en-US" b="0" baseline="0" dirty="0" smtClean="0"/>
              <a:t> data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9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9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revenue from ads: 42.5 billion $USD in 2012!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So: just computing the index to serve google from is far from trivial.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Data Storage</a:t>
            </a:r>
            <a:r>
              <a:rPr lang="en-US" baseline="0" dirty="0" smtClean="0"/>
              <a:t> size was usually limited. (Tape archiving for old data = premature data death)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Traditional analysis tools you need to load the data from the format that you have it in to a structured format that the DBMS can deal with </a:t>
            </a:r>
            <a:r>
              <a:rPr lang="en-US" b="1" baseline="0" dirty="0" smtClean="0"/>
              <a:t>= bottleneck</a:t>
            </a:r>
            <a:endParaRPr lang="en-US" b="1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Data is</a:t>
            </a:r>
            <a:r>
              <a:rPr lang="en-US" baseline="0" dirty="0" smtClean="0"/>
              <a:t> arriving faster than that the time it takes to analyze it </a:t>
            </a:r>
            <a:r>
              <a:rPr lang="en-US" baseline="0" dirty="0" smtClean="0">
                <a:sym typeface="Wingdings" panose="05000000000000000000" pitchFamily="2" charset="2"/>
              </a:rPr>
              <a:t> data = useless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described</a:t>
            </a:r>
            <a:r>
              <a:rPr lang="en-US" baseline="0" dirty="0" smtClean="0"/>
              <a:t> in </a:t>
            </a:r>
            <a:r>
              <a:rPr lang="en-US" dirty="0" smtClean="0"/>
              <a:t>high-level papers; the concepts</a:t>
            </a:r>
            <a:r>
              <a:rPr lang="en-US" baseline="0" dirty="0" smtClean="0"/>
              <a:t> of these papers have been implemented in open-source products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described</a:t>
            </a:r>
            <a:r>
              <a:rPr lang="en-US" baseline="0" dirty="0" smtClean="0"/>
              <a:t> in </a:t>
            </a:r>
            <a:r>
              <a:rPr lang="en-US" dirty="0" smtClean="0"/>
              <a:t>high-level papers; the concepts</a:t>
            </a:r>
            <a:r>
              <a:rPr lang="en-US" baseline="0" dirty="0" smtClean="0"/>
              <a:t> of these papers have been implemented in open-source products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</a:t>
            </a:r>
            <a:r>
              <a:rPr lang="en-US" dirty="0" err="1" smtClean="0"/>
              <a:t>NameNode</a:t>
            </a:r>
            <a:r>
              <a:rPr lang="en-US" dirty="0" smtClean="0"/>
              <a:t> never</a:t>
            </a:r>
            <a:r>
              <a:rPr lang="en-US" baseline="0" dirty="0" smtClean="0"/>
              <a:t> sees the actual data blocks, these are sent directly to </a:t>
            </a:r>
            <a:r>
              <a:rPr lang="en-US" baseline="0" dirty="0" err="1" smtClean="0"/>
              <a:t>datanodes</a:t>
            </a:r>
            <a:r>
              <a:rPr lang="en-US" baseline="0" dirty="0" smtClean="0"/>
              <a:t>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</a:t>
            </a:r>
            <a:r>
              <a:rPr lang="en-US" dirty="0" err="1" smtClean="0"/>
              <a:t>NameNode</a:t>
            </a:r>
            <a:r>
              <a:rPr lang="en-US" dirty="0" smtClean="0"/>
              <a:t> never</a:t>
            </a:r>
            <a:r>
              <a:rPr lang="en-US" baseline="0" dirty="0" smtClean="0"/>
              <a:t> sees the actual data blocks, these are sent directly to </a:t>
            </a:r>
            <a:r>
              <a:rPr lang="en-US" baseline="0" dirty="0" err="1" smtClean="0"/>
              <a:t>datanodes</a:t>
            </a:r>
            <a:r>
              <a:rPr lang="en-US" baseline="0" dirty="0" smtClean="0"/>
              <a:t>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FC4E5-6410-4AE1-9843-18A1463B84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EA03-464B-4DC5-B697-FB74E2C4CE98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06D4-1477-4294-B114-97ADBA0B80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28596" y="85723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docs/stable/hadoop-project-dist/hadoop-hdfs/HdfsDesign.html" TargetMode="External"/><Relationship Id="rId2" Type="http://schemas.openxmlformats.org/officeDocument/2006/relationships/hyperlink" Target="http://research.google.com/archive/gfs-sosp200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rganclaypool.com/doi/abs/10.2200/S00516ED2V01Y201306CAC024" TargetMode="External"/><Relationship Id="rId4" Type="http://schemas.openxmlformats.org/officeDocument/2006/relationships/hyperlink" Target="http://kowshik.github.io/JPregel/pregel_pape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on web scale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192878" cy="3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 of this lecture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Execution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HDFS: Hadoop Distributed File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Map/Reduce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Pregel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35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 scale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8"/>
            <a:ext cx="5359686" cy="36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environment - 1997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1" y="1268760"/>
            <a:ext cx="4440143" cy="36004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1110687"/>
            <a:ext cx="3610744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Just a bunch of computers. </a:t>
            </a:r>
          </a:p>
          <a:p>
            <a:pPr algn="just"/>
            <a:r>
              <a:rPr lang="en-US" sz="2800" dirty="0" smtClean="0"/>
              <a:t>The web index fit on a single computer </a:t>
            </a:r>
          </a:p>
          <a:p>
            <a:pPr algn="just"/>
            <a:r>
              <a:rPr lang="en-US" sz="2800" dirty="0" smtClean="0"/>
              <a:t>Redundancy to ensure availability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5685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environment - 1999</a:t>
            </a:r>
            <a:endParaRPr lang="nl-B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5" y="1207880"/>
            <a:ext cx="3671261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44" y="1207880"/>
            <a:ext cx="3161312" cy="380569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3933056"/>
            <a:ext cx="482453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servers </a:t>
            </a:r>
            <a:r>
              <a:rPr lang="en-US" dirty="0" smtClean="0"/>
              <a:t>consist of multiple CPUs (possibly with multiple cores per CPU), and attached hard disks,</a:t>
            </a:r>
          </a:p>
          <a:p>
            <a:pPr algn="just"/>
            <a:r>
              <a:rPr lang="en-US" dirty="0" smtClean="0"/>
              <a:t>Servers are collected in </a:t>
            </a:r>
            <a:r>
              <a:rPr lang="en-US" dirty="0" smtClean="0">
                <a:solidFill>
                  <a:schemeClr val="accent1"/>
                </a:solidFill>
              </a:rPr>
              <a:t>racks</a:t>
            </a:r>
            <a:r>
              <a:rPr lang="en-US" dirty="0" smtClean="0"/>
              <a:t>. High-speed Ethernet connections (at least 1Gbps) connect servers in a rack together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085184"/>
            <a:ext cx="27466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Google “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Corckboard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rack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environment - currently</a:t>
            </a:r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270665"/>
            <a:ext cx="8496944" cy="239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Racks are connected together to central network switches using multi-</a:t>
            </a:r>
            <a:r>
              <a:rPr lang="en-US" sz="2400" dirty="0" err="1" smtClean="0"/>
              <a:t>Gbps</a:t>
            </a:r>
            <a:r>
              <a:rPr lang="en-US" sz="2400" dirty="0" smtClean="0"/>
              <a:t> redundant links.  </a:t>
            </a:r>
            <a:endParaRPr lang="en-US" sz="2400" dirty="0" smtClean="0"/>
          </a:p>
          <a:p>
            <a:pPr algn="just"/>
            <a:r>
              <a:rPr lang="en-US" sz="2400" dirty="0" smtClean="0"/>
              <a:t>Access </a:t>
            </a:r>
            <a:r>
              <a:rPr lang="en-US" sz="2400" dirty="0" smtClean="0"/>
              <a:t>of data from other racks is slower than data on same computer/same rack</a:t>
            </a:r>
          </a:p>
          <a:p>
            <a:pPr algn="just"/>
            <a:r>
              <a:rPr lang="en-US" sz="2400" dirty="0" smtClean="0"/>
              <a:t>Many racks together form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center</a:t>
            </a:r>
          </a:p>
          <a:p>
            <a:pPr algn="just"/>
            <a:endParaRPr lang="nl-B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989172"/>
            <a:ext cx="2746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 image of the google datacenter in Mons (Belgium)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0" y="989610"/>
            <a:ext cx="4723012" cy="31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compute node is kept simple by design:</a:t>
            </a:r>
          </a:p>
          <a:p>
            <a:pPr lvl="1"/>
            <a:r>
              <a:rPr lang="en-US" dirty="0" smtClean="0"/>
              <a:t>Mid-range computers are much cheaper than powerful high-range computers …</a:t>
            </a:r>
          </a:p>
          <a:p>
            <a:pPr lvl="1"/>
            <a:r>
              <a:rPr lang="en-US" dirty="0" smtClean="0"/>
              <a:t>… and consume less energy</a:t>
            </a:r>
          </a:p>
          <a:p>
            <a:pPr lvl="1"/>
            <a:r>
              <a:rPr lang="en-US" dirty="0" smtClean="0"/>
              <a:t>… but google has lots of them!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67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912768" cy="4152590"/>
          </a:xfrm>
        </p:spPr>
      </p:pic>
      <p:sp>
        <p:nvSpPr>
          <p:cNvPr id="5" name="TextBox 4"/>
          <p:cNvSpPr txBox="1"/>
          <p:nvPr/>
        </p:nvSpPr>
        <p:spPr>
          <a:xfrm>
            <a:off x="107504" y="5805264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Source: The Datacenter as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Computer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4048" y="1700808"/>
            <a:ext cx="1008112" cy="3648534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ounded Rectangle 6"/>
          <p:cNvSpPr/>
          <p:nvPr/>
        </p:nvSpPr>
        <p:spPr>
          <a:xfrm>
            <a:off x="5940152" y="1700808"/>
            <a:ext cx="720080" cy="3648534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ounded Rectangle 7"/>
          <p:cNvSpPr/>
          <p:nvPr/>
        </p:nvSpPr>
        <p:spPr>
          <a:xfrm>
            <a:off x="6516216" y="1686193"/>
            <a:ext cx="864096" cy="3648534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932040" y="552826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Capacity:</a:t>
            </a:r>
            <a:r>
              <a:rPr lang="en-US" dirty="0" smtClean="0"/>
              <a:t> The amount of data we can store per server/rack/datacenter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552826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Latency:</a:t>
            </a:r>
            <a:r>
              <a:rPr lang="en-US" dirty="0" smtClean="0"/>
              <a:t> The time it takes to fetch a data item, when asked on local machine/another server on the same rack/another server on a different rack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552826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Bandwidth: </a:t>
            </a:r>
            <a:r>
              <a:rPr lang="en-US" dirty="0" smtClean="0"/>
              <a:t>the speed at which data can be transferred to the same machine/another server on the same rack/another server </a:t>
            </a:r>
            <a:r>
              <a:rPr lang="en-US" dirty="0" err="1" smtClean="0"/>
              <a:t>ona</a:t>
            </a:r>
            <a:r>
              <a:rPr lang="en-US" dirty="0" smtClean="0"/>
              <a:t> different rack</a:t>
            </a:r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1196752"/>
            <a:ext cx="4824536" cy="415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Huge storage capacity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Latency between racks </a:t>
            </a:r>
            <a:br>
              <a:rPr lang="en-US" dirty="0" smtClean="0"/>
            </a:br>
            <a:r>
              <a:rPr lang="en-US" dirty="0" smtClean="0"/>
              <a:t>= 1/10 latency on rack level </a:t>
            </a:r>
            <a:br>
              <a:rPr lang="en-US" dirty="0" smtClean="0"/>
            </a:br>
            <a:r>
              <a:rPr lang="en-US" dirty="0" smtClean="0">
                <a:cs typeface="Arial" panose="020B0604020202020204" pitchFamily="34" charset="0"/>
              </a:rPr>
              <a:t>≈ 1/10 latency on server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Bandwidth between racks</a:t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/>
              <a:t>= 1/10 </a:t>
            </a:r>
            <a:r>
              <a:rPr lang="en-US" dirty="0" smtClean="0"/>
              <a:t>bandwidth on </a:t>
            </a:r>
            <a:r>
              <a:rPr lang="en-US" dirty="0"/>
              <a:t>rack level </a:t>
            </a:r>
            <a:br>
              <a:rPr lang="en-US" dirty="0"/>
            </a:br>
            <a:r>
              <a:rPr lang="en-US" dirty="0" smtClean="0"/>
              <a:t>= ½ to 1/10 bandwidth on server level</a:t>
            </a:r>
            <a:endParaRPr lang="nl-B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2" grpId="0"/>
      <p:bldP spid="12" grpId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gain? </a:t>
            </a:r>
            <a:r>
              <a:rPr lang="en-US" dirty="0" err="1" smtClean="0"/>
              <a:t>Parallellism</a:t>
            </a:r>
            <a:r>
              <a:rPr lang="en-US" dirty="0"/>
              <a:t>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Let us consider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maximal aggregate bandwidth</a:t>
            </a:r>
            <a:r>
              <a:rPr lang="en-US" sz="2400" dirty="0" smtClean="0"/>
              <a:t>: the speed by which we can analyze data in parallel assuming ideal data distribution over servers &amp; disks</a:t>
            </a:r>
          </a:p>
          <a:p>
            <a:pPr marL="0" indent="0" algn="just">
              <a:buNone/>
            </a:pPr>
            <a:endParaRPr lang="en-US" sz="2800" dirty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Embarassingly</a:t>
            </a:r>
            <a:r>
              <a:rPr lang="en-US" sz="2400" dirty="0" smtClean="0"/>
              <a:t> parallel” example: count the number of times the word “Belgium” appears in documents on the Web.  </a:t>
            </a:r>
            <a:endParaRPr lang="nl-BE" sz="2400" dirty="0"/>
          </a:p>
        </p:txBody>
      </p:sp>
      <p:sp>
        <p:nvSpPr>
          <p:cNvPr id="4" name="Rectangle 3"/>
          <p:cNvSpPr/>
          <p:nvPr/>
        </p:nvSpPr>
        <p:spPr>
          <a:xfrm>
            <a:off x="481795" y="3859619"/>
            <a:ext cx="8501122" cy="2857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578500" y="4359685"/>
            <a:ext cx="1820991" cy="1893939"/>
            <a:chOff x="4578500" y="4359685"/>
            <a:chExt cx="1820991" cy="1893939"/>
          </a:xfrm>
        </p:grpSpPr>
        <p:pic>
          <p:nvPicPr>
            <p:cNvPr id="8" name="Picture 7" descr="network_rack_ico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24648" y="4359685"/>
              <a:ext cx="928694" cy="9286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500" y="5355962"/>
              <a:ext cx="525742" cy="525742"/>
            </a:xfrm>
            <a:prstGeom prst="rect">
              <a:avLst/>
            </a:prstGeom>
          </p:spPr>
        </p:pic>
        <p:sp>
          <p:nvSpPr>
            <p:cNvPr id="33" name="Flowchart: Document 32"/>
            <p:cNvSpPr/>
            <p:nvPr/>
          </p:nvSpPr>
          <p:spPr>
            <a:xfrm>
              <a:off x="4732356" y="5679201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24" y="5346173"/>
              <a:ext cx="525742" cy="5257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749" y="5356600"/>
              <a:ext cx="525742" cy="525742"/>
            </a:xfrm>
            <a:prstGeom prst="rect">
              <a:avLst/>
            </a:prstGeom>
          </p:spPr>
        </p:pic>
        <p:sp>
          <p:nvSpPr>
            <p:cNvPr id="36" name="Flowchart: Document 35"/>
            <p:cNvSpPr/>
            <p:nvPr/>
          </p:nvSpPr>
          <p:spPr>
            <a:xfrm>
              <a:off x="4793297" y="581317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Document 37"/>
            <p:cNvSpPr/>
            <p:nvPr/>
          </p:nvSpPr>
          <p:spPr>
            <a:xfrm>
              <a:off x="4871041" y="5926579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Document 42"/>
            <p:cNvSpPr/>
            <p:nvPr/>
          </p:nvSpPr>
          <p:spPr>
            <a:xfrm>
              <a:off x="5357095" y="5679201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Document 43"/>
            <p:cNvSpPr/>
            <p:nvPr/>
          </p:nvSpPr>
          <p:spPr>
            <a:xfrm>
              <a:off x="5418036" y="581317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Document 44"/>
            <p:cNvSpPr/>
            <p:nvPr/>
          </p:nvSpPr>
          <p:spPr>
            <a:xfrm>
              <a:off x="5495780" y="5926579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Document 45"/>
            <p:cNvSpPr/>
            <p:nvPr/>
          </p:nvSpPr>
          <p:spPr>
            <a:xfrm>
              <a:off x="6004719" y="5679201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Document 46"/>
            <p:cNvSpPr/>
            <p:nvPr/>
          </p:nvSpPr>
          <p:spPr>
            <a:xfrm>
              <a:off x="6065660" y="581317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Document 47"/>
            <p:cNvSpPr/>
            <p:nvPr/>
          </p:nvSpPr>
          <p:spPr>
            <a:xfrm>
              <a:off x="6143404" y="5926579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54179" y="4359685"/>
            <a:ext cx="1820991" cy="1893939"/>
            <a:chOff x="3347864" y="4310378"/>
            <a:chExt cx="1820991" cy="1893939"/>
          </a:xfrm>
        </p:grpSpPr>
        <p:pic>
          <p:nvPicPr>
            <p:cNvPr id="63" name="Picture 62" descr="network_rack_ico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794012" y="4310378"/>
              <a:ext cx="928694" cy="9286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5306655"/>
              <a:ext cx="525742" cy="525742"/>
            </a:xfrm>
            <a:prstGeom prst="rect">
              <a:avLst/>
            </a:prstGeom>
          </p:spPr>
        </p:pic>
        <p:sp>
          <p:nvSpPr>
            <p:cNvPr id="65" name="Flowchart: Document 64"/>
            <p:cNvSpPr/>
            <p:nvPr/>
          </p:nvSpPr>
          <p:spPr>
            <a:xfrm>
              <a:off x="3501720" y="562989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88" y="5296866"/>
              <a:ext cx="525742" cy="52574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13" y="5307293"/>
              <a:ext cx="525742" cy="525742"/>
            </a:xfrm>
            <a:prstGeom prst="rect">
              <a:avLst/>
            </a:prstGeom>
          </p:spPr>
        </p:pic>
        <p:sp>
          <p:nvSpPr>
            <p:cNvPr id="68" name="Flowchart: Document 67"/>
            <p:cNvSpPr/>
            <p:nvPr/>
          </p:nvSpPr>
          <p:spPr>
            <a:xfrm>
              <a:off x="3562661" y="5763867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Document 68"/>
            <p:cNvSpPr/>
            <p:nvPr/>
          </p:nvSpPr>
          <p:spPr>
            <a:xfrm>
              <a:off x="3640405" y="5877272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Document 69"/>
            <p:cNvSpPr/>
            <p:nvPr/>
          </p:nvSpPr>
          <p:spPr>
            <a:xfrm>
              <a:off x="4126459" y="562989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ocument 70"/>
            <p:cNvSpPr/>
            <p:nvPr/>
          </p:nvSpPr>
          <p:spPr>
            <a:xfrm>
              <a:off x="4187400" y="5763867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Document 71"/>
            <p:cNvSpPr/>
            <p:nvPr/>
          </p:nvSpPr>
          <p:spPr>
            <a:xfrm>
              <a:off x="4265144" y="5877272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Document 72"/>
            <p:cNvSpPr/>
            <p:nvPr/>
          </p:nvSpPr>
          <p:spPr>
            <a:xfrm>
              <a:off x="4774083" y="5629894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Document 73"/>
            <p:cNvSpPr/>
            <p:nvPr/>
          </p:nvSpPr>
          <p:spPr>
            <a:xfrm>
              <a:off x="4835024" y="5763867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Document 74"/>
            <p:cNvSpPr/>
            <p:nvPr/>
          </p:nvSpPr>
          <p:spPr>
            <a:xfrm>
              <a:off x="4912768" y="5877272"/>
              <a:ext cx="218030" cy="327045"/>
            </a:xfrm>
            <a:prstGeom prst="flowChartDocument">
              <a:avLst/>
            </a:prstGeom>
            <a:solidFill>
              <a:srgbClr val="D2CA3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84209" y="4223867"/>
            <a:ext cx="389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server has multiple CPUs and can read from multiple disks in parallel. As such, each server can analyze many documents in parallel.</a:t>
            </a:r>
          </a:p>
        </p:txBody>
      </p:sp>
      <p:sp>
        <p:nvSpPr>
          <p:cNvPr id="113" name="Flowchart: Document 112"/>
          <p:cNvSpPr/>
          <p:nvPr/>
        </p:nvSpPr>
        <p:spPr>
          <a:xfrm>
            <a:off x="4866378" y="5929525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Document 113"/>
          <p:cNvSpPr/>
          <p:nvPr/>
        </p:nvSpPr>
        <p:spPr>
          <a:xfrm>
            <a:off x="5492804" y="5926242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Document 114"/>
          <p:cNvSpPr/>
          <p:nvPr/>
        </p:nvSpPr>
        <p:spPr>
          <a:xfrm>
            <a:off x="6143404" y="5921028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Document 118"/>
          <p:cNvSpPr/>
          <p:nvPr/>
        </p:nvSpPr>
        <p:spPr>
          <a:xfrm>
            <a:off x="7251508" y="5934381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Document 119"/>
          <p:cNvSpPr/>
          <p:nvPr/>
        </p:nvSpPr>
        <p:spPr>
          <a:xfrm>
            <a:off x="7877934" y="5931098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Document 120"/>
          <p:cNvSpPr/>
          <p:nvPr/>
        </p:nvSpPr>
        <p:spPr>
          <a:xfrm>
            <a:off x="8528534" y="5925884"/>
            <a:ext cx="218030" cy="327045"/>
          </a:xfrm>
          <a:prstGeom prst="flowChartDocument">
            <a:avLst/>
          </a:prstGeom>
          <a:solidFill>
            <a:srgbClr val="D2CA3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790925" y="5424196"/>
            <a:ext cx="3897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end,  sum the per-server counters (which can be done very fast)</a:t>
            </a:r>
          </a:p>
        </p:txBody>
      </p:sp>
    </p:spTree>
    <p:extLst>
      <p:ext uri="{BB962C8B-B14F-4D97-AF65-F5344CB8AC3E}">
        <p14:creationId xmlns:p14="http://schemas.microsoft.com/office/powerpoint/2010/main" val="9700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5 -0.0044 0.00052 -0.00879 0.00104 -0.01296 C 0.00121 -0.01458 0.00191 -0.01574 0.00208 -0.01736 C 0.0026 -0.02106 0.0026 -0.025 0.00312 -0.0287 C 0.00364 -0.03171 0.00399 -0.03495 0.00521 -0.0375 L 0.00955 -0.04606 C 0.01146 -0.05347 0.01007 -0.04907 0.01493 -0.05903 L 0.01719 -0.06319 C 0.01788 -0.06458 0.01823 -0.06666 0.01927 -0.06759 L 0.02257 -0.07037 C 0.0283 -0.08194 0.02066 -0.06805 0.02778 -0.07754 C 0.02882 -0.0787 0.02917 -0.08055 0.03003 -0.08194 C 0.03437 -0.08889 0.03246 -0.08333 0.03646 -0.0919 C 0.03733 -0.09375 0.03802 -0.0956 0.03854 -0.09768 C 0.03906 -0.09907 0.03906 -0.10069 0.03976 -0.10185 C 0.04045 -0.1037 0.04184 -0.10486 0.04288 -0.10625 C 0.04323 -0.10764 0.0434 -0.10926 0.04392 -0.11065 C 0.04462 -0.11203 0.04566 -0.11319 0.04618 -0.11481 C 0.0467 -0.11666 0.0467 -0.11875 0.04722 -0.1206 C 0.04792 -0.12338 0.04861 -0.12639 0.0493 -0.12916 C 0.04965 -0.13055 0.05052 -0.13194 0.05052 -0.13356 L 0.05052 -0.13912 " pathEditMode="relative" ptsTypes="AAAAAAAAAAAAAAAAAAAAAAA">
                                      <p:cBhvr>
                                        <p:cTn id="3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 0.00023 C -0.00017 -0.00509 -0.00017 -0.00995 -0.00017 -0.01481 C -0.00017 -0.01666 -0.00035 -0.01782 -0.00035 -0.01967 C -0.00035 -0.02384 -0.00035 -0.02824 -0.00052 -0.0324 C -0.00052 -0.03588 -0.00052 -0.03958 -0.00069 -0.04236 L -0.00122 -0.05208 C -0.00139 -0.06041 -0.00122 -0.05555 -0.00191 -0.06666 L -0.00208 -0.07152 C -0.00226 -0.07291 -0.00226 -0.07523 -0.00243 -0.07639 L -0.00278 -0.07963 C -0.00347 -0.09259 -0.0026 -0.07685 -0.00347 -0.0875 C -0.00347 -0.08889 -0.00365 -0.09097 -0.00365 -0.09259 C -0.00417 -0.10046 -0.00399 -0.09421 -0.00451 -0.1037 C -0.00451 -0.10578 -0.00469 -0.10787 -0.00469 -0.11041 C -0.00486 -0.1118 -0.00486 -0.11365 -0.00486 -0.11504 C -0.00503 -0.11713 -0.00503 -0.11852 -0.00521 -0.1199 C -0.00521 -0.12152 -0.00538 -0.12338 -0.00538 -0.125 C -0.00538 -0.12662 -0.00556 -0.12777 -0.00556 -0.12963 C -0.00573 -0.13171 -0.00573 -0.13402 -0.00573 -0.13611 C -0.0059 -0.13935 -0.0059 -0.14259 -0.00608 -0.14583 C -0.00608 -0.14745 -0.00608 -0.14907 -0.00608 -0.15069 L -0.00608 -0.15694 " pathEditMode="relative" rAng="0" ptsTypes="AAAAAAAAAAAAAAAAAAAAAAA">
                                      <p:cBhvr>
                                        <p:cTn id="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78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L -5.55556E-7 0.00023 C -0.00052 -0.00509 -0.00087 -0.00996 -0.00156 -0.01482 C -0.00174 -0.01644 -0.00278 -0.01783 -0.00295 -0.01968 C -0.00365 -0.02384 -0.00365 -0.02824 -0.00451 -0.03241 C -0.00521 -0.03565 -0.00573 -0.03935 -0.00729 -0.04236 L -0.01337 -0.05185 C -0.01615 -0.06019 -0.01424 -0.05533 -0.02101 -0.06644 L -0.02413 -0.07107 C -0.02517 -0.07269 -0.02552 -0.075 -0.02708 -0.07616 L -0.0316 -0.07917 C -0.03958 -0.09213 -0.02899 -0.07662 -0.03889 -0.08727 C -0.04045 -0.08843 -0.0408 -0.09051 -0.04201 -0.09213 C -0.04809 -0.1 -0.04549 -0.09375 -0.05104 -0.10324 C -0.05226 -0.10533 -0.0533 -0.10741 -0.05399 -0.10972 C -0.05469 -0.11134 -0.05469 -0.1132 -0.05573 -0.11458 C -0.0566 -0.11667 -0.05868 -0.11783 -0.06007 -0.11945 C -0.06059 -0.12107 -0.06076 -0.12292 -0.06146 -0.12431 C -0.0625 -0.12593 -0.06389 -0.12732 -0.06476 -0.12917 C -0.06545 -0.13125 -0.06545 -0.13357 -0.06615 -0.13565 C -0.06719 -0.13866 -0.06805 -0.14213 -0.0691 -0.14514 C -0.06962 -0.14676 -0.07066 -0.14838 -0.07066 -0.15023 L -0.07066 -0.15625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77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1.11111E-6 0.00023 C 0.00035 -0.0044 0.00052 -0.0088 0.00104 -0.01296 C 0.00122 -0.01458 0.00191 -0.01574 0.00208 -0.01736 C 0.00261 -0.02106 0.00261 -0.025 0.00313 -0.0287 C 0.00365 -0.03171 0.00399 -0.03495 0.00521 -0.0375 L 0.00955 -0.04606 C 0.01146 -0.05347 0.01007 -0.04907 0.01493 -0.05903 L 0.01719 -0.06319 C 0.01788 -0.06458 0.01823 -0.06667 0.01927 -0.06759 L 0.02257 -0.07037 C 0.0283 -0.08194 0.02066 -0.06806 0.02778 -0.07755 C 0.02882 -0.0787 0.02917 -0.08056 0.03004 -0.08194 C 0.03438 -0.08889 0.03247 -0.08333 0.03646 -0.0919 C 0.03733 -0.09375 0.03802 -0.0956 0.03854 -0.09768 C 0.03906 -0.09907 0.03906 -0.10069 0.03976 -0.10185 C 0.04045 -0.1037 0.04184 -0.10486 0.04288 -0.10625 C 0.04323 -0.10764 0.0434 -0.10926 0.04392 -0.11065 C 0.04462 -0.11204 0.04566 -0.11319 0.04618 -0.11481 C 0.0467 -0.11667 0.0467 -0.11875 0.04722 -0.1206 C 0.04792 -0.12338 0.04861 -0.12639 0.04931 -0.12917 C 0.04965 -0.13056 0.05052 -0.13194 0.05052 -0.13356 L 0.05052 -0.13912 " pathEditMode="relative" rAng="0" ptsTypes="AAAAAAAAAAAAAAAAAAAAAAA">
                                      <p:cBhvr>
                                        <p:cTn id="3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23 C -0.00018 -0.0051 -0.00018 -0.00996 -0.00018 -0.01482 C -0.00018 -0.01667 -0.00035 -0.01783 -0.00035 -0.01968 C -0.00035 -0.02385 -0.00035 -0.02824 -0.00052 -0.03241 C -0.00052 -0.03588 -0.00052 -0.03959 -0.0007 -0.04236 L -0.00122 -0.05209 C -0.00139 -0.06042 -0.00122 -0.05556 -0.00191 -0.06667 L -0.00209 -0.07153 C -0.00226 -0.07292 -0.00226 -0.07523 -0.00243 -0.07639 L -0.00278 -0.07963 C -0.00347 -0.0926 -0.00261 -0.07685 -0.00347 -0.0875 C -0.00347 -0.08889 -0.00365 -0.09097 -0.00365 -0.0926 C -0.00417 -0.10047 -0.004 -0.09422 -0.00452 -0.10371 C -0.00452 -0.10579 -0.00469 -0.10787 -0.00469 -0.11042 C -0.00486 -0.11181 -0.00486 -0.11366 -0.00486 -0.11505 C -0.00504 -0.11713 -0.00504 -0.11852 -0.00521 -0.11991 C -0.00521 -0.12153 -0.00538 -0.12338 -0.00538 -0.125 C -0.00538 -0.12662 -0.00556 -0.12778 -0.00556 -0.12963 C -0.00573 -0.13172 -0.00573 -0.13403 -0.00573 -0.13611 C -0.00591 -0.13935 -0.00591 -0.1426 -0.00608 -0.14584 C -0.00608 -0.14746 -0.00608 -0.14908 -0.00608 -0.1507 L -0.00608 -0.15695 " pathEditMode="relative" rAng="0" ptsTypes="AAAAAAAAAAAAAAAAAAAAAAA">
                                      <p:cBhvr>
                                        <p:cTn id="4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78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23 L 1.94444E-6 0.00023 C -0.00052 -0.00509 -0.00087 -0.00995 -0.00156 -0.01481 C -0.00174 -0.01643 -0.00278 -0.01782 -0.00295 -0.01967 C -0.00365 -0.02384 -0.00365 -0.02824 -0.00452 -0.0324 C -0.00521 -0.03565 -0.00573 -0.03935 -0.00729 -0.04236 L -0.01337 -0.05185 C -0.01615 -0.06018 -0.01424 -0.05532 -0.02101 -0.06643 L -0.02413 -0.07106 C -0.02518 -0.07268 -0.02552 -0.075 -0.02709 -0.07615 L -0.0316 -0.07916 C -0.03959 -0.09213 -0.02899 -0.07662 -0.03889 -0.08727 C -0.04045 -0.08842 -0.0408 -0.09051 -0.04202 -0.09213 C -0.04809 -0.1 -0.04549 -0.09375 -0.05104 -0.10324 C -0.05226 -0.10532 -0.0533 -0.1074 -0.05399 -0.10972 C -0.05469 -0.11134 -0.05469 -0.11319 -0.05573 -0.11458 C -0.0566 -0.11666 -0.05868 -0.11782 -0.06007 -0.11944 C -0.06059 -0.12106 -0.06077 -0.12291 -0.06146 -0.1243 C -0.0625 -0.12592 -0.06389 -0.12731 -0.06476 -0.12916 C -0.06545 -0.13125 -0.06545 -0.13356 -0.06615 -0.13565 C -0.06719 -0.13865 -0.06806 -0.14213 -0.0691 -0.14514 C -0.06962 -0.14676 -0.07066 -0.14838 -0.07066 -0.15023 L -0.07066 -0.15625 " pathEditMode="relative" rAng="0" ptsTypes="AAAAAAAAAAAAAAAAAAAAAAA">
                                      <p:cBhvr>
                                        <p:cTn id="4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0" grpId="0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gain? </a:t>
            </a:r>
            <a:r>
              <a:rPr lang="en-US" dirty="0" err="1" smtClean="0"/>
              <a:t>Parallellism</a:t>
            </a:r>
            <a:r>
              <a:rPr lang="en-US" dirty="0"/>
              <a:t>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20532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Let us consider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maximal aggregate bandwidth</a:t>
            </a:r>
            <a:r>
              <a:rPr lang="en-US" sz="2400" dirty="0" smtClean="0"/>
              <a:t>: the speed by which we can analyze data in parallel assuming ideal data distribution over servers &amp; disks</a:t>
            </a:r>
          </a:p>
          <a:p>
            <a:pPr marL="0" indent="0" algn="just">
              <a:buNone/>
            </a:pP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40627"/>
              </p:ext>
            </p:extLst>
          </p:nvPr>
        </p:nvGraphicFramePr>
        <p:xfrm>
          <a:off x="899592" y="2492896"/>
          <a:ext cx="77872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736"/>
                <a:gridCol w="2595736"/>
                <a:gridCol w="2595736"/>
              </a:tblGrid>
              <a:tr h="312035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</a:t>
                      </a:r>
                      <a:r>
                        <a:rPr lang="en-US" dirty="0" err="1" smtClean="0"/>
                        <a:t>Aggr</a:t>
                      </a:r>
                      <a:r>
                        <a:rPr lang="en-US" dirty="0" smtClean="0"/>
                        <a:t> Bandwidth</a:t>
                      </a:r>
                      <a:endParaRPr lang="nl-BE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US" dirty="0" smtClean="0"/>
                        <a:t>1 Hard Disk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 MB/sec (</a:t>
                      </a:r>
                      <a:r>
                        <a:rPr lang="en-US" dirty="0" smtClean="0">
                          <a:cs typeface="Arial" panose="020B0604020202020204" pitchFamily="34" charset="0"/>
                        </a:rPr>
                        <a:t>≈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Gbps</a:t>
                      </a:r>
                      <a:r>
                        <a:rPr lang="en-US" baseline="0" dirty="0" smtClean="0"/>
                        <a:t>)</a:t>
                      </a:r>
                      <a:endParaRPr lang="nl-BE" dirty="0" smtClean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12</a:t>
                      </a:r>
                      <a:r>
                        <a:rPr lang="en-US" baseline="0" dirty="0" smtClean="0"/>
                        <a:t>  Hard Disks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GB/sec  (</a:t>
                      </a:r>
                      <a:r>
                        <a:rPr lang="en-US" dirty="0" smtClean="0">
                          <a:cs typeface="Arial" panose="020B0604020202020204" pitchFamily="34" charset="0"/>
                        </a:rPr>
                        <a:t>≈</a:t>
                      </a:r>
                      <a:r>
                        <a:rPr lang="en-US" baseline="0" dirty="0" smtClean="0"/>
                        <a:t> 12 </a:t>
                      </a:r>
                      <a:r>
                        <a:rPr lang="en-US" baseline="0" dirty="0" err="1" smtClean="0"/>
                        <a:t>Gbps</a:t>
                      </a:r>
                      <a:r>
                        <a:rPr lang="en-US" baseline="0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US" dirty="0" smtClean="0"/>
                        <a:t>Rack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80 servers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GB/sec   (</a:t>
                      </a:r>
                      <a:r>
                        <a:rPr lang="en-US" dirty="0" smtClean="0">
                          <a:cs typeface="Arial" panose="020B0604020202020204" pitchFamily="34" charset="0"/>
                        </a:rPr>
                        <a:t>≈ </a:t>
                      </a:r>
                      <a:r>
                        <a:rPr lang="en-US" dirty="0" smtClean="0"/>
                        <a:t>768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Gbps</a:t>
                      </a:r>
                      <a:r>
                        <a:rPr lang="en-US" baseline="0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Cluster/datacenter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30 racks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2.88 TB/sec (</a:t>
                      </a:r>
                      <a:r>
                        <a:rPr lang="en-US" dirty="0" smtClean="0">
                          <a:cs typeface="Arial" panose="020B0604020202020204" pitchFamily="34" charset="0"/>
                        </a:rPr>
                        <a:t>≈</a:t>
                      </a:r>
                      <a:r>
                        <a:rPr lang="en-US" dirty="0" smtClean="0"/>
                        <a:t> 23 </a:t>
                      </a:r>
                      <a:r>
                        <a:rPr lang="en-US" dirty="0" err="1" smtClean="0"/>
                        <a:t>Tbps</a:t>
                      </a:r>
                      <a:r>
                        <a:rPr lang="en-US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Content Placeholder 2"/>
          <p:cNvSpPr txBox="1">
            <a:spLocks/>
          </p:cNvSpPr>
          <p:nvPr/>
        </p:nvSpPr>
        <p:spPr>
          <a:xfrm>
            <a:off x="395536" y="4581128"/>
            <a:ext cx="8229600" cy="120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Scanning 400TB hence takes 138 </a:t>
            </a:r>
            <a:r>
              <a:rPr lang="en-US" sz="2400" dirty="0" err="1" smtClean="0"/>
              <a:t>secs</a:t>
            </a:r>
            <a:r>
              <a:rPr lang="en-US" sz="2400" dirty="0" smtClean="0"/>
              <a:t> </a:t>
            </a:r>
            <a:r>
              <a:rPr lang="en-US" sz="2400" dirty="0">
                <a:cs typeface="Arial" panose="020B0604020202020204" pitchFamily="34" charset="0"/>
              </a:rPr>
              <a:t>≈</a:t>
            </a:r>
            <a:r>
              <a:rPr lang="en-US" sz="2400" dirty="0" smtClean="0"/>
              <a:t> 2,3 minutes</a:t>
            </a:r>
          </a:p>
          <a:p>
            <a:pPr algn="just"/>
            <a:r>
              <a:rPr lang="en-US" sz="2400" dirty="0" smtClean="0"/>
              <a:t>Scanning 400TB </a:t>
            </a:r>
            <a:r>
              <a:rPr lang="en-US" sz="2400" i="1" dirty="0" smtClean="0"/>
              <a:t>sequentially </a:t>
            </a:r>
            <a:r>
              <a:rPr lang="en-US" sz="2400" dirty="0" smtClean="0"/>
              <a:t>at 100 MB/sec takes </a:t>
            </a:r>
            <a:r>
              <a:rPr lang="en-US" sz="2400" dirty="0" smtClean="0">
                <a:cs typeface="Arial" panose="020B0604020202020204" pitchFamily="34" charset="0"/>
              </a:rPr>
              <a:t>≈ 46,29 days</a:t>
            </a:r>
            <a:r>
              <a:rPr lang="en-US" sz="2400" dirty="0" smtClean="0"/>
              <a:t> </a:t>
            </a:r>
          </a:p>
          <a:p>
            <a:pPr marL="0" indent="0" algn="just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7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Scalable </a:t>
            </a:r>
            <a:r>
              <a:rPr lang="en-US" sz="2600" dirty="0" smtClean="0"/>
              <a:t>software development: allow growth without requiring re-architecting algorithm/applications</a:t>
            </a:r>
            <a:endParaRPr lang="nl-BE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2" y="2562091"/>
            <a:ext cx="4298420" cy="28656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53092" y="3742870"/>
            <a:ext cx="17884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 scale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8" y="2996952"/>
            <a:ext cx="1995892" cy="19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03"/>
            <a:ext cx="8575850" cy="6576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6165304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The Economist, February 25, 2010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Google’s solutions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programming models and frameworks for distributed and scalable data 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420888"/>
          <a:ext cx="5862973" cy="35957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48672"/>
                <a:gridCol w="3714301"/>
              </a:tblGrid>
              <a:tr h="39038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nl-BE" dirty="0"/>
                    </a:p>
                  </a:txBody>
                  <a:tcPr/>
                </a:tc>
              </a:tr>
              <a:tr h="962594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File System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distributed</a:t>
                      </a:r>
                      <a:r>
                        <a:rPr lang="en-US" baseline="0" dirty="0" smtClean="0"/>
                        <a:t> file system for scalable storage and high-throughput retrieval</a:t>
                      </a:r>
                      <a:endParaRPr lang="nl-BE" dirty="0"/>
                    </a:p>
                  </a:txBody>
                  <a:tcPr/>
                </a:tc>
              </a:tr>
              <a:tr h="962594">
                <a:tc>
                  <a:txBody>
                    <a:bodyPr/>
                    <a:lstStyle/>
                    <a:p>
                      <a:r>
                        <a:rPr lang="en-US" dirty="0" smtClean="0"/>
                        <a:t>Map Reduce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programming model + execution environment for general-purpose distributed batch processing</a:t>
                      </a:r>
                      <a:endParaRPr lang="nl-BE" dirty="0"/>
                    </a:p>
                  </a:txBody>
                  <a:tcPr/>
                </a:tc>
              </a:tr>
              <a:tr h="3903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Pregel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programming model + execution environment</a:t>
                      </a:r>
                      <a:r>
                        <a:rPr lang="en-US" baseline="0" dirty="0" smtClean="0"/>
                        <a:t> for analysis of graphs</a:t>
                      </a:r>
                      <a:endParaRPr lang="nl-BE" dirty="0"/>
                    </a:p>
                  </a:txBody>
                  <a:tcPr/>
                </a:tc>
              </a:tr>
              <a:tr h="3903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Dremel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query language for interactive SQL-like analysis of structured datasets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38128" y="2420888"/>
          <a:ext cx="2148672" cy="35844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48672"/>
              </a:tblGrid>
              <a:tr h="512705">
                <a:tc>
                  <a:txBody>
                    <a:bodyPr/>
                    <a:lstStyle/>
                    <a:p>
                      <a:r>
                        <a:rPr lang="en-US" dirty="0" smtClean="0"/>
                        <a:t>Open Source </a:t>
                      </a:r>
                      <a:r>
                        <a:rPr lang="en-US" dirty="0" err="1" smtClean="0"/>
                        <a:t>Impl</a:t>
                      </a:r>
                      <a:endParaRPr lang="nl-BE" dirty="0"/>
                    </a:p>
                  </a:txBody>
                  <a:tcPr/>
                </a:tc>
              </a:tr>
              <a:tr h="179155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Apache Hadoop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HDFS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M/R</a:t>
                      </a:r>
                      <a:endParaRPr lang="nl-BE" dirty="0"/>
                    </a:p>
                  </a:txBody>
                  <a:tcPr/>
                </a:tc>
              </a:tr>
              <a:tr h="4131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 </a:t>
                      </a:r>
                      <a:r>
                        <a:rPr lang="en-US" dirty="0" err="1" smtClean="0"/>
                        <a:t>Giraph</a:t>
                      </a:r>
                      <a:endParaRPr lang="en-US" dirty="0" smtClean="0"/>
                    </a:p>
                    <a:p>
                      <a:endParaRPr lang="nl-BE" dirty="0"/>
                    </a:p>
                  </a:txBody>
                  <a:tcPr/>
                </a:tc>
              </a:tr>
              <a:tr h="512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 Drill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63" y="2996952"/>
            <a:ext cx="1217037" cy="288032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3178250" y="3379277"/>
            <a:ext cx="400892" cy="5842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79512" y="6501219"/>
            <a:ext cx="66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High-level design described in a series of papers; no implementation available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979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</a:t>
            </a:r>
            <a:br>
              <a:rPr lang="en-US" dirty="0" smtClean="0"/>
            </a:br>
            <a:r>
              <a:rPr lang="en-US" dirty="0" smtClean="0"/>
              <a:t>The Hadoop distributed file </a:t>
            </a:r>
            <a:r>
              <a:rPr lang="en-US" dirty="0" err="1" smtClean="0"/>
              <a:t>sytem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90840"/>
            <a:ext cx="5079365" cy="36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HDFS has a master/slave architecture</a:t>
            </a:r>
          </a:p>
          <a:p>
            <a:pPr algn="just"/>
            <a:r>
              <a:rPr lang="en-US" sz="2400" dirty="0" smtClean="0"/>
              <a:t>Master =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NameNode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(NN) </a:t>
            </a:r>
            <a:r>
              <a:rPr lang="en-US" sz="2400" dirty="0" smtClean="0"/>
              <a:t>manages </a:t>
            </a:r>
            <a:r>
              <a:rPr lang="en-US" sz="2400" dirty="0"/>
              <a:t>the file system </a:t>
            </a:r>
            <a:r>
              <a:rPr lang="en-US" sz="2400" dirty="0" smtClean="0"/>
              <a:t>and </a:t>
            </a:r>
            <a:r>
              <a:rPr lang="en-US" sz="2400" dirty="0"/>
              <a:t>regulates access to files by clients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Slaves =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DataNodes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(DN), </a:t>
            </a:r>
            <a:r>
              <a:rPr lang="en-US" sz="2400" dirty="0"/>
              <a:t>usually one per </a:t>
            </a:r>
            <a:r>
              <a:rPr lang="en-US" sz="2400" dirty="0" smtClean="0"/>
              <a:t>server in </a:t>
            </a:r>
            <a:r>
              <a:rPr lang="en-US" sz="2400" dirty="0"/>
              <a:t>the cluster, </a:t>
            </a:r>
            <a:r>
              <a:rPr lang="en-US" sz="2400" dirty="0" smtClean="0"/>
              <a:t>manage </a:t>
            </a:r>
            <a:r>
              <a:rPr lang="en-US" sz="2400" dirty="0"/>
              <a:t>storage attached to the </a:t>
            </a:r>
            <a:r>
              <a:rPr lang="en-US" sz="2400" dirty="0" smtClean="0"/>
              <a:t>server that </a:t>
            </a:r>
            <a:r>
              <a:rPr lang="en-US" sz="2400" dirty="0"/>
              <a:t>they run on</a:t>
            </a:r>
            <a:r>
              <a:rPr lang="en-US" sz="2400" dirty="0" smtClean="0"/>
              <a:t>.</a:t>
            </a:r>
            <a:endParaRPr lang="nl-B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20064"/>
            <a:ext cx="902922" cy="902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40498"/>
            <a:ext cx="902922" cy="902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769804"/>
            <a:ext cx="132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5295063" y="3794096"/>
            <a:ext cx="3375342" cy="786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/users/</a:t>
            </a:r>
            <a:r>
              <a:rPr lang="en-US" dirty="0" err="1" smtClean="0"/>
              <a:t>sv</a:t>
            </a:r>
            <a:r>
              <a:rPr lang="en-US" dirty="0" smtClean="0"/>
              <a:t>/dat0.txt  r:2     {1,3}</a:t>
            </a:r>
          </a:p>
          <a:p>
            <a:r>
              <a:rPr lang="en-US" dirty="0"/>
              <a:t>/users/</a:t>
            </a:r>
            <a:r>
              <a:rPr lang="en-US" dirty="0" err="1"/>
              <a:t>sv</a:t>
            </a:r>
            <a:r>
              <a:rPr lang="en-US" dirty="0"/>
              <a:t>/dat1.txt  r:3 </a:t>
            </a:r>
            <a:r>
              <a:rPr lang="en-US" dirty="0" smtClean="0"/>
              <a:t>    {2, 4, 5}</a:t>
            </a:r>
            <a:endParaRPr lang="nl-B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78410" y="3501008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MetaData</a:t>
            </a:r>
            <a:r>
              <a:rPr lang="en-US" sz="1400" dirty="0" smtClean="0"/>
              <a:t>(</a:t>
            </a:r>
            <a:r>
              <a:rPr lang="en-US" sz="1400" dirty="0" err="1" smtClean="0"/>
              <a:t>FileName</a:t>
            </a:r>
            <a:r>
              <a:rPr lang="en-US" sz="1400" dirty="0" smtClean="0"/>
              <a:t>, Replication Factor, Block Ids)</a:t>
            </a:r>
            <a:endParaRPr lang="nl-BE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27" name="Flowchart: Document 26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30" name="Flowchart: Document 29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31" name="Flowchart: Document 30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33" name="Flowchart: Document 32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35" name="Flowchart: Document 34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36" name="Flowchart: Document 35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39" name="Flowchart: Document 3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41" name="Flowchart: Document 4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6155" y="3474940"/>
            <a:ext cx="299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Files are transparently broken down into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blocks</a:t>
            </a:r>
            <a:r>
              <a:rPr lang="en-US" dirty="0" smtClean="0"/>
              <a:t> (default 64 MB).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Blocks are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replicated</a:t>
            </a:r>
            <a:r>
              <a:rPr lang="en-US" dirty="0" smtClean="0"/>
              <a:t> across </a:t>
            </a:r>
            <a:r>
              <a:rPr lang="en-US" dirty="0" err="1" smtClean="0"/>
              <a:t>datanodes</a:t>
            </a:r>
            <a:r>
              <a:rPr lang="en-US" dirty="0" smtClean="0"/>
              <a:t>. Replication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rack-aware.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73183" y="5207993"/>
            <a:ext cx="1936158" cy="381247"/>
            <a:chOff x="573183" y="5102193"/>
            <a:chExt cx="1936158" cy="381247"/>
          </a:xfrm>
        </p:grpSpPr>
        <p:sp>
          <p:nvSpPr>
            <p:cNvPr id="50" name="Rectangle 49"/>
            <p:cNvSpPr/>
            <p:nvPr/>
          </p:nvSpPr>
          <p:spPr>
            <a:xfrm>
              <a:off x="573183" y="5102193"/>
              <a:ext cx="915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dat0.txt</a:t>
              </a:r>
              <a:endParaRPr lang="nl-BE" dirty="0"/>
            </a:p>
          </p:txBody>
        </p:sp>
        <p:sp>
          <p:nvSpPr>
            <p:cNvPr id="52" name="Flowchart: Document 51"/>
            <p:cNvSpPr/>
            <p:nvPr/>
          </p:nvSpPr>
          <p:spPr>
            <a:xfrm>
              <a:off x="1727645" y="516266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53" name="Flowchart: Document 52"/>
            <p:cNvSpPr/>
            <p:nvPr/>
          </p:nvSpPr>
          <p:spPr>
            <a:xfrm>
              <a:off x="2195736" y="516266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3183" y="5699608"/>
            <a:ext cx="2343456" cy="393688"/>
            <a:chOff x="573183" y="5555012"/>
            <a:chExt cx="2343456" cy="393688"/>
          </a:xfrm>
        </p:grpSpPr>
        <p:sp>
          <p:nvSpPr>
            <p:cNvPr id="51" name="Rectangle 50"/>
            <p:cNvSpPr/>
            <p:nvPr/>
          </p:nvSpPr>
          <p:spPr>
            <a:xfrm>
              <a:off x="573183" y="5555012"/>
              <a:ext cx="915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dat1.txt</a:t>
              </a:r>
              <a:endParaRPr lang="nl-BE" dirty="0"/>
            </a:p>
          </p:txBody>
        </p:sp>
        <p:sp>
          <p:nvSpPr>
            <p:cNvPr id="54" name="Flowchart: Document 53"/>
            <p:cNvSpPr/>
            <p:nvPr/>
          </p:nvSpPr>
          <p:spPr>
            <a:xfrm>
              <a:off x="1730569" y="562792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55" name="Flowchart: Document 54"/>
            <p:cNvSpPr/>
            <p:nvPr/>
          </p:nvSpPr>
          <p:spPr>
            <a:xfrm>
              <a:off x="2170163" y="562792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56" name="Flowchart: Document 55"/>
            <p:cNvSpPr/>
            <p:nvPr/>
          </p:nvSpPr>
          <p:spPr>
            <a:xfrm>
              <a:off x="2603034" y="562792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7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8" grpId="0" animBg="1"/>
      <p:bldP spid="22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HDFS has a master/slave architecture</a:t>
            </a:r>
          </a:p>
          <a:p>
            <a:pPr algn="just"/>
            <a:r>
              <a:rPr lang="en-US" sz="2400" dirty="0" smtClean="0"/>
              <a:t>Master =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NameNode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(NN) </a:t>
            </a:r>
            <a:r>
              <a:rPr lang="en-US" sz="2400" dirty="0" smtClean="0"/>
              <a:t>manages </a:t>
            </a:r>
            <a:r>
              <a:rPr lang="en-US" sz="2400" dirty="0"/>
              <a:t>the file system </a:t>
            </a:r>
            <a:r>
              <a:rPr lang="en-US" sz="2400" dirty="0" smtClean="0"/>
              <a:t>and </a:t>
            </a:r>
            <a:r>
              <a:rPr lang="en-US" sz="2400" dirty="0"/>
              <a:t>regulates access to files by clients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Slaves =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DataNodes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(DN), </a:t>
            </a:r>
            <a:r>
              <a:rPr lang="en-US" sz="2400" dirty="0"/>
              <a:t>usually one per </a:t>
            </a:r>
            <a:r>
              <a:rPr lang="en-US" sz="2400" dirty="0" smtClean="0"/>
              <a:t>server in </a:t>
            </a:r>
            <a:r>
              <a:rPr lang="en-US" sz="2400" dirty="0"/>
              <a:t>the cluster, </a:t>
            </a:r>
            <a:r>
              <a:rPr lang="en-US" sz="2400" dirty="0" smtClean="0"/>
              <a:t>manage </a:t>
            </a:r>
            <a:r>
              <a:rPr lang="en-US" sz="2400" dirty="0"/>
              <a:t>storage attached to the </a:t>
            </a:r>
            <a:r>
              <a:rPr lang="en-US" sz="2400" dirty="0" smtClean="0"/>
              <a:t>server that </a:t>
            </a:r>
            <a:r>
              <a:rPr lang="en-US" sz="2400" dirty="0"/>
              <a:t>they run on</a:t>
            </a:r>
            <a:r>
              <a:rPr lang="en-US" sz="2400" dirty="0" smtClean="0"/>
              <a:t>.</a:t>
            </a:r>
            <a:endParaRPr lang="nl-B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20064"/>
            <a:ext cx="902922" cy="902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40498"/>
            <a:ext cx="902922" cy="902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769804"/>
            <a:ext cx="132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5295063" y="3794096"/>
            <a:ext cx="3375342" cy="786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/users/</a:t>
            </a:r>
            <a:r>
              <a:rPr lang="en-US" dirty="0" err="1" smtClean="0"/>
              <a:t>sv</a:t>
            </a:r>
            <a:r>
              <a:rPr lang="en-US" dirty="0" smtClean="0"/>
              <a:t>/dat0.txt  r:2     {1,3}</a:t>
            </a:r>
          </a:p>
          <a:p>
            <a:r>
              <a:rPr lang="en-US" dirty="0" smtClean="0"/>
              <a:t>/users/</a:t>
            </a:r>
            <a:r>
              <a:rPr lang="en-US" dirty="0" err="1" smtClean="0"/>
              <a:t>sv</a:t>
            </a:r>
            <a:r>
              <a:rPr lang="en-US" dirty="0" smtClean="0"/>
              <a:t>/dat1.txt  r:3     {2, 4, 5}</a:t>
            </a:r>
            <a:endParaRPr lang="nl-B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78410" y="3501008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MetaData</a:t>
            </a:r>
            <a:r>
              <a:rPr lang="en-US" sz="1400" dirty="0" smtClean="0"/>
              <a:t>(</a:t>
            </a:r>
            <a:r>
              <a:rPr lang="en-US" sz="1400" dirty="0" err="1" smtClean="0"/>
              <a:t>FileName</a:t>
            </a:r>
            <a:r>
              <a:rPr lang="en-US" sz="1400" dirty="0" smtClean="0"/>
              <a:t>, Replication Factor, Block Ids)</a:t>
            </a:r>
            <a:endParaRPr lang="nl-BE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27" name="Flowchart: Document 26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30" name="Flowchart: Document 29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31" name="Flowchart: Document 30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33" name="Flowchart: Document 32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35" name="Flowchart: Document 34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36" name="Flowchart: Document 35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39" name="Flowchart: Document 3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41" name="Flowchart: Document 4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6155" y="3474940"/>
            <a:ext cx="2999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Optimized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throughput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Appending writes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Replication ensures: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1946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files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Todo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if time: illustration of how files are written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 Implementation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This implies that clients only need to install a JAR file to access the HDFS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6" y="786363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</a:t>
            </a:r>
            <a:endParaRPr lang="en-US" sz="54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124744"/>
            <a:ext cx="8147248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i="1" dirty="0"/>
              <a:t>T</a:t>
            </a:r>
            <a:r>
              <a:rPr lang="en-US" sz="2200" i="1" dirty="0" smtClean="0"/>
              <a:t>he </a:t>
            </a:r>
            <a:r>
              <a:rPr lang="en-US" sz="2200" i="1" dirty="0" err="1"/>
              <a:t>NameNode</a:t>
            </a:r>
            <a:r>
              <a:rPr lang="en-US" sz="2200" i="1" dirty="0"/>
              <a:t> and </a:t>
            </a:r>
            <a:r>
              <a:rPr lang="en-US" sz="2200" i="1" dirty="0" err="1"/>
              <a:t>DataNode</a:t>
            </a:r>
            <a:r>
              <a:rPr lang="en-US" sz="2200" i="1" dirty="0"/>
              <a:t> are pieces of software designed to run on commodity machines. These machines typically run a GNU/Linux operating system (OS).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HDFS is built using the Java language</a:t>
            </a:r>
            <a:r>
              <a:rPr lang="en-US" sz="2200" i="1" dirty="0"/>
              <a:t>; any machine that supports Java can run the </a:t>
            </a:r>
            <a:r>
              <a:rPr lang="en-US" sz="2200" i="1" dirty="0" err="1"/>
              <a:t>NameNode</a:t>
            </a:r>
            <a:r>
              <a:rPr lang="en-US" sz="2200" i="1" dirty="0"/>
              <a:t> or the </a:t>
            </a:r>
            <a:r>
              <a:rPr lang="en-US" sz="2200" i="1" dirty="0" err="1"/>
              <a:t>DataNode</a:t>
            </a:r>
            <a:r>
              <a:rPr lang="en-US" sz="2200" i="1" dirty="0"/>
              <a:t> software. Usage of the highly portable Java language means that HDFS can be deployed on a wide range of machines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861048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Hadoop documentation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HDFS commands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467544" y="1064480"/>
            <a:ext cx="8072494" cy="3046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fs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ls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/>
            </a:r>
            <a:b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</a:b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fs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mkdir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/>
            </a:r>
            <a:b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</a:b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fs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copyFromLocal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/>
            </a:r>
            <a:b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</a:b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fs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copyToLocal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/>
            </a:r>
            <a:b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fs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moveToLocal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bin/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hadoop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fs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–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Lucida Console" pitchFamily="49" charset="0"/>
              </a:rPr>
              <a:t>rm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  <a:p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Map/REDUCE: Simplified data processing on large clusters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90840"/>
            <a:ext cx="5079365" cy="36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Computational Model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A M/R program (or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</a:t>
            </a:r>
            <a:r>
              <a:rPr lang="en-US" sz="2400" dirty="0" smtClean="0"/>
              <a:t>) is specified by two functions: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1600" y="3933056"/>
            <a:ext cx="7632848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map: (key1, value1) -&gt; list(key2, value2)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992" y="242088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input key/value pair represents a logical record in the input data source. In the case of a file this could be a line, or if the input source is a database table, this could be a record,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913810" y="5096314"/>
            <a:ext cx="45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input key/value pair may result in zero or more output key/value pairs.</a:t>
            </a:r>
            <a:endParaRPr lang="nl-B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91780" y="3247939"/>
            <a:ext cx="0" cy="402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5400000">
            <a:off x="4837788" y="3398044"/>
            <a:ext cx="260512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>
            <a:off x="4968044" y="4572416"/>
            <a:ext cx="0" cy="523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6200000">
            <a:off x="2470721" y="2943611"/>
            <a:ext cx="242118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77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  <p:bldP spid="1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Computational Model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A M/R program (or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job</a:t>
            </a:r>
            <a:r>
              <a:rPr lang="en-US" sz="2400" dirty="0"/>
              <a:t>) is specified by two functions: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</a:t>
            </a:r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1600" y="3933056"/>
            <a:ext cx="7632848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reduce: (key2, list(value2)) -&gt; list(key3, value3)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347636"/>
            <a:ext cx="373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reduce function is called once per unique map output key, and receives a list of all values emitted for that key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4039926" y="5114987"/>
            <a:ext cx="45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map function, reduce can output zero to many key/value pairs. </a:t>
            </a:r>
            <a:endParaRPr lang="nl-B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5856" y="3196150"/>
            <a:ext cx="0" cy="402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5400000">
            <a:off x="5917908" y="3416717"/>
            <a:ext cx="260512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>
            <a:off x="6048164" y="4591089"/>
            <a:ext cx="0" cy="523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6200000">
            <a:off x="3154797" y="2528894"/>
            <a:ext cx="242118" cy="2448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8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 Deluge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714356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2717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n-US" sz="2200" i="1" dirty="0"/>
              <a:t>EIGHTEEN months ago, Li &amp; Fung, a firm that manages supply chains for retailers, saw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gigabytes of information </a:t>
            </a:r>
            <a:r>
              <a:rPr lang="en-US" sz="2200" i="1" dirty="0"/>
              <a:t>flow through its network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day</a:t>
            </a:r>
            <a:r>
              <a:rPr lang="en-US" sz="2200" i="1" dirty="0"/>
              <a:t>. Now the amount has increased tenfold. During 2009, American drone aircraft flying over Iraq and Afghanistan sent back around 24 years' worth of video footage.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models being deployed this year will produce ten times as many data streams as their predecessors, and those in 2011 will produce 30 times as many</a:t>
            </a:r>
            <a:r>
              <a:rPr lang="en-US" sz="2200" i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6165304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The Economist, February 25, 2010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Computational Model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For each word occurring in a document on the Web, count the number of occurrences across all documents.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8064896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def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map(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docid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, line):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	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for each word in line: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	   yield (word,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docid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)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91" y="3609664"/>
            <a:ext cx="8064896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def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 reduce(word, list-of-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docids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):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	   yield (word,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sizeof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(list-of-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docids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))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M/R: opportunity for </a:t>
            </a:r>
            <a:r>
              <a:rPr lang="en-US" dirty="0" err="1" smtClean="0"/>
              <a:t>parallellism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We can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spawn multiple copies </a:t>
            </a:r>
            <a:r>
              <a:rPr lang="en-US" sz="2400" dirty="0" smtClean="0"/>
              <a:t>of the map function (called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 tasks</a:t>
            </a:r>
            <a:r>
              <a:rPr lang="en-US" sz="2400" dirty="0" smtClean="0"/>
              <a:t>) in parallel (at most one for each key/value pair).</a:t>
            </a:r>
          </a:p>
          <a:p>
            <a:pPr algn="just"/>
            <a:r>
              <a:rPr lang="en-US" sz="2400" dirty="0" smtClean="0"/>
              <a:t>Likewise, we can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spawn multiple copies</a:t>
            </a:r>
            <a:r>
              <a:rPr lang="en-US" sz="2400" dirty="0" smtClean="0"/>
              <a:t> of the reduce function (called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 tasks</a:t>
            </a:r>
            <a:r>
              <a:rPr lang="en-US" sz="2400" dirty="0" smtClean="0"/>
              <a:t>) in parallel (at most one for each unique key output by the map).</a:t>
            </a:r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7463" y="3189022"/>
            <a:ext cx="8501122" cy="3379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5576" y="4005063"/>
            <a:ext cx="756592" cy="24330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5508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nl-BE" dirty="0"/>
          </a:p>
        </p:txBody>
      </p:sp>
      <p:sp>
        <p:nvSpPr>
          <p:cNvPr id="11" name="Oval 10"/>
          <p:cNvSpPr/>
          <p:nvPr/>
        </p:nvSpPr>
        <p:spPr>
          <a:xfrm>
            <a:off x="1995546" y="4077072"/>
            <a:ext cx="93610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endParaRPr lang="nl-BE" sz="1600" dirty="0"/>
          </a:p>
        </p:txBody>
      </p:sp>
      <p:sp>
        <p:nvSpPr>
          <p:cNvPr id="14" name="Oval 13"/>
          <p:cNvSpPr/>
          <p:nvPr/>
        </p:nvSpPr>
        <p:spPr>
          <a:xfrm>
            <a:off x="2002051" y="4828510"/>
            <a:ext cx="93610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endParaRPr lang="nl-BE" sz="1600" dirty="0"/>
          </a:p>
        </p:txBody>
      </p:sp>
      <p:sp>
        <p:nvSpPr>
          <p:cNvPr id="15" name="Oval 14"/>
          <p:cNvSpPr/>
          <p:nvPr/>
        </p:nvSpPr>
        <p:spPr>
          <a:xfrm>
            <a:off x="1995546" y="5661248"/>
            <a:ext cx="93610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endParaRPr lang="nl-BE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6329" y="4688269"/>
            <a:ext cx="73499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329" y="5517232"/>
            <a:ext cx="68458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5856" y="35988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output</a:t>
            </a:r>
            <a:endParaRPr lang="nl-BE" dirty="0"/>
          </a:p>
        </p:txBody>
      </p:sp>
      <p:sp>
        <p:nvSpPr>
          <p:cNvPr id="28" name="TextBox 27"/>
          <p:cNvSpPr txBox="1"/>
          <p:nvPr/>
        </p:nvSpPr>
        <p:spPr>
          <a:xfrm>
            <a:off x="3275856" y="4064450"/>
            <a:ext cx="1116124" cy="600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c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at, d1</a:t>
            </a:r>
          </a:p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dog, d1</a:t>
            </a:r>
          </a:p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turtle, d1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9004" y="4902583"/>
            <a:ext cx="1112976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c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at, d2</a:t>
            </a:r>
          </a:p>
          <a:p>
            <a:r>
              <a:rPr lang="en-US" sz="11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belgium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, 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89190" y="5723063"/>
            <a:ext cx="1102790" cy="43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turtle, d3</a:t>
            </a:r>
          </a:p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dog, d3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6329" y="4175793"/>
            <a:ext cx="6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doc1</a:t>
            </a:r>
            <a:endParaRPr lang="nl-BE" dirty="0"/>
          </a:p>
        </p:txBody>
      </p:sp>
      <p:sp>
        <p:nvSpPr>
          <p:cNvPr id="32" name="TextBox 31"/>
          <p:cNvSpPr txBox="1"/>
          <p:nvPr/>
        </p:nvSpPr>
        <p:spPr>
          <a:xfrm>
            <a:off x="791072" y="4931876"/>
            <a:ext cx="6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doc2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816794" y="5777825"/>
            <a:ext cx="6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doc3</a:t>
            </a:r>
            <a:endParaRPr lang="nl-BE" dirty="0"/>
          </a:p>
        </p:txBody>
      </p:sp>
      <p:sp>
        <p:nvSpPr>
          <p:cNvPr id="34" name="Rounded Rectangle 33"/>
          <p:cNvSpPr/>
          <p:nvPr/>
        </p:nvSpPr>
        <p:spPr>
          <a:xfrm>
            <a:off x="5000219" y="4005063"/>
            <a:ext cx="810090" cy="22322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xtBox 34"/>
          <p:cNvSpPr txBox="1"/>
          <p:nvPr/>
        </p:nvSpPr>
        <p:spPr>
          <a:xfrm>
            <a:off x="4797500" y="35988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shuffle+sort</a:t>
            </a:r>
            <a:endParaRPr lang="nl-BE" dirty="0"/>
          </a:p>
        </p:txBody>
      </p:sp>
      <p:sp>
        <p:nvSpPr>
          <p:cNvPr id="36" name="TextBox 35"/>
          <p:cNvSpPr txBox="1"/>
          <p:nvPr/>
        </p:nvSpPr>
        <p:spPr>
          <a:xfrm>
            <a:off x="6496228" y="3504637"/>
            <a:ext cx="91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br>
              <a:rPr lang="en-US" dirty="0" smtClean="0"/>
            </a:br>
            <a:r>
              <a:rPr lang="en-US" dirty="0" smtClean="0"/>
              <a:t>input</a:t>
            </a:r>
            <a:endParaRPr lang="nl-BE" dirty="0"/>
          </a:p>
        </p:txBody>
      </p:sp>
      <p:sp>
        <p:nvSpPr>
          <p:cNvPr id="37" name="TextBox 36"/>
          <p:cNvSpPr txBox="1"/>
          <p:nvPr/>
        </p:nvSpPr>
        <p:spPr>
          <a:xfrm>
            <a:off x="6313484" y="4175502"/>
            <a:ext cx="1224136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c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at, [d1,d2]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4748150"/>
            <a:ext cx="1237428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dog, [d1,d3]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9668" y="5301208"/>
            <a:ext cx="1593164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turtle, [d1,d3]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668" y="5831686"/>
            <a:ext cx="129996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belgium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</a:rPr>
              <a:t>, [d2]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034574" y="4124200"/>
            <a:ext cx="936104" cy="3642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reduce</a:t>
            </a:r>
            <a:endParaRPr lang="nl-BE" sz="1200" dirty="0"/>
          </a:p>
        </p:txBody>
      </p:sp>
      <p:sp>
        <p:nvSpPr>
          <p:cNvPr id="52" name="Oval 51"/>
          <p:cNvSpPr/>
          <p:nvPr/>
        </p:nvSpPr>
        <p:spPr>
          <a:xfrm>
            <a:off x="8017615" y="4696848"/>
            <a:ext cx="936104" cy="3642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reduce</a:t>
            </a:r>
            <a:endParaRPr lang="nl-BE" sz="1200" dirty="0"/>
          </a:p>
        </p:txBody>
      </p:sp>
      <p:sp>
        <p:nvSpPr>
          <p:cNvPr id="53" name="Oval 52"/>
          <p:cNvSpPr/>
          <p:nvPr/>
        </p:nvSpPr>
        <p:spPr>
          <a:xfrm>
            <a:off x="8054701" y="5249745"/>
            <a:ext cx="936104" cy="3642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reduce</a:t>
            </a:r>
            <a:endParaRPr lang="nl-BE" sz="1200" dirty="0"/>
          </a:p>
        </p:txBody>
      </p:sp>
      <p:sp>
        <p:nvSpPr>
          <p:cNvPr id="54" name="Oval 53"/>
          <p:cNvSpPr/>
          <p:nvPr/>
        </p:nvSpPr>
        <p:spPr>
          <a:xfrm>
            <a:off x="8054701" y="5778335"/>
            <a:ext cx="936104" cy="3642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reduce</a:t>
            </a:r>
            <a:endParaRPr lang="nl-BE" sz="1200" dirty="0"/>
          </a:p>
        </p:txBody>
      </p:sp>
      <p:cxnSp>
        <p:nvCxnSpPr>
          <p:cNvPr id="56" name="Straight Arrow Connector 55"/>
          <p:cNvCxnSpPr>
            <a:stCxn id="31" idx="3"/>
            <a:endCxn id="11" idx="2"/>
          </p:cNvCxnSpPr>
          <p:nvPr/>
        </p:nvCxnSpPr>
        <p:spPr>
          <a:xfrm>
            <a:off x="1480913" y="4360459"/>
            <a:ext cx="514633" cy="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3"/>
            <a:endCxn id="14" idx="2"/>
          </p:cNvCxnSpPr>
          <p:nvPr/>
        </p:nvCxnSpPr>
        <p:spPr>
          <a:xfrm>
            <a:off x="1475656" y="5116542"/>
            <a:ext cx="5263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01378" y="5949280"/>
            <a:ext cx="494168" cy="1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1" idx="6"/>
            <a:endCxn id="28" idx="1"/>
          </p:cNvCxnSpPr>
          <p:nvPr/>
        </p:nvCxnSpPr>
        <p:spPr>
          <a:xfrm flipV="1">
            <a:off x="2931650" y="4364532"/>
            <a:ext cx="344206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4" idx="6"/>
            <a:endCxn id="29" idx="1"/>
          </p:cNvCxnSpPr>
          <p:nvPr/>
        </p:nvCxnSpPr>
        <p:spPr>
          <a:xfrm>
            <a:off x="2938155" y="5116542"/>
            <a:ext cx="340849" cy="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5" idx="6"/>
            <a:endCxn id="30" idx="1"/>
          </p:cNvCxnSpPr>
          <p:nvPr/>
        </p:nvCxnSpPr>
        <p:spPr>
          <a:xfrm flipV="1">
            <a:off x="2931650" y="5938507"/>
            <a:ext cx="357540" cy="1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37" idx="1"/>
          </p:cNvCxnSpPr>
          <p:nvPr/>
        </p:nvCxnSpPr>
        <p:spPr>
          <a:xfrm>
            <a:off x="4031940" y="4175502"/>
            <a:ext cx="2281544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031940" y="4357779"/>
            <a:ext cx="2268252" cy="51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39" idx="1"/>
          </p:cNvCxnSpPr>
          <p:nvPr/>
        </p:nvCxnSpPr>
        <p:spPr>
          <a:xfrm>
            <a:off x="4327293" y="4554370"/>
            <a:ext cx="1982375" cy="877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7" idx="1"/>
          </p:cNvCxnSpPr>
          <p:nvPr/>
        </p:nvCxnSpPr>
        <p:spPr>
          <a:xfrm flipV="1">
            <a:off x="4205352" y="4306307"/>
            <a:ext cx="2108132" cy="70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9" idx="3"/>
            <a:endCxn id="40" idx="1"/>
          </p:cNvCxnSpPr>
          <p:nvPr/>
        </p:nvCxnSpPr>
        <p:spPr>
          <a:xfrm>
            <a:off x="4391980" y="5118027"/>
            <a:ext cx="1917688" cy="84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9" idx="1"/>
          </p:cNvCxnSpPr>
          <p:nvPr/>
        </p:nvCxnSpPr>
        <p:spPr>
          <a:xfrm flipV="1">
            <a:off x="4305653" y="5432013"/>
            <a:ext cx="2004015" cy="40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38" idx="1"/>
          </p:cNvCxnSpPr>
          <p:nvPr/>
        </p:nvCxnSpPr>
        <p:spPr>
          <a:xfrm flipV="1">
            <a:off x="4287110" y="4878955"/>
            <a:ext cx="2013082" cy="115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7" idx="3"/>
            <a:endCxn id="51" idx="2"/>
          </p:cNvCxnSpPr>
          <p:nvPr/>
        </p:nvCxnSpPr>
        <p:spPr>
          <a:xfrm>
            <a:off x="7537620" y="4306307"/>
            <a:ext cx="496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38" idx="3"/>
            <a:endCxn id="52" idx="2"/>
          </p:cNvCxnSpPr>
          <p:nvPr/>
        </p:nvCxnSpPr>
        <p:spPr>
          <a:xfrm>
            <a:off x="7537620" y="4878955"/>
            <a:ext cx="4799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9" idx="3"/>
            <a:endCxn id="53" idx="2"/>
          </p:cNvCxnSpPr>
          <p:nvPr/>
        </p:nvCxnSpPr>
        <p:spPr>
          <a:xfrm flipV="1">
            <a:off x="7902832" y="5431852"/>
            <a:ext cx="151869" cy="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0" idx="3"/>
            <a:endCxn id="54" idx="2"/>
          </p:cNvCxnSpPr>
          <p:nvPr/>
        </p:nvCxnSpPr>
        <p:spPr>
          <a:xfrm flipV="1">
            <a:off x="7609628" y="5960442"/>
            <a:ext cx="445073" cy="2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Execution: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Master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JobTracker</a:t>
            </a:r>
            <a:r>
              <a:rPr lang="en-US" sz="2200" dirty="0" smtClean="0"/>
              <a:t> – accepts jobs, decomposes them into map and reduce tasks, and schedules them for remote execution on child nodes.</a:t>
            </a:r>
          </a:p>
          <a:p>
            <a:pPr algn="just"/>
            <a:r>
              <a:rPr lang="en-US" sz="2200" dirty="0" smtClean="0"/>
              <a:t>Slave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TaskTracker</a:t>
            </a:r>
            <a:r>
              <a:rPr lang="en-US" sz="2200" dirty="0" smtClean="0"/>
              <a:t> – accepts tasks from </a:t>
            </a:r>
            <a:r>
              <a:rPr lang="en-US" sz="2200" dirty="0" err="1" smtClean="0"/>
              <a:t>Jobtracker</a:t>
            </a:r>
            <a:r>
              <a:rPr lang="en-US" sz="2200" dirty="0" smtClean="0"/>
              <a:t> and spawns child processes to do the actual work. </a:t>
            </a:r>
          </a:p>
          <a:p>
            <a:pPr algn="just"/>
            <a:r>
              <a:rPr lang="en-US" sz="2200" dirty="0" smtClean="0"/>
              <a:t>Idea: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ship computation to data</a:t>
            </a:r>
            <a:endParaRPr lang="en-US" sz="2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12" y="5020064"/>
            <a:ext cx="902922" cy="9029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66238"/>
            <a:ext cx="902922" cy="90292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3995936" y="4769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r>
              <a:rPr lang="en-US" dirty="0" smtClean="0"/>
              <a:t> = </a:t>
            </a:r>
            <a:r>
              <a:rPr lang="en-US" dirty="0" err="1" smtClean="0"/>
              <a:t>TaskTrackers</a:t>
            </a:r>
            <a:endParaRPr lang="nl-BE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84" name="Flowchart: Document 83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85" name="Flowchart: Document 84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86" name="Flowchart: Document 85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89" name="Flowchart: Document 8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90" name="Flowchart: Document 8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91" name="Flowchart: Document 9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6155" y="3474940"/>
            <a:ext cx="3083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accepts M/R jobs.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input is a HDFS file, a map task is created for each block and sent to the node holding that block for execution.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output is written to local disk.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5726570" y="3504995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JobTracker</a:t>
            </a:r>
            <a:endParaRPr lang="nl-BE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5" y="3951146"/>
            <a:ext cx="902922" cy="90292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984387" y="4293096"/>
            <a:ext cx="7808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010707" y="3553474"/>
            <a:ext cx="1828626" cy="146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56114" y="3581814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Job1</a:t>
            </a:r>
            <a:endParaRPr lang="nl-BE" dirty="0"/>
          </a:p>
        </p:txBody>
      </p:sp>
      <p:sp>
        <p:nvSpPr>
          <p:cNvPr id="98" name="TextBox 97"/>
          <p:cNvSpPr txBox="1"/>
          <p:nvPr/>
        </p:nvSpPr>
        <p:spPr>
          <a:xfrm>
            <a:off x="7075445" y="4591906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Job2</a:t>
            </a:r>
            <a:endParaRPr lang="nl-BE" dirty="0"/>
          </a:p>
        </p:txBody>
      </p:sp>
      <p:sp>
        <p:nvSpPr>
          <p:cNvPr id="99" name="TextBox 98"/>
          <p:cNvSpPr txBox="1"/>
          <p:nvPr/>
        </p:nvSpPr>
        <p:spPr>
          <a:xfrm>
            <a:off x="7683126" y="3588289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1</a:t>
            </a:r>
            <a:endParaRPr lang="nl-BE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670367" y="3840050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2</a:t>
            </a:r>
            <a:endParaRPr lang="nl-BE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83126" y="4091811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1</a:t>
            </a:r>
            <a:endParaRPr lang="nl-BE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683126" y="4302408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2</a:t>
            </a:r>
            <a:endParaRPr lang="nl-BE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69837" y="4641246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nl-BE" sz="12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106" name="Flowchart: Document 105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107" name="Flowchart: Document 106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08" name="Flowchart: Document 107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109" name="Flowchart: Document 108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112" name="Flowchart: Document 111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13" name="Flowchart: Document 112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4" name="Flowchart: Document 113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209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Execution: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Master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JobTracker</a:t>
            </a:r>
            <a:r>
              <a:rPr lang="en-US" sz="2200" dirty="0" smtClean="0"/>
              <a:t> – accepts jobs, decomposes them into map and reduce tasks, and schedules them for remote execution on child nodes.</a:t>
            </a:r>
          </a:p>
          <a:p>
            <a:pPr algn="just"/>
            <a:r>
              <a:rPr lang="en-US" sz="2200" dirty="0" smtClean="0"/>
              <a:t>Slave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TaskTracker</a:t>
            </a:r>
            <a:r>
              <a:rPr lang="en-US" sz="2200" dirty="0" smtClean="0"/>
              <a:t> – accepts tasks from </a:t>
            </a:r>
            <a:r>
              <a:rPr lang="en-US" sz="2200" dirty="0" err="1" smtClean="0"/>
              <a:t>Jobtracker</a:t>
            </a:r>
            <a:r>
              <a:rPr lang="en-US" sz="2200" dirty="0" smtClean="0"/>
              <a:t> and spawns child processes to do the actual work. </a:t>
            </a:r>
          </a:p>
          <a:p>
            <a:pPr algn="just"/>
            <a:r>
              <a:rPr lang="en-US" sz="2200" dirty="0" smtClean="0"/>
              <a:t>Idea: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ship computation to data</a:t>
            </a:r>
            <a:endParaRPr lang="en-US" sz="2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12" y="5020064"/>
            <a:ext cx="902922" cy="9029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66238"/>
            <a:ext cx="902922" cy="90292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3995936" y="4769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r>
              <a:rPr lang="en-US" dirty="0" smtClean="0"/>
              <a:t> = </a:t>
            </a:r>
            <a:r>
              <a:rPr lang="en-US" dirty="0" err="1" smtClean="0"/>
              <a:t>TaskTrackers</a:t>
            </a:r>
            <a:endParaRPr lang="nl-BE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84" name="Flowchart: Document 83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85" name="Flowchart: Document 84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86" name="Flowchart: Document 85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89" name="Flowchart: Document 8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90" name="Flowchart: Document 8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91" name="Flowchart: Document 9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6155" y="3474940"/>
            <a:ext cx="2999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smtClean="0"/>
              <a:t>creates reduce tasks intelligently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tasks read the map outputs over the network and write their output back to HDFS.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5726570" y="3504995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JobTracker</a:t>
            </a:r>
            <a:endParaRPr lang="nl-BE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5" y="3951146"/>
            <a:ext cx="902922" cy="90292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984387" y="4293096"/>
            <a:ext cx="7808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010707" y="3553474"/>
            <a:ext cx="1828626" cy="146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56114" y="3581814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Job1</a:t>
            </a:r>
            <a:endParaRPr lang="nl-BE" dirty="0"/>
          </a:p>
        </p:txBody>
      </p:sp>
      <p:sp>
        <p:nvSpPr>
          <p:cNvPr id="98" name="TextBox 97"/>
          <p:cNvSpPr txBox="1"/>
          <p:nvPr/>
        </p:nvSpPr>
        <p:spPr>
          <a:xfrm>
            <a:off x="7075445" y="4591906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Job2</a:t>
            </a:r>
            <a:endParaRPr lang="nl-BE" dirty="0"/>
          </a:p>
        </p:txBody>
      </p:sp>
      <p:sp>
        <p:nvSpPr>
          <p:cNvPr id="99" name="TextBox 98"/>
          <p:cNvSpPr txBox="1"/>
          <p:nvPr/>
        </p:nvSpPr>
        <p:spPr>
          <a:xfrm>
            <a:off x="7683126" y="3588289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1</a:t>
            </a:r>
            <a:endParaRPr lang="nl-BE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670367" y="3840050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2</a:t>
            </a:r>
            <a:endParaRPr lang="nl-BE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83126" y="4091811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1</a:t>
            </a:r>
            <a:endParaRPr lang="nl-BE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683126" y="4302408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2</a:t>
            </a:r>
            <a:endParaRPr lang="nl-BE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69837" y="4641246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nl-BE" sz="12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106" name="Flowchart: Document 105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107" name="Flowchart: Document 106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08" name="Flowchart: Document 107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109" name="Flowchart: Document 108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112" name="Flowchart: Document 111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13" name="Flowchart: Document 112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4" name="Flowchart: Document 113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9620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Execution: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Master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JobTracker</a:t>
            </a:r>
            <a:r>
              <a:rPr lang="en-US" sz="2200" dirty="0" smtClean="0"/>
              <a:t> – accepts jobs, decomposes them into map and reduce tasks, and schedules them for remote execution on child nodes.</a:t>
            </a:r>
          </a:p>
          <a:p>
            <a:pPr algn="just"/>
            <a:r>
              <a:rPr lang="en-US" sz="2200" dirty="0" smtClean="0"/>
              <a:t>Slave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TaskTracker</a:t>
            </a:r>
            <a:r>
              <a:rPr lang="en-US" sz="2200" dirty="0" smtClean="0"/>
              <a:t> – accepts tasks from </a:t>
            </a:r>
            <a:r>
              <a:rPr lang="en-US" sz="2200" dirty="0" err="1" smtClean="0"/>
              <a:t>Jobtracker</a:t>
            </a:r>
            <a:r>
              <a:rPr lang="en-US" sz="2200" dirty="0" smtClean="0"/>
              <a:t> and spawns child processes to do the actual work. </a:t>
            </a:r>
          </a:p>
          <a:p>
            <a:pPr algn="just"/>
            <a:r>
              <a:rPr lang="en-US" sz="2200" dirty="0" smtClean="0"/>
              <a:t>Idea: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ship computation to data</a:t>
            </a:r>
            <a:endParaRPr lang="en-US" sz="2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12" y="5020064"/>
            <a:ext cx="902922" cy="9029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66238"/>
            <a:ext cx="902922" cy="90292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3995936" y="4769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r>
              <a:rPr lang="en-US" dirty="0" smtClean="0"/>
              <a:t> = </a:t>
            </a:r>
            <a:r>
              <a:rPr lang="en-US" dirty="0" err="1" smtClean="0"/>
              <a:t>TaskTrackers</a:t>
            </a:r>
            <a:endParaRPr lang="nl-BE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84" name="Flowchart: Document 83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85" name="Flowchart: Document 84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86" name="Flowchart: Document 85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89" name="Flowchart: Document 8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90" name="Flowchart: Document 8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91" name="Flowchart: Document 9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6155" y="3474940"/>
            <a:ext cx="2999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balancing:</a:t>
            </a:r>
            <a:r>
              <a:rPr lang="en-US" dirty="0" smtClean="0"/>
              <a:t> The </a:t>
            </a:r>
            <a:r>
              <a:rPr lang="en-US" dirty="0" err="1" smtClean="0"/>
              <a:t>JobTracker</a:t>
            </a:r>
            <a:r>
              <a:rPr lang="en-US" dirty="0" smtClean="0"/>
              <a:t> monitors for stragglers and may spawn additional map on </a:t>
            </a:r>
            <a:r>
              <a:rPr lang="en-US" dirty="0" err="1" smtClean="0"/>
              <a:t>datanodes</a:t>
            </a:r>
            <a:r>
              <a:rPr lang="en-US" dirty="0" smtClean="0"/>
              <a:t> that hold a block replica. Whichever node completes first is allowed to proceed. The other(s) is/are killed.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726570" y="3504995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JobTracker</a:t>
            </a:r>
            <a:endParaRPr lang="nl-BE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5" y="3951146"/>
            <a:ext cx="902922" cy="90292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984387" y="4293096"/>
            <a:ext cx="7808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010707" y="3553474"/>
            <a:ext cx="1828626" cy="146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56114" y="3581814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Job1</a:t>
            </a:r>
            <a:endParaRPr lang="nl-BE" dirty="0"/>
          </a:p>
        </p:txBody>
      </p:sp>
      <p:sp>
        <p:nvSpPr>
          <p:cNvPr id="98" name="TextBox 97"/>
          <p:cNvSpPr txBox="1"/>
          <p:nvPr/>
        </p:nvSpPr>
        <p:spPr>
          <a:xfrm>
            <a:off x="7075445" y="4591906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Job2</a:t>
            </a:r>
            <a:endParaRPr lang="nl-BE" dirty="0"/>
          </a:p>
        </p:txBody>
      </p:sp>
      <p:sp>
        <p:nvSpPr>
          <p:cNvPr id="99" name="TextBox 98"/>
          <p:cNvSpPr txBox="1"/>
          <p:nvPr/>
        </p:nvSpPr>
        <p:spPr>
          <a:xfrm>
            <a:off x="7683126" y="3588289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1</a:t>
            </a:r>
            <a:endParaRPr lang="nl-BE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670367" y="3840050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2</a:t>
            </a:r>
            <a:endParaRPr lang="nl-BE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83126" y="4091811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1</a:t>
            </a:r>
            <a:endParaRPr lang="nl-BE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683126" y="4302408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2</a:t>
            </a:r>
            <a:endParaRPr lang="nl-BE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69837" y="4641246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nl-BE" sz="12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106" name="Flowchart: Document 105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107" name="Flowchart: Document 106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08" name="Flowchart: Document 107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109" name="Flowchart: Document 108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112" name="Flowchart: Document 111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13" name="Flowchart: Document 112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4" name="Flowchart: Document 113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887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M/R Execution: Architecture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Master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JobTracker</a:t>
            </a:r>
            <a:r>
              <a:rPr lang="en-US" sz="2200" dirty="0" smtClean="0"/>
              <a:t> – accepts jobs, decomposes them into map and reduce tasks, and schedules them for remote execution on child nodes.</a:t>
            </a:r>
          </a:p>
          <a:p>
            <a:pPr algn="just"/>
            <a:r>
              <a:rPr lang="en-US" sz="2200" dirty="0" smtClean="0"/>
              <a:t>Slave =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TaskTracker</a:t>
            </a:r>
            <a:r>
              <a:rPr lang="en-US" sz="2200" dirty="0" smtClean="0"/>
              <a:t> – accepts tasks from </a:t>
            </a:r>
            <a:r>
              <a:rPr lang="en-US" sz="2200" dirty="0" err="1" smtClean="0"/>
              <a:t>Jobtracker</a:t>
            </a:r>
            <a:r>
              <a:rPr lang="en-US" sz="2200" dirty="0" smtClean="0"/>
              <a:t> and spawns child processes to do the actual work. </a:t>
            </a:r>
          </a:p>
          <a:p>
            <a:pPr algn="just"/>
            <a:r>
              <a:rPr lang="en-US" sz="2200" dirty="0" smtClean="0"/>
              <a:t>Idea: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ship computation to data</a:t>
            </a:r>
            <a:endParaRPr lang="en-US" sz="2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473594" y="3375280"/>
            <a:ext cx="8501122" cy="3289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31979"/>
            <a:ext cx="902922" cy="9029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12" y="5020064"/>
            <a:ext cx="902922" cy="9029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20064"/>
            <a:ext cx="902922" cy="902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66238"/>
            <a:ext cx="902922" cy="90292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919800" y="3517097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NameNode</a:t>
            </a:r>
            <a:endParaRPr lang="nl-BE" dirty="0"/>
          </a:p>
        </p:txBody>
      </p:sp>
      <p:sp>
        <p:nvSpPr>
          <p:cNvPr id="68" name="TextBox 67"/>
          <p:cNvSpPr txBox="1"/>
          <p:nvPr/>
        </p:nvSpPr>
        <p:spPr>
          <a:xfrm>
            <a:off x="3995936" y="4769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DataNodes</a:t>
            </a:r>
            <a:r>
              <a:rPr lang="en-US" dirty="0" smtClean="0"/>
              <a:t> = </a:t>
            </a:r>
            <a:r>
              <a:rPr lang="en-US" dirty="0" err="1" smtClean="0"/>
              <a:t>TaskTrackers</a:t>
            </a:r>
            <a:endParaRPr lang="nl-BE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1" y="5031979"/>
            <a:ext cx="902922" cy="90292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563419" y="5691324"/>
            <a:ext cx="1084248" cy="866801"/>
            <a:chOff x="6563419" y="5691324"/>
            <a:chExt cx="1084248" cy="866801"/>
          </a:xfrm>
        </p:grpSpPr>
        <p:sp>
          <p:nvSpPr>
            <p:cNvPr id="84" name="Flowchart: Document 83"/>
            <p:cNvSpPr/>
            <p:nvPr/>
          </p:nvSpPr>
          <p:spPr>
            <a:xfrm>
              <a:off x="674250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85" name="Flowchart: Document 84"/>
            <p:cNvSpPr/>
            <p:nvPr/>
          </p:nvSpPr>
          <p:spPr>
            <a:xfrm>
              <a:off x="7207739" y="573990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86" name="Flowchart: Document 85"/>
            <p:cNvSpPr/>
            <p:nvPr/>
          </p:nvSpPr>
          <p:spPr>
            <a:xfrm>
              <a:off x="6742509" y="6180520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63419" y="569132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14701" y="5709833"/>
            <a:ext cx="1084248" cy="866801"/>
            <a:chOff x="7814701" y="5709833"/>
            <a:chExt cx="1084248" cy="866801"/>
          </a:xfrm>
        </p:grpSpPr>
        <p:sp>
          <p:nvSpPr>
            <p:cNvPr id="89" name="Flowchart: Document 88"/>
            <p:cNvSpPr/>
            <p:nvPr/>
          </p:nvSpPr>
          <p:spPr>
            <a:xfrm>
              <a:off x="798377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90" name="Flowchart: Document 89"/>
            <p:cNvSpPr/>
            <p:nvPr/>
          </p:nvSpPr>
          <p:spPr>
            <a:xfrm>
              <a:off x="8449008" y="5757042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91" name="Flowchart: Document 90"/>
            <p:cNvSpPr/>
            <p:nvPr/>
          </p:nvSpPr>
          <p:spPr>
            <a:xfrm>
              <a:off x="7983778" y="6197656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814701" y="5709833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3707904" y="3429000"/>
            <a:ext cx="0" cy="314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6155" y="3474940"/>
            <a:ext cx="299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Failures:</a:t>
            </a:r>
            <a:r>
              <a:rPr lang="en-US" dirty="0" smtClean="0"/>
              <a:t> In clusters with 1000s of nodes, hardware failures occur frequently. The same mechanism as for load balancing allows to cope with such failures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726570" y="3504995"/>
            <a:ext cx="13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JobTracker</a:t>
            </a:r>
            <a:endParaRPr lang="nl-BE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5" y="3951146"/>
            <a:ext cx="902922" cy="90292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984387" y="4293096"/>
            <a:ext cx="78088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010707" y="3553474"/>
            <a:ext cx="1828626" cy="146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56114" y="3581814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Job1</a:t>
            </a:r>
            <a:endParaRPr lang="nl-BE" dirty="0"/>
          </a:p>
        </p:txBody>
      </p:sp>
      <p:sp>
        <p:nvSpPr>
          <p:cNvPr id="98" name="TextBox 97"/>
          <p:cNvSpPr txBox="1"/>
          <p:nvPr/>
        </p:nvSpPr>
        <p:spPr>
          <a:xfrm>
            <a:off x="7075445" y="4591906"/>
            <a:ext cx="72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Job2</a:t>
            </a:r>
            <a:endParaRPr lang="nl-BE" dirty="0"/>
          </a:p>
        </p:txBody>
      </p:sp>
      <p:sp>
        <p:nvSpPr>
          <p:cNvPr id="99" name="TextBox 98"/>
          <p:cNvSpPr txBox="1"/>
          <p:nvPr/>
        </p:nvSpPr>
        <p:spPr>
          <a:xfrm>
            <a:off x="7683126" y="3588289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1</a:t>
            </a:r>
            <a:endParaRPr lang="nl-BE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670367" y="3840050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task 2</a:t>
            </a:r>
            <a:endParaRPr lang="nl-BE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83126" y="4091811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1</a:t>
            </a:r>
            <a:endParaRPr lang="nl-BE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683126" y="4302408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task 2</a:t>
            </a:r>
            <a:endParaRPr lang="nl-BE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69837" y="4641246"/>
            <a:ext cx="111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nl-BE" sz="12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900139" y="5692762"/>
            <a:ext cx="1084248" cy="866801"/>
            <a:chOff x="3900139" y="5692762"/>
            <a:chExt cx="1084248" cy="866801"/>
          </a:xfrm>
        </p:grpSpPr>
        <p:sp>
          <p:nvSpPr>
            <p:cNvPr id="106" name="Flowchart: Document 105"/>
            <p:cNvSpPr/>
            <p:nvPr/>
          </p:nvSpPr>
          <p:spPr>
            <a:xfrm>
              <a:off x="408363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nl-BE" dirty="0"/>
            </a:p>
          </p:txBody>
        </p:sp>
        <p:sp>
          <p:nvSpPr>
            <p:cNvPr id="107" name="Flowchart: Document 106"/>
            <p:cNvSpPr/>
            <p:nvPr/>
          </p:nvSpPr>
          <p:spPr>
            <a:xfrm>
              <a:off x="4548869" y="5730551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08" name="Flowchart: Document 107"/>
            <p:cNvSpPr/>
            <p:nvPr/>
          </p:nvSpPr>
          <p:spPr>
            <a:xfrm>
              <a:off x="4083639" y="6171165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nl-BE" dirty="0"/>
            </a:p>
          </p:txBody>
        </p:sp>
        <p:sp>
          <p:nvSpPr>
            <p:cNvPr id="109" name="Flowchart: Document 108"/>
            <p:cNvSpPr/>
            <p:nvPr/>
          </p:nvSpPr>
          <p:spPr>
            <a:xfrm>
              <a:off x="4585253" y="6171164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00139" y="5692762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223149" y="5666754"/>
            <a:ext cx="1084248" cy="866801"/>
            <a:chOff x="5223149" y="5666754"/>
            <a:chExt cx="1084248" cy="866801"/>
          </a:xfrm>
        </p:grpSpPr>
        <p:sp>
          <p:nvSpPr>
            <p:cNvPr id="112" name="Flowchart: Document 111"/>
            <p:cNvSpPr/>
            <p:nvPr/>
          </p:nvSpPr>
          <p:spPr>
            <a:xfrm>
              <a:off x="541296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nl-BE" dirty="0"/>
            </a:p>
          </p:txBody>
        </p:sp>
        <p:sp>
          <p:nvSpPr>
            <p:cNvPr id="113" name="Flowchart: Document 112"/>
            <p:cNvSpPr/>
            <p:nvPr/>
          </p:nvSpPr>
          <p:spPr>
            <a:xfrm>
              <a:off x="5878195" y="5763959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nl-BE" dirty="0"/>
            </a:p>
          </p:txBody>
        </p:sp>
        <p:sp>
          <p:nvSpPr>
            <p:cNvPr id="114" name="Flowchart: Document 113"/>
            <p:cNvSpPr/>
            <p:nvPr/>
          </p:nvSpPr>
          <p:spPr>
            <a:xfrm>
              <a:off x="5412965" y="6204573"/>
              <a:ext cx="313605" cy="320771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nl-BE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223149" y="5666754"/>
              <a:ext cx="1084248" cy="8668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7384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: a system for large-scale </a:t>
            </a:r>
            <a:r>
              <a:rPr lang="en-US" smtClean="0"/>
              <a:t>data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90840"/>
            <a:ext cx="5079365" cy="36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S. </a:t>
            </a:r>
            <a:r>
              <a:rPr lang="en-US" sz="2000" dirty="0" err="1"/>
              <a:t>Ghemawate</a:t>
            </a:r>
            <a:r>
              <a:rPr lang="en-US" sz="2000" dirty="0"/>
              <a:t>,  H. </a:t>
            </a:r>
            <a:r>
              <a:rPr lang="en-US" sz="2000" dirty="0" err="1"/>
              <a:t>Gobioff</a:t>
            </a:r>
            <a:r>
              <a:rPr lang="en-US" sz="2000" dirty="0"/>
              <a:t> H.-T. Leung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The </a:t>
            </a:r>
            <a:r>
              <a:rPr lang="en-US" sz="2000" i="1" dirty="0"/>
              <a:t>Google File </a:t>
            </a:r>
            <a:r>
              <a:rPr lang="en-US" sz="2000" i="1" dirty="0" smtClean="0"/>
              <a:t>System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research.google.com/archive/gfs-sosp2003.pdf</a:t>
            </a:r>
            <a:endParaRPr lang="en-US" sz="2000" dirty="0" smtClean="0"/>
          </a:p>
          <a:p>
            <a:r>
              <a:rPr lang="en-US" sz="2000" dirty="0" smtClean="0"/>
              <a:t>HDFS architecture: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hadoop.apache.org/docs/stable/hadoop-project-dist/hadoop-hdfs/HdfsDesign.html</a:t>
            </a:r>
            <a:endParaRPr lang="en-US" sz="2000" dirty="0" smtClean="0"/>
          </a:p>
          <a:p>
            <a:r>
              <a:rPr lang="en-US" sz="2000" dirty="0" smtClean="0"/>
              <a:t>Jeffrey </a:t>
            </a:r>
            <a:r>
              <a:rPr lang="en-US" sz="2000" dirty="0"/>
              <a:t>Dean and Sanjay </a:t>
            </a:r>
            <a:r>
              <a:rPr lang="en-US" sz="2000" dirty="0" err="1"/>
              <a:t>Ghemawat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err="1" smtClean="0"/>
              <a:t>MapReduce</a:t>
            </a:r>
            <a:r>
              <a:rPr lang="en-US" sz="2000" i="1" dirty="0"/>
              <a:t>: Simplified Data Processing </a:t>
            </a:r>
            <a:r>
              <a:rPr lang="en-US" sz="2000" i="1" dirty="0" smtClean="0"/>
              <a:t>on </a:t>
            </a:r>
            <a:r>
              <a:rPr lang="en-US" sz="2000" i="1" dirty="0"/>
              <a:t>Large Clusters  </a:t>
            </a:r>
            <a:br>
              <a:rPr lang="en-US" sz="2000" i="1" dirty="0"/>
            </a:br>
            <a:r>
              <a:rPr lang="en-US" sz="2000" dirty="0" smtClean="0"/>
              <a:t>Communications of the ACM 2008</a:t>
            </a:r>
            <a:endParaRPr lang="en-US" sz="2000" dirty="0"/>
          </a:p>
          <a:p>
            <a:r>
              <a:rPr lang="en-US" sz="2000" dirty="0" smtClean="0"/>
              <a:t>G</a:t>
            </a:r>
            <a:r>
              <a:rPr lang="en-US" sz="2000" dirty="0"/>
              <a:t>. </a:t>
            </a:r>
            <a:r>
              <a:rPr lang="en-US" sz="2000" dirty="0" err="1"/>
              <a:t>Malewicz</a:t>
            </a:r>
            <a:r>
              <a:rPr lang="en-US" sz="2000" dirty="0"/>
              <a:t>, M. H. </a:t>
            </a:r>
            <a:r>
              <a:rPr lang="en-US" sz="2000" dirty="0" err="1"/>
              <a:t>Austern</a:t>
            </a:r>
            <a:r>
              <a:rPr lang="en-US" sz="2000" dirty="0"/>
              <a:t>, A. J. C. Bik, J. C. </a:t>
            </a:r>
            <a:r>
              <a:rPr lang="en-US" sz="2000" dirty="0" err="1"/>
              <a:t>Dehnert</a:t>
            </a:r>
            <a:r>
              <a:rPr lang="en-US" sz="2000" dirty="0"/>
              <a:t>, I. Horn, N. </a:t>
            </a:r>
            <a:r>
              <a:rPr lang="en-US" sz="2000" dirty="0" err="1"/>
              <a:t>Leiser</a:t>
            </a:r>
            <a:r>
              <a:rPr lang="en-US" sz="2000" dirty="0"/>
              <a:t>, and G. </a:t>
            </a:r>
            <a:r>
              <a:rPr lang="en-US" sz="2000" dirty="0" err="1"/>
              <a:t>Czajkowski</a:t>
            </a:r>
            <a:r>
              <a:rPr lang="en-US" sz="2000" dirty="0"/>
              <a:t> </a:t>
            </a:r>
            <a:r>
              <a:rPr lang="en-US" sz="2000" i="1" dirty="0"/>
              <a:t>.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err="1" smtClean="0"/>
              <a:t>Pregel</a:t>
            </a:r>
            <a:r>
              <a:rPr lang="en-US" sz="2000" i="1" dirty="0"/>
              <a:t>: a system for large scale graph </a:t>
            </a:r>
            <a:r>
              <a:rPr lang="en-US" sz="2000" i="1" dirty="0" smtClean="0"/>
              <a:t>processing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kowshik.github.io/JPregel/pregel_paper.pdf</a:t>
            </a:r>
            <a:endParaRPr lang="en-US" sz="2000" dirty="0" smtClean="0"/>
          </a:p>
          <a:p>
            <a:r>
              <a:rPr lang="en-US" sz="2000" dirty="0" smtClean="0"/>
              <a:t>L. A. </a:t>
            </a:r>
            <a:r>
              <a:rPr lang="en-US" sz="2000" dirty="0" err="1" smtClean="0"/>
              <a:t>Barroso</a:t>
            </a:r>
            <a:r>
              <a:rPr lang="en-US" sz="2000" dirty="0" smtClean="0"/>
              <a:t>, J. </a:t>
            </a:r>
            <a:r>
              <a:rPr lang="en-US" sz="2000" dirty="0" err="1" smtClean="0"/>
              <a:t>Clidaras</a:t>
            </a:r>
            <a:r>
              <a:rPr lang="en-US" sz="2000" dirty="0" smtClean="0"/>
              <a:t>, U. </a:t>
            </a:r>
            <a:r>
              <a:rPr lang="en-US" sz="2000" dirty="0" err="1" smtClean="0"/>
              <a:t>Hölzle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The datacenter as </a:t>
            </a:r>
            <a:r>
              <a:rPr lang="en-US" sz="2000" i="1" dirty="0"/>
              <a:t>a computer.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www.morganclaypool.com/doi/abs/10.2200/S00516ED2V01Y201306CAC024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 Deluge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714356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52737"/>
            <a:ext cx="814724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n-US" sz="2200" i="1" dirty="0"/>
              <a:t>Everywhere you look, the quantity of information in the world is soaring.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According to one estimate, mankind created 150 </a:t>
            </a:r>
            <a:r>
              <a:rPr lang="en-US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exabytes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(billion gigabytes) of data in 2005. This year, it will create 1,200 </a:t>
            </a:r>
            <a:r>
              <a:rPr lang="en-US" sz="2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exabytes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200" i="1" dirty="0"/>
              <a:t> Merely keeping up with this flood, and storing the bits that might be useful, is difficult enough. </a:t>
            </a:r>
            <a:r>
              <a:rPr lang="en-US" sz="2200" i="1" dirty="0" err="1"/>
              <a:t>Analysing</a:t>
            </a:r>
            <a:r>
              <a:rPr lang="en-US" sz="2200" i="1" dirty="0"/>
              <a:t> it, to spot patterns and extract useful information, is harder still.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6165304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The Economist, February 25, 2010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6450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gigabyte  = 10</a:t>
            </a:r>
            <a:r>
              <a:rPr lang="en-US" baseline="30000" dirty="0" smtClean="0"/>
              <a:t>9</a:t>
            </a:r>
            <a:r>
              <a:rPr lang="en-US" dirty="0" smtClean="0"/>
              <a:t> bytes</a:t>
            </a:r>
          </a:p>
          <a:p>
            <a:r>
              <a:rPr lang="en-US" dirty="0"/>
              <a:t>1 </a:t>
            </a:r>
            <a:r>
              <a:rPr lang="en-US" dirty="0" smtClean="0"/>
              <a:t>terabyte  =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bytes</a:t>
            </a:r>
          </a:p>
          <a:p>
            <a:r>
              <a:rPr lang="en-US" dirty="0" smtClean="0"/>
              <a:t>1 petabyte = 10</a:t>
            </a:r>
            <a:r>
              <a:rPr lang="en-US" baseline="30000" dirty="0" smtClean="0"/>
              <a:t>15</a:t>
            </a:r>
            <a:r>
              <a:rPr lang="en-US" dirty="0" smtClean="0"/>
              <a:t> bytes</a:t>
            </a:r>
          </a:p>
          <a:p>
            <a:r>
              <a:rPr lang="en-US" dirty="0"/>
              <a:t>1 </a:t>
            </a:r>
            <a:r>
              <a:rPr lang="en-US" dirty="0" err="1" smtClean="0"/>
              <a:t>exabyte</a:t>
            </a:r>
            <a:r>
              <a:rPr lang="en-US" dirty="0" smtClean="0"/>
              <a:t>   </a:t>
            </a:r>
            <a:r>
              <a:rPr lang="en-US" dirty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18</a:t>
            </a:r>
            <a:r>
              <a:rPr lang="en-US" dirty="0" smtClean="0"/>
              <a:t> bytes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16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 Deluge on the Web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ounded Rectangle 3"/>
          <p:cNvSpPr/>
          <p:nvPr/>
        </p:nvSpPr>
        <p:spPr>
          <a:xfrm>
            <a:off x="3275856" y="1543112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Networks</a:t>
            </a:r>
          </a:p>
          <a:p>
            <a:pPr algn="ctr"/>
            <a:r>
              <a:rPr lang="en-US" dirty="0" smtClean="0"/>
              <a:t>(Facebook, Twitter)</a:t>
            </a:r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883691" y="2865855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Pages &amp; Links</a:t>
            </a:r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5940152" y="2865855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e-commerce</a:t>
            </a:r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3275856" y="4188598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Surfer History &amp; Contextualization</a:t>
            </a:r>
          </a:p>
          <a:p>
            <a:pPr algn="ctr"/>
            <a:r>
              <a:rPr lang="en-US" dirty="0" smtClean="0"/>
              <a:t>(Smartphones)</a:t>
            </a:r>
            <a:endParaRPr lang="nl-BE" dirty="0"/>
          </a:p>
        </p:txBody>
      </p:sp>
      <p:sp>
        <p:nvSpPr>
          <p:cNvPr id="8" name="Oval 7"/>
          <p:cNvSpPr/>
          <p:nvPr/>
        </p:nvSpPr>
        <p:spPr>
          <a:xfrm>
            <a:off x="3491880" y="2806766"/>
            <a:ext cx="1728192" cy="9102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Data Deluge</a:t>
            </a:r>
            <a:endParaRPr lang="nl-BE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4355976" y="2335200"/>
            <a:ext cx="0" cy="47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2"/>
          </p:cNvCxnSpPr>
          <p:nvPr/>
        </p:nvCxnSpPr>
        <p:spPr>
          <a:xfrm>
            <a:off x="3043931" y="3261899"/>
            <a:ext cx="44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  <a:endCxn id="8" idx="6"/>
          </p:cNvCxnSpPr>
          <p:nvPr/>
        </p:nvCxnSpPr>
        <p:spPr>
          <a:xfrm flipH="1">
            <a:off x="5220072" y="3261899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8" idx="4"/>
          </p:cNvCxnSpPr>
          <p:nvPr/>
        </p:nvCxnSpPr>
        <p:spPr>
          <a:xfrm flipV="1">
            <a:off x="4355976" y="3717032"/>
            <a:ext cx="0" cy="47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analyze this data?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ounded Rectangle 3"/>
          <p:cNvSpPr/>
          <p:nvPr/>
        </p:nvSpPr>
        <p:spPr>
          <a:xfrm>
            <a:off x="3275856" y="1543112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Networks</a:t>
            </a:r>
          </a:p>
          <a:p>
            <a:pPr algn="ctr"/>
            <a:r>
              <a:rPr lang="en-US" dirty="0" smtClean="0"/>
              <a:t>(Facebook, Twitter)</a:t>
            </a:r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883691" y="2865855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Pages &amp; Links</a:t>
            </a:r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5940152" y="2865855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e-commerce</a:t>
            </a:r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3275856" y="4188598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Surfer History &amp; Contextualization</a:t>
            </a:r>
          </a:p>
          <a:p>
            <a:pPr algn="ctr"/>
            <a:r>
              <a:rPr lang="en-US" dirty="0" smtClean="0"/>
              <a:t>(Smartphones)</a:t>
            </a:r>
            <a:endParaRPr lang="nl-BE" dirty="0"/>
          </a:p>
        </p:txBody>
      </p:sp>
      <p:sp>
        <p:nvSpPr>
          <p:cNvPr id="8" name="Oval 7"/>
          <p:cNvSpPr/>
          <p:nvPr/>
        </p:nvSpPr>
        <p:spPr>
          <a:xfrm>
            <a:off x="3491880" y="2806766"/>
            <a:ext cx="1728192" cy="9102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Data Deluge</a:t>
            </a:r>
            <a:endParaRPr lang="nl-BE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4355976" y="2335200"/>
            <a:ext cx="0" cy="47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2"/>
          </p:cNvCxnSpPr>
          <p:nvPr/>
        </p:nvCxnSpPr>
        <p:spPr>
          <a:xfrm>
            <a:off x="3043931" y="3261899"/>
            <a:ext cx="44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  <a:endCxn id="8" idx="6"/>
          </p:cNvCxnSpPr>
          <p:nvPr/>
        </p:nvCxnSpPr>
        <p:spPr>
          <a:xfrm flipH="1">
            <a:off x="5220072" y="3261899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8" idx="4"/>
          </p:cNvCxnSpPr>
          <p:nvPr/>
        </p:nvCxnSpPr>
        <p:spPr>
          <a:xfrm flipV="1">
            <a:off x="4355976" y="3717032"/>
            <a:ext cx="0" cy="47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55637" y="4869160"/>
            <a:ext cx="2216347" cy="8873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Search Index Construction</a:t>
            </a:r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5848693" y="4869160"/>
            <a:ext cx="2314600" cy="8873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Recommender systems &amp; advertising</a:t>
            </a:r>
            <a:endParaRPr lang="nl-BE" dirty="0"/>
          </a:p>
        </p:txBody>
      </p:sp>
      <p:sp>
        <p:nvSpPr>
          <p:cNvPr id="19" name="Rounded Rectangle 18"/>
          <p:cNvSpPr/>
          <p:nvPr/>
        </p:nvSpPr>
        <p:spPr>
          <a:xfrm>
            <a:off x="5940152" y="424996"/>
            <a:ext cx="2314600" cy="8873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Sentiment analysis</a:t>
            </a:r>
          </a:p>
          <a:p>
            <a:pPr algn="ctr"/>
            <a:r>
              <a:rPr lang="en-US" dirty="0" smtClean="0"/>
              <a:t>E-marketing</a:t>
            </a:r>
          </a:p>
          <a:p>
            <a:pPr algn="ctr"/>
            <a:r>
              <a:rPr lang="en-US" dirty="0" smtClean="0"/>
              <a:t>Click Stream Analysis</a:t>
            </a:r>
            <a:endParaRPr lang="nl-BE" dirty="0"/>
          </a:p>
        </p:txBody>
      </p:sp>
      <p:cxnSp>
        <p:nvCxnSpPr>
          <p:cNvPr id="13" name="Straight Arrow Connector 12"/>
          <p:cNvCxnSpPr>
            <a:stCxn id="9" idx="0"/>
            <a:endCxn id="5" idx="2"/>
          </p:cNvCxnSpPr>
          <p:nvPr/>
        </p:nvCxnSpPr>
        <p:spPr>
          <a:xfrm flipV="1">
            <a:off x="1963811" y="3657943"/>
            <a:ext cx="0" cy="1211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  <a:endCxn id="6" idx="2"/>
          </p:cNvCxnSpPr>
          <p:nvPr/>
        </p:nvCxnSpPr>
        <p:spPr>
          <a:xfrm flipV="1">
            <a:off x="7005993" y="3657943"/>
            <a:ext cx="14279" cy="1211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36096" y="1312365"/>
            <a:ext cx="504056" cy="23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464148" y="4584642"/>
            <a:ext cx="536320" cy="28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really problematic?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71406" y="786363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</a:t>
            </a:r>
            <a:endParaRPr lang="en-US" sz="54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124744"/>
            <a:ext cx="814724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i="1" dirty="0"/>
              <a:t>Although it is hard to accurately </a:t>
            </a:r>
            <a:r>
              <a:rPr lang="en-US" sz="2200" i="1" dirty="0" smtClean="0"/>
              <a:t>determine the </a:t>
            </a:r>
            <a:r>
              <a:rPr lang="en-US" sz="2200" i="1" dirty="0"/>
              <a:t>size of the Web at any point in time, it is safe to say that it consists of hundreds of billions </a:t>
            </a:r>
            <a:r>
              <a:rPr lang="en-US" sz="2200" i="1" dirty="0" smtClean="0"/>
              <a:t>of individual </a:t>
            </a:r>
            <a:r>
              <a:rPr lang="en-US" sz="2200" i="1" dirty="0"/>
              <a:t>documents and that it continues to grow. If we assume the Web to contain 100 </a:t>
            </a:r>
            <a:r>
              <a:rPr lang="en-US" sz="2200" i="1" dirty="0" smtClean="0"/>
              <a:t>billion documents</a:t>
            </a:r>
            <a:r>
              <a:rPr lang="en-US" sz="2200" i="1" dirty="0"/>
              <a:t>, with an average document size of 4 kB (after compression), the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 is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400 TB</a:t>
            </a:r>
            <a:r>
              <a:rPr lang="en-US" sz="2200" i="1" dirty="0" smtClean="0"/>
              <a:t> …</a:t>
            </a:r>
          </a:p>
          <a:p>
            <a:pPr marL="0" indent="0" algn="just">
              <a:buNone/>
            </a:pPr>
            <a:r>
              <a:rPr lang="en-US" sz="2200" i="1" dirty="0" smtClean="0"/>
              <a:t>… The </a:t>
            </a:r>
            <a:r>
              <a:rPr lang="en-US" sz="2200" i="1" dirty="0"/>
              <a:t>size of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resulting inverted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(web search) index </a:t>
            </a:r>
            <a:r>
              <a:rPr lang="en-US" sz="2200" i="1" dirty="0"/>
              <a:t>depends on </a:t>
            </a:r>
            <a:r>
              <a:rPr lang="en-US" sz="2200" i="1" dirty="0" smtClean="0"/>
              <a:t>the specific </a:t>
            </a:r>
            <a:r>
              <a:rPr lang="en-US" sz="2200" i="1" dirty="0"/>
              <a:t>implementation, but it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tends to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on the same order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magnitude</a:t>
            </a:r>
            <a:r>
              <a:rPr lang="en-US" sz="2200" i="1" dirty="0" smtClean="0"/>
              <a:t> </a:t>
            </a:r>
            <a:r>
              <a:rPr lang="en-US" sz="2200" i="1" dirty="0"/>
              <a:t>as the original repository.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0302" y="4834318"/>
            <a:ext cx="44644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The Datacenter as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Computer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Luiz André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Barroso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(Google)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         Jimmy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Clidaras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(Google)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         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Urs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Hölzle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(Google)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Limitations of Traditional Data Analytics Architecture</a:t>
            </a:r>
            <a:endParaRPr lang="nl-BE" sz="2800" dirty="0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7128792" cy="43204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Processes</a:t>
            </a: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71287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 Infrastructure</a:t>
            </a:r>
          </a:p>
          <a:p>
            <a:pPr algn="ctr"/>
            <a:r>
              <a:rPr lang="en-US" dirty="0" smtClean="0"/>
              <a:t>[Storage only, no computation]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539552" y="3933056"/>
            <a:ext cx="5976664" cy="50405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Extract-Transform-Load (ETL)</a:t>
            </a:r>
          </a:p>
          <a:p>
            <a:pPr algn="ctr"/>
            <a:r>
              <a:rPr lang="en-US" dirty="0" smtClean="0"/>
              <a:t>Compute Grid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539552" y="4581128"/>
            <a:ext cx="5976664" cy="50405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Relational Database System</a:t>
            </a:r>
          </a:p>
          <a:p>
            <a:pPr algn="ctr"/>
            <a:r>
              <a:rPr lang="en-US" dirty="0" smtClean="0"/>
              <a:t>(Containing Aggregated Data only)</a:t>
            </a:r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539552" y="5234574"/>
            <a:ext cx="5976664" cy="50405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applications + Reporting</a:t>
            </a:r>
          </a:p>
          <a:p>
            <a:pPr algn="ctr"/>
            <a:r>
              <a:rPr lang="en-US" dirty="0" smtClean="0"/>
              <a:t>(On aggregated data only)</a:t>
            </a:r>
            <a:endParaRPr lang="nl-BE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103948" y="170080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285293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7784" y="293771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Moving the data to another infrastructure to perform computation does not scale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16965"/>
            <a:ext cx="576064" cy="48005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7164288" y="2882002"/>
            <a:ext cx="0" cy="313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6096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Impossible to explore RAW data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7085"/>
            <a:ext cx="576064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Google’s solutions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programming models and frameworks for distributed and scalable data 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96534"/>
              </p:ext>
            </p:extLst>
          </p:nvPr>
        </p:nvGraphicFramePr>
        <p:xfrm>
          <a:off x="457200" y="2420888"/>
          <a:ext cx="5862973" cy="35957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48672"/>
                <a:gridCol w="3714301"/>
              </a:tblGrid>
              <a:tr h="39038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nl-BE" dirty="0"/>
                    </a:p>
                  </a:txBody>
                  <a:tcPr/>
                </a:tc>
              </a:tr>
              <a:tr h="962594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File System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distributed</a:t>
                      </a:r>
                      <a:r>
                        <a:rPr lang="en-US" baseline="0" dirty="0" smtClean="0"/>
                        <a:t> file system for scalable storage and high-throughput retrieval</a:t>
                      </a:r>
                      <a:endParaRPr lang="nl-BE" dirty="0"/>
                    </a:p>
                  </a:txBody>
                  <a:tcPr/>
                </a:tc>
              </a:tr>
              <a:tr h="962594">
                <a:tc>
                  <a:txBody>
                    <a:bodyPr/>
                    <a:lstStyle/>
                    <a:p>
                      <a:r>
                        <a:rPr lang="en-US" dirty="0" smtClean="0"/>
                        <a:t>Map Reduce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programming model + execution environment for general-purpose distributed batch processing</a:t>
                      </a:r>
                      <a:endParaRPr lang="nl-BE" dirty="0"/>
                    </a:p>
                  </a:txBody>
                  <a:tcPr/>
                </a:tc>
              </a:tr>
              <a:tr h="3903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Pregel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programming model + execution environment</a:t>
                      </a:r>
                      <a:r>
                        <a:rPr lang="en-US" baseline="0" dirty="0" smtClean="0"/>
                        <a:t> for analysis of graphs</a:t>
                      </a:r>
                      <a:endParaRPr lang="nl-BE" dirty="0"/>
                    </a:p>
                  </a:txBody>
                  <a:tcPr/>
                </a:tc>
              </a:tr>
              <a:tr h="3903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Dremel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query language for interactive SQL-like analysis of structured datasets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56773"/>
              </p:ext>
            </p:extLst>
          </p:nvPr>
        </p:nvGraphicFramePr>
        <p:xfrm>
          <a:off x="6538128" y="2420888"/>
          <a:ext cx="2148672" cy="35844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48672"/>
              </a:tblGrid>
              <a:tr h="512705">
                <a:tc>
                  <a:txBody>
                    <a:bodyPr/>
                    <a:lstStyle/>
                    <a:p>
                      <a:r>
                        <a:rPr lang="en-US" dirty="0" smtClean="0"/>
                        <a:t>Open Source </a:t>
                      </a:r>
                      <a:r>
                        <a:rPr lang="en-US" dirty="0" err="1" smtClean="0"/>
                        <a:t>Impl</a:t>
                      </a:r>
                      <a:endParaRPr lang="nl-BE" dirty="0"/>
                    </a:p>
                  </a:txBody>
                  <a:tcPr/>
                </a:tc>
              </a:tr>
              <a:tr h="179155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Apache Hadoop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HDFS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M/R</a:t>
                      </a:r>
                      <a:endParaRPr lang="nl-BE" dirty="0"/>
                    </a:p>
                  </a:txBody>
                  <a:tcPr/>
                </a:tc>
              </a:tr>
              <a:tr h="4131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 </a:t>
                      </a:r>
                      <a:r>
                        <a:rPr lang="en-US" dirty="0" err="1" smtClean="0"/>
                        <a:t>Giraph</a:t>
                      </a:r>
                      <a:endParaRPr lang="en-US" dirty="0" smtClean="0"/>
                    </a:p>
                    <a:p>
                      <a:endParaRPr lang="nl-BE" dirty="0"/>
                    </a:p>
                  </a:txBody>
                  <a:tcPr/>
                </a:tc>
              </a:tr>
              <a:tr h="512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 Drill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63" y="2996952"/>
            <a:ext cx="1217037" cy="288032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3178250" y="3379277"/>
            <a:ext cx="400892" cy="5842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79512" y="6501219"/>
            <a:ext cx="66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High-level design described in a series of papers; no implementation available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5958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Light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LightBlue</Template>
  <TotalTime>4093</TotalTime>
  <Words>2432</Words>
  <Application>Microsoft Office PowerPoint</Application>
  <PresentationFormat>On-screen Show (4:3)</PresentationFormat>
  <Paragraphs>450</Paragraphs>
  <Slides>37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Console</vt:lpstr>
      <vt:lpstr>Wingdings</vt:lpstr>
      <vt:lpstr>LightBlue</vt:lpstr>
      <vt:lpstr>DATA ANALYTICS on web scale</vt:lpstr>
      <vt:lpstr>PowerPoint Presentation</vt:lpstr>
      <vt:lpstr>The Data Deluge</vt:lpstr>
      <vt:lpstr>The Data Deluge</vt:lpstr>
      <vt:lpstr>The Data Deluge on the Web</vt:lpstr>
      <vt:lpstr>Why analyze this data?</vt:lpstr>
      <vt:lpstr>Is this really problematic?</vt:lpstr>
      <vt:lpstr>Limitations of Traditional Data Analytics Architecture</vt:lpstr>
      <vt:lpstr>Google’s solutions</vt:lpstr>
      <vt:lpstr>Rest of this lecture</vt:lpstr>
      <vt:lpstr>Warehouse scale Machines</vt:lpstr>
      <vt:lpstr>Execution environment - 1997</vt:lpstr>
      <vt:lpstr>Execution environment - 1999</vt:lpstr>
      <vt:lpstr>Execution environment - currently</vt:lpstr>
      <vt:lpstr>Discussion</vt:lpstr>
      <vt:lpstr>Characteristics</vt:lpstr>
      <vt:lpstr>What do we gain? Parallellism!</vt:lpstr>
      <vt:lpstr>What do we gain? Parallellism!</vt:lpstr>
      <vt:lpstr>The challenge</vt:lpstr>
      <vt:lpstr>Google’s solutions</vt:lpstr>
      <vt:lpstr>HDFS:  The Hadoop distributed file sytem</vt:lpstr>
      <vt:lpstr>HDFS Architecture</vt:lpstr>
      <vt:lpstr>HDFS Architecture</vt:lpstr>
      <vt:lpstr>Writing files</vt:lpstr>
      <vt:lpstr>HDFS Implementation</vt:lpstr>
      <vt:lpstr>Typical HDFS commands</vt:lpstr>
      <vt:lpstr>Map/REDUCE: Simplified data processing on large clusters</vt:lpstr>
      <vt:lpstr>M/R Computational Model</vt:lpstr>
      <vt:lpstr>M/R Computational Model</vt:lpstr>
      <vt:lpstr>M/R Computational Model</vt:lpstr>
      <vt:lpstr>M/R: opportunity for parallellism</vt:lpstr>
      <vt:lpstr>M/R Execution: Architecture</vt:lpstr>
      <vt:lpstr>M/R Execution: Architecture</vt:lpstr>
      <vt:lpstr>M/R Execution: Architecture</vt:lpstr>
      <vt:lpstr>M/R Execution: Architecture</vt:lpstr>
      <vt:lpstr>Pregel: a system for large-scale data processing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INFOH-511 WEB SERVICES</dc:title>
  <dc:creator>Stijn Vansummeren</dc:creator>
  <cp:lastModifiedBy>stijn</cp:lastModifiedBy>
  <cp:revision>345</cp:revision>
  <dcterms:created xsi:type="dcterms:W3CDTF">2011-12-16T14:07:46Z</dcterms:created>
  <dcterms:modified xsi:type="dcterms:W3CDTF">2014-05-12T09:40:58Z</dcterms:modified>
</cp:coreProperties>
</file>