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331"/>
  </p:notesMasterIdLst>
  <p:handoutMasterIdLst>
    <p:handoutMasterId r:id="rId332"/>
  </p:handoutMasterIdLst>
  <p:sldIdLst>
    <p:sldId id="257" r:id="rId2"/>
    <p:sldId id="507" r:id="rId3"/>
    <p:sldId id="508" r:id="rId4"/>
    <p:sldId id="258" r:id="rId5"/>
    <p:sldId id="256" r:id="rId6"/>
    <p:sldId id="259" r:id="rId7"/>
    <p:sldId id="509" r:id="rId8"/>
    <p:sldId id="260" r:id="rId9"/>
    <p:sldId id="261" r:id="rId10"/>
    <p:sldId id="282" r:id="rId11"/>
    <p:sldId id="283" r:id="rId12"/>
    <p:sldId id="284" r:id="rId13"/>
    <p:sldId id="285" r:id="rId14"/>
    <p:sldId id="286" r:id="rId15"/>
    <p:sldId id="287" r:id="rId16"/>
    <p:sldId id="636" r:id="rId17"/>
    <p:sldId id="289" r:id="rId18"/>
    <p:sldId id="293" r:id="rId19"/>
    <p:sldId id="294" r:id="rId20"/>
    <p:sldId id="511" r:id="rId21"/>
    <p:sldId id="512" r:id="rId22"/>
    <p:sldId id="513" r:id="rId23"/>
    <p:sldId id="292" r:id="rId24"/>
    <p:sldId id="637" r:id="rId25"/>
    <p:sldId id="295" r:id="rId26"/>
    <p:sldId id="927" r:id="rId27"/>
    <p:sldId id="296" r:id="rId28"/>
    <p:sldId id="945" r:id="rId29"/>
    <p:sldId id="300" r:id="rId30"/>
    <p:sldId id="299" r:id="rId31"/>
    <p:sldId id="669" r:id="rId32"/>
    <p:sldId id="302" r:id="rId33"/>
    <p:sldId id="923" r:id="rId34"/>
    <p:sldId id="924" r:id="rId35"/>
    <p:sldId id="925" r:id="rId36"/>
    <p:sldId id="926" r:id="rId37"/>
    <p:sldId id="946" r:id="rId38"/>
    <p:sldId id="947" r:id="rId39"/>
    <p:sldId id="948" r:id="rId40"/>
    <p:sldId id="949" r:id="rId41"/>
    <p:sldId id="950" r:id="rId42"/>
    <p:sldId id="951" r:id="rId43"/>
    <p:sldId id="952" r:id="rId44"/>
    <p:sldId id="953" r:id="rId45"/>
    <p:sldId id="954" r:id="rId46"/>
    <p:sldId id="955" r:id="rId47"/>
    <p:sldId id="956" r:id="rId48"/>
    <p:sldId id="957" r:id="rId49"/>
    <p:sldId id="843" r:id="rId50"/>
    <p:sldId id="958" r:id="rId51"/>
    <p:sldId id="959" r:id="rId52"/>
    <p:sldId id="960" r:id="rId53"/>
    <p:sldId id="961" r:id="rId54"/>
    <p:sldId id="962" r:id="rId55"/>
    <p:sldId id="963" r:id="rId56"/>
    <p:sldId id="964" r:id="rId57"/>
    <p:sldId id="965" r:id="rId58"/>
    <p:sldId id="966" r:id="rId59"/>
    <p:sldId id="967" r:id="rId60"/>
    <p:sldId id="968" r:id="rId61"/>
    <p:sldId id="969" r:id="rId62"/>
    <p:sldId id="970" r:id="rId63"/>
    <p:sldId id="971" r:id="rId64"/>
    <p:sldId id="972" r:id="rId65"/>
    <p:sldId id="973" r:id="rId66"/>
    <p:sldId id="974" r:id="rId67"/>
    <p:sldId id="975" r:id="rId68"/>
    <p:sldId id="976" r:id="rId69"/>
    <p:sldId id="977" r:id="rId70"/>
    <p:sldId id="978" r:id="rId71"/>
    <p:sldId id="993" r:id="rId72"/>
    <p:sldId id="979" r:id="rId73"/>
    <p:sldId id="980" r:id="rId74"/>
    <p:sldId id="981" r:id="rId75"/>
    <p:sldId id="982" r:id="rId76"/>
    <p:sldId id="983" r:id="rId77"/>
    <p:sldId id="984" r:id="rId78"/>
    <p:sldId id="992" r:id="rId79"/>
    <p:sldId id="985" r:id="rId80"/>
    <p:sldId id="986" r:id="rId81"/>
    <p:sldId id="1092" r:id="rId82"/>
    <p:sldId id="987" r:id="rId83"/>
    <p:sldId id="988" r:id="rId84"/>
    <p:sldId id="989" r:id="rId85"/>
    <p:sldId id="990" r:id="rId86"/>
    <p:sldId id="991" r:id="rId87"/>
    <p:sldId id="1093" r:id="rId88"/>
    <p:sldId id="1094" r:id="rId89"/>
    <p:sldId id="999" r:id="rId90"/>
    <p:sldId id="303" r:id="rId91"/>
    <p:sldId id="994" r:id="rId92"/>
    <p:sldId id="995" r:id="rId93"/>
    <p:sldId id="834" r:id="rId94"/>
    <p:sldId id="835" r:id="rId95"/>
    <p:sldId id="836" r:id="rId96"/>
    <p:sldId id="837" r:id="rId97"/>
    <p:sldId id="838" r:id="rId98"/>
    <p:sldId id="839" r:id="rId99"/>
    <p:sldId id="840" r:id="rId100"/>
    <p:sldId id="996" r:id="rId101"/>
    <p:sldId id="1000" r:id="rId102"/>
    <p:sldId id="1001" r:id="rId103"/>
    <p:sldId id="1002" r:id="rId104"/>
    <p:sldId id="1003" r:id="rId105"/>
    <p:sldId id="1004" r:id="rId106"/>
    <p:sldId id="1005" r:id="rId107"/>
    <p:sldId id="1006" r:id="rId108"/>
    <p:sldId id="1007" r:id="rId109"/>
    <p:sldId id="1008" r:id="rId110"/>
    <p:sldId id="1009" r:id="rId111"/>
    <p:sldId id="1010" r:id="rId112"/>
    <p:sldId id="1011" r:id="rId113"/>
    <p:sldId id="1012" r:id="rId114"/>
    <p:sldId id="1065" r:id="rId115"/>
    <p:sldId id="1013" r:id="rId116"/>
    <p:sldId id="1095" r:id="rId117"/>
    <p:sldId id="1014" r:id="rId118"/>
    <p:sldId id="1087" r:id="rId119"/>
    <p:sldId id="1015" r:id="rId120"/>
    <p:sldId id="1068" r:id="rId121"/>
    <p:sldId id="1069" r:id="rId122"/>
    <p:sldId id="1016" r:id="rId123"/>
    <p:sldId id="1017" r:id="rId124"/>
    <p:sldId id="1018" r:id="rId125"/>
    <p:sldId id="1083" r:id="rId126"/>
    <p:sldId id="1084" r:id="rId127"/>
    <p:sldId id="1085" r:id="rId128"/>
    <p:sldId id="1086" r:id="rId129"/>
    <p:sldId id="1019" r:id="rId130"/>
    <p:sldId id="1020" r:id="rId131"/>
    <p:sldId id="1021" r:id="rId132"/>
    <p:sldId id="1022" r:id="rId133"/>
    <p:sldId id="1023" r:id="rId134"/>
    <p:sldId id="1024" r:id="rId135"/>
    <p:sldId id="1025" r:id="rId136"/>
    <p:sldId id="1026" r:id="rId137"/>
    <p:sldId id="1027" r:id="rId138"/>
    <p:sldId id="1028" r:id="rId139"/>
    <p:sldId id="1029" r:id="rId140"/>
    <p:sldId id="1030" r:id="rId141"/>
    <p:sldId id="1098" r:id="rId142"/>
    <p:sldId id="1099" r:id="rId143"/>
    <p:sldId id="1100" r:id="rId144"/>
    <p:sldId id="1031" r:id="rId145"/>
    <p:sldId id="1032" r:id="rId146"/>
    <p:sldId id="1033" r:id="rId147"/>
    <p:sldId id="1034" r:id="rId148"/>
    <p:sldId id="1082" r:id="rId149"/>
    <p:sldId id="1035" r:id="rId150"/>
    <p:sldId id="1079" r:id="rId151"/>
    <p:sldId id="1038" r:id="rId152"/>
    <p:sldId id="1101" r:id="rId153"/>
    <p:sldId id="1040" r:id="rId154"/>
    <p:sldId id="1041" r:id="rId155"/>
    <p:sldId id="1042" r:id="rId156"/>
    <p:sldId id="1043" r:id="rId157"/>
    <p:sldId id="1044" r:id="rId158"/>
    <p:sldId id="1071" r:id="rId159"/>
    <p:sldId id="1088" r:id="rId160"/>
    <p:sldId id="1045" r:id="rId161"/>
    <p:sldId id="1075" r:id="rId162"/>
    <p:sldId id="1046" r:id="rId163"/>
    <p:sldId id="1047" r:id="rId164"/>
    <p:sldId id="1048" r:id="rId165"/>
    <p:sldId id="1102" r:id="rId166"/>
    <p:sldId id="1072" r:id="rId167"/>
    <p:sldId id="1073" r:id="rId168"/>
    <p:sldId id="1074" r:id="rId169"/>
    <p:sldId id="1049" r:id="rId170"/>
    <p:sldId id="1050" r:id="rId171"/>
    <p:sldId id="1051" r:id="rId172"/>
    <p:sldId id="1052" r:id="rId173"/>
    <p:sldId id="1103" r:id="rId174"/>
    <p:sldId id="1076" r:id="rId175"/>
    <p:sldId id="1077" r:id="rId176"/>
    <p:sldId id="1078" r:id="rId177"/>
    <p:sldId id="1053" r:id="rId178"/>
    <p:sldId id="1054" r:id="rId179"/>
    <p:sldId id="1057" r:id="rId180"/>
    <p:sldId id="1059" r:id="rId181"/>
    <p:sldId id="1060" r:id="rId182"/>
    <p:sldId id="1061" r:id="rId183"/>
    <p:sldId id="1089" r:id="rId184"/>
    <p:sldId id="1090" r:id="rId185"/>
    <p:sldId id="1062" r:id="rId186"/>
    <p:sldId id="1080" r:id="rId187"/>
    <p:sldId id="767" r:id="rId188"/>
    <p:sldId id="768" r:id="rId189"/>
    <p:sldId id="769" r:id="rId190"/>
    <p:sldId id="792" r:id="rId191"/>
    <p:sldId id="793" r:id="rId192"/>
    <p:sldId id="794" r:id="rId193"/>
    <p:sldId id="710" r:id="rId194"/>
    <p:sldId id="754" r:id="rId195"/>
    <p:sldId id="774" r:id="rId196"/>
    <p:sldId id="775" r:id="rId197"/>
    <p:sldId id="776" r:id="rId198"/>
    <p:sldId id="777" r:id="rId199"/>
    <p:sldId id="778" r:id="rId200"/>
    <p:sldId id="779" r:id="rId201"/>
    <p:sldId id="780" r:id="rId202"/>
    <p:sldId id="781" r:id="rId203"/>
    <p:sldId id="782" r:id="rId204"/>
    <p:sldId id="1091" r:id="rId205"/>
    <p:sldId id="784" r:id="rId206"/>
    <p:sldId id="783" r:id="rId207"/>
    <p:sldId id="785" r:id="rId208"/>
    <p:sldId id="786" r:id="rId209"/>
    <p:sldId id="787" r:id="rId210"/>
    <p:sldId id="788" r:id="rId211"/>
    <p:sldId id="789" r:id="rId212"/>
    <p:sldId id="790" r:id="rId213"/>
    <p:sldId id="791" r:id="rId214"/>
    <p:sldId id="1081" r:id="rId215"/>
    <p:sldId id="766" r:id="rId216"/>
    <p:sldId id="753" r:id="rId217"/>
    <p:sldId id="711" r:id="rId218"/>
    <p:sldId id="712" r:id="rId219"/>
    <p:sldId id="714" r:id="rId220"/>
    <p:sldId id="716" r:id="rId221"/>
    <p:sldId id="742" r:id="rId222"/>
    <p:sldId id="715" r:id="rId223"/>
    <p:sldId id="717" r:id="rId224"/>
    <p:sldId id="718" r:id="rId225"/>
    <p:sldId id="719" r:id="rId226"/>
    <p:sldId id="720" r:id="rId227"/>
    <p:sldId id="721" r:id="rId228"/>
    <p:sldId id="1104" r:id="rId229"/>
    <p:sldId id="1105" r:id="rId230"/>
    <p:sldId id="1106" r:id="rId231"/>
    <p:sldId id="1107" r:id="rId232"/>
    <p:sldId id="1108" r:id="rId233"/>
    <p:sldId id="1109" r:id="rId234"/>
    <p:sldId id="1110" r:id="rId235"/>
    <p:sldId id="1111" r:id="rId236"/>
    <p:sldId id="1112" r:id="rId237"/>
    <p:sldId id="1113" r:id="rId238"/>
    <p:sldId id="1114" r:id="rId239"/>
    <p:sldId id="1115" r:id="rId240"/>
    <p:sldId id="1116" r:id="rId241"/>
    <p:sldId id="1117" r:id="rId242"/>
    <p:sldId id="1118" r:id="rId243"/>
    <p:sldId id="1119" r:id="rId244"/>
    <p:sldId id="1120" r:id="rId245"/>
    <p:sldId id="1121" r:id="rId246"/>
    <p:sldId id="1122" r:id="rId247"/>
    <p:sldId id="1123" r:id="rId248"/>
    <p:sldId id="1124" r:id="rId249"/>
    <p:sldId id="1125" r:id="rId250"/>
    <p:sldId id="1126" r:id="rId251"/>
    <p:sldId id="1127" r:id="rId252"/>
    <p:sldId id="1128" r:id="rId253"/>
    <p:sldId id="1129" r:id="rId254"/>
    <p:sldId id="1130" r:id="rId255"/>
    <p:sldId id="1131" r:id="rId256"/>
    <p:sldId id="1132" r:id="rId257"/>
    <p:sldId id="1133" r:id="rId258"/>
    <p:sldId id="1134" r:id="rId259"/>
    <p:sldId id="1135" r:id="rId260"/>
    <p:sldId id="1136" r:id="rId261"/>
    <p:sldId id="1137" r:id="rId262"/>
    <p:sldId id="1138" r:id="rId263"/>
    <p:sldId id="1139" r:id="rId264"/>
    <p:sldId id="1140" r:id="rId265"/>
    <p:sldId id="1141" r:id="rId266"/>
    <p:sldId id="1142" r:id="rId267"/>
    <p:sldId id="1143" r:id="rId268"/>
    <p:sldId id="1144" r:id="rId269"/>
    <p:sldId id="1198" r:id="rId270"/>
    <p:sldId id="1199" r:id="rId271"/>
    <p:sldId id="1200" r:id="rId272"/>
    <p:sldId id="1201" r:id="rId273"/>
    <p:sldId id="1202" r:id="rId274"/>
    <p:sldId id="1203" r:id="rId275"/>
    <p:sldId id="1204" r:id="rId276"/>
    <p:sldId id="1205" r:id="rId277"/>
    <p:sldId id="1145" r:id="rId278"/>
    <p:sldId id="1146" r:id="rId279"/>
    <p:sldId id="1147" r:id="rId280"/>
    <p:sldId id="1148" r:id="rId281"/>
    <p:sldId id="1149" r:id="rId282"/>
    <p:sldId id="1150" r:id="rId283"/>
    <p:sldId id="1151" r:id="rId284"/>
    <p:sldId id="1152" r:id="rId285"/>
    <p:sldId id="1153" r:id="rId286"/>
    <p:sldId id="1154" r:id="rId287"/>
    <p:sldId id="1155" r:id="rId288"/>
    <p:sldId id="1156" r:id="rId289"/>
    <p:sldId id="1157" r:id="rId290"/>
    <p:sldId id="1158" r:id="rId291"/>
    <p:sldId id="1159" r:id="rId292"/>
    <p:sldId id="1160" r:id="rId293"/>
    <p:sldId id="1161" r:id="rId294"/>
    <p:sldId id="1162" r:id="rId295"/>
    <p:sldId id="1163" r:id="rId296"/>
    <p:sldId id="1164" r:id="rId297"/>
    <p:sldId id="1165" r:id="rId298"/>
    <p:sldId id="1166" r:id="rId299"/>
    <p:sldId id="1167" r:id="rId300"/>
    <p:sldId id="1168" r:id="rId301"/>
    <p:sldId id="1169" r:id="rId302"/>
    <p:sldId id="1170" r:id="rId303"/>
    <p:sldId id="1171" r:id="rId304"/>
    <p:sldId id="1172" r:id="rId305"/>
    <p:sldId id="1173" r:id="rId306"/>
    <p:sldId id="1174" r:id="rId307"/>
    <p:sldId id="1175" r:id="rId308"/>
    <p:sldId id="1176" r:id="rId309"/>
    <p:sldId id="1177" r:id="rId310"/>
    <p:sldId id="1178" r:id="rId311"/>
    <p:sldId id="1179" r:id="rId312"/>
    <p:sldId id="1180" r:id="rId313"/>
    <p:sldId id="1181" r:id="rId314"/>
    <p:sldId id="1182" r:id="rId315"/>
    <p:sldId id="1183" r:id="rId316"/>
    <p:sldId id="1184" r:id="rId317"/>
    <p:sldId id="1185" r:id="rId318"/>
    <p:sldId id="1186" r:id="rId319"/>
    <p:sldId id="1187" r:id="rId320"/>
    <p:sldId id="1188" r:id="rId321"/>
    <p:sldId id="1189" r:id="rId322"/>
    <p:sldId id="1190" r:id="rId323"/>
    <p:sldId id="1191" r:id="rId324"/>
    <p:sldId id="1192" r:id="rId325"/>
    <p:sldId id="1193" r:id="rId326"/>
    <p:sldId id="1194" r:id="rId327"/>
    <p:sldId id="1195" r:id="rId328"/>
    <p:sldId id="1196" r:id="rId329"/>
    <p:sldId id="1197" r:id="rId330"/>
  </p:sldIdLst>
  <p:sldSz cx="9144000" cy="6858000" type="screen4x3"/>
  <p:notesSz cx="7099300" cy="10234613"/>
  <p:defaultTextStyle>
    <a:defPPr>
      <a:defRPr lang="en-US"/>
    </a:defPPr>
    <a:lvl1pPr algn="ctr" rtl="0" eaLnBrk="0" fontAlgn="base" hangingPunct="0">
      <a:spcBef>
        <a:spcPct val="0"/>
      </a:spcBef>
      <a:spcAft>
        <a:spcPct val="0"/>
      </a:spcAft>
      <a:defRPr sz="1600" kern="1200">
        <a:solidFill>
          <a:schemeClr val="tx1"/>
        </a:solidFill>
        <a:latin typeface="Arial" pitchFamily="34" charset="0"/>
        <a:ea typeface="ヒラギノ角ゴ Pro W3" charset="-128"/>
        <a:cs typeface="+mn-cs"/>
      </a:defRPr>
    </a:lvl1pPr>
    <a:lvl2pPr marL="457200" algn="ctr" rtl="0" eaLnBrk="0" fontAlgn="base" hangingPunct="0">
      <a:spcBef>
        <a:spcPct val="0"/>
      </a:spcBef>
      <a:spcAft>
        <a:spcPct val="0"/>
      </a:spcAft>
      <a:defRPr sz="1600" kern="1200">
        <a:solidFill>
          <a:schemeClr val="tx1"/>
        </a:solidFill>
        <a:latin typeface="Arial" pitchFamily="34" charset="0"/>
        <a:ea typeface="ヒラギノ角ゴ Pro W3" charset="-128"/>
        <a:cs typeface="+mn-cs"/>
      </a:defRPr>
    </a:lvl2pPr>
    <a:lvl3pPr marL="914400" algn="ctr" rtl="0" eaLnBrk="0" fontAlgn="base" hangingPunct="0">
      <a:spcBef>
        <a:spcPct val="0"/>
      </a:spcBef>
      <a:spcAft>
        <a:spcPct val="0"/>
      </a:spcAft>
      <a:defRPr sz="1600" kern="1200">
        <a:solidFill>
          <a:schemeClr val="tx1"/>
        </a:solidFill>
        <a:latin typeface="Arial" pitchFamily="34" charset="0"/>
        <a:ea typeface="ヒラギノ角ゴ Pro W3" charset="-128"/>
        <a:cs typeface="+mn-cs"/>
      </a:defRPr>
    </a:lvl3pPr>
    <a:lvl4pPr marL="1371600" algn="ctr" rtl="0" eaLnBrk="0" fontAlgn="base" hangingPunct="0">
      <a:spcBef>
        <a:spcPct val="0"/>
      </a:spcBef>
      <a:spcAft>
        <a:spcPct val="0"/>
      </a:spcAft>
      <a:defRPr sz="1600" kern="1200">
        <a:solidFill>
          <a:schemeClr val="tx1"/>
        </a:solidFill>
        <a:latin typeface="Arial" pitchFamily="34" charset="0"/>
        <a:ea typeface="ヒラギノ角ゴ Pro W3" charset="-128"/>
        <a:cs typeface="+mn-cs"/>
      </a:defRPr>
    </a:lvl4pPr>
    <a:lvl5pPr marL="1828800" algn="ctr" rtl="0" eaLnBrk="0" fontAlgn="base" hangingPunct="0">
      <a:spcBef>
        <a:spcPct val="0"/>
      </a:spcBef>
      <a:spcAft>
        <a:spcPct val="0"/>
      </a:spcAft>
      <a:defRPr sz="1600" kern="1200">
        <a:solidFill>
          <a:schemeClr val="tx1"/>
        </a:solidFill>
        <a:latin typeface="Arial" pitchFamily="34" charset="0"/>
        <a:ea typeface="ヒラギノ角ゴ Pro W3" charset="-128"/>
        <a:cs typeface="+mn-cs"/>
      </a:defRPr>
    </a:lvl5pPr>
    <a:lvl6pPr marL="2286000" algn="l" defTabSz="914400" rtl="0" eaLnBrk="1" latinLnBrk="0" hangingPunct="1">
      <a:defRPr sz="1600" kern="1200">
        <a:solidFill>
          <a:schemeClr val="tx1"/>
        </a:solidFill>
        <a:latin typeface="Arial" pitchFamily="34" charset="0"/>
        <a:ea typeface="ヒラギノ角ゴ Pro W3" charset="-128"/>
        <a:cs typeface="+mn-cs"/>
      </a:defRPr>
    </a:lvl6pPr>
    <a:lvl7pPr marL="2743200" algn="l" defTabSz="914400" rtl="0" eaLnBrk="1" latinLnBrk="0" hangingPunct="1">
      <a:defRPr sz="1600" kern="1200">
        <a:solidFill>
          <a:schemeClr val="tx1"/>
        </a:solidFill>
        <a:latin typeface="Arial" pitchFamily="34" charset="0"/>
        <a:ea typeface="ヒラギノ角ゴ Pro W3" charset="-128"/>
        <a:cs typeface="+mn-cs"/>
      </a:defRPr>
    </a:lvl7pPr>
    <a:lvl8pPr marL="3200400" algn="l" defTabSz="914400" rtl="0" eaLnBrk="1" latinLnBrk="0" hangingPunct="1">
      <a:defRPr sz="1600" kern="1200">
        <a:solidFill>
          <a:schemeClr val="tx1"/>
        </a:solidFill>
        <a:latin typeface="Arial" pitchFamily="34" charset="0"/>
        <a:ea typeface="ヒラギノ角ゴ Pro W3" charset="-128"/>
        <a:cs typeface="+mn-cs"/>
      </a:defRPr>
    </a:lvl8pPr>
    <a:lvl9pPr marL="3657600" algn="l" defTabSz="914400" rtl="0" eaLnBrk="1" latinLnBrk="0" hangingPunct="1">
      <a:defRPr sz="1600" kern="1200">
        <a:solidFill>
          <a:schemeClr val="tx1"/>
        </a:solidFill>
        <a:latin typeface="Arial" pitchFamily="34"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FF00"/>
    <a:srgbClr val="E6F4FF"/>
    <a:srgbClr val="FF0000"/>
    <a:srgbClr val="99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1464" y="-8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theme" Target="theme/theme1.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tableStyles" Target="tableStyles.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slide" Target="slides/slide306.xml"/><Relationship Id="rId323" Type="http://schemas.openxmlformats.org/officeDocument/2006/relationships/slide" Target="slides/slide322.xml"/><Relationship Id="rId328" Type="http://schemas.openxmlformats.org/officeDocument/2006/relationships/slide" Target="slides/slide32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33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notesMaster" Target="notesMasters/notesMaster1.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handoutMaster" Target="handoutMasters/handoutMaster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106.xml"/><Relationship Id="rId13" Type="http://schemas.openxmlformats.org/officeDocument/2006/relationships/slide" Target="slides/slide320.xml"/><Relationship Id="rId3" Type="http://schemas.openxmlformats.org/officeDocument/2006/relationships/slide" Target="slides/slide38.xml"/><Relationship Id="rId7" Type="http://schemas.openxmlformats.org/officeDocument/2006/relationships/slide" Target="slides/slide102.xml"/><Relationship Id="rId12" Type="http://schemas.openxmlformats.org/officeDocument/2006/relationships/slide" Target="slides/slide317.xml"/><Relationship Id="rId2" Type="http://schemas.openxmlformats.org/officeDocument/2006/relationships/slide" Target="slides/slide37.xml"/><Relationship Id="rId1" Type="http://schemas.openxmlformats.org/officeDocument/2006/relationships/slide" Target="slides/slide28.xml"/><Relationship Id="rId6" Type="http://schemas.openxmlformats.org/officeDocument/2006/relationships/slide" Target="slides/slide93.xml"/><Relationship Id="rId11" Type="http://schemas.openxmlformats.org/officeDocument/2006/relationships/slide" Target="slides/slide315.xml"/><Relationship Id="rId5" Type="http://schemas.openxmlformats.org/officeDocument/2006/relationships/slide" Target="slides/slide40.xml"/><Relationship Id="rId10" Type="http://schemas.openxmlformats.org/officeDocument/2006/relationships/slide" Target="slides/slide111.xml"/><Relationship Id="rId4" Type="http://schemas.openxmlformats.org/officeDocument/2006/relationships/slide" Target="slides/slide39.xml"/><Relationship Id="rId9" Type="http://schemas.openxmlformats.org/officeDocument/2006/relationships/slide" Target="slides/slide10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4674"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6241" tIns="48120" rIns="96241" bIns="48120" numCol="1" anchor="t" anchorCtr="0" compatLnSpc="1">
            <a:prstTxWarp prst="textNoShape">
              <a:avLst/>
            </a:prstTxWarp>
          </a:bodyPr>
          <a:lstStyle>
            <a:lvl1pPr algn="l" defTabSz="962025" eaLnBrk="1" hangingPunct="1">
              <a:defRPr sz="1300">
                <a:latin typeface="Times New Roman" pitchFamily="18" charset="0"/>
              </a:defRPr>
            </a:lvl1pPr>
          </a:lstStyle>
          <a:p>
            <a:r>
              <a:rPr lang="en-GB"/>
              <a:t>Tecnofutur3 introduction à java</a:t>
            </a:r>
          </a:p>
        </p:txBody>
      </p:sp>
      <p:sp>
        <p:nvSpPr>
          <p:cNvPr id="284675" name="Rectangle 3"/>
          <p:cNvSpPr>
            <a:spLocks noGrp="1" noChangeArrowheads="1"/>
          </p:cNvSpPr>
          <p:nvPr>
            <p:ph type="dt" sz="quarter" idx="1"/>
          </p:nvPr>
        </p:nvSpPr>
        <p:spPr bwMode="auto">
          <a:xfrm>
            <a:off x="4022725" y="0"/>
            <a:ext cx="3076575" cy="512763"/>
          </a:xfrm>
          <a:prstGeom prst="rect">
            <a:avLst/>
          </a:prstGeom>
          <a:noFill/>
          <a:ln w="9525">
            <a:noFill/>
            <a:miter lim="800000"/>
            <a:headEnd/>
            <a:tailEnd/>
          </a:ln>
          <a:effectLst/>
        </p:spPr>
        <p:txBody>
          <a:bodyPr vert="horz" wrap="square" lIns="96241" tIns="48120" rIns="96241" bIns="48120" numCol="1" anchor="t" anchorCtr="0" compatLnSpc="1">
            <a:prstTxWarp prst="textNoShape">
              <a:avLst/>
            </a:prstTxWarp>
          </a:bodyPr>
          <a:lstStyle>
            <a:lvl1pPr algn="r" defTabSz="962025" eaLnBrk="1" hangingPunct="1">
              <a:defRPr sz="1300">
                <a:latin typeface="Times New Roman" pitchFamily="18" charset="0"/>
              </a:defRPr>
            </a:lvl1pPr>
          </a:lstStyle>
          <a:p>
            <a:endParaRPr lang="en-GB"/>
          </a:p>
        </p:txBody>
      </p:sp>
      <p:sp>
        <p:nvSpPr>
          <p:cNvPr id="284676" name="Rectangle 4"/>
          <p:cNvSpPr>
            <a:spLocks noGrp="1" noChangeArrowheads="1"/>
          </p:cNvSpPr>
          <p:nvPr>
            <p:ph type="ftr" sz="quarter" idx="2"/>
          </p:nvPr>
        </p:nvSpPr>
        <p:spPr bwMode="auto">
          <a:xfrm>
            <a:off x="0" y="9721850"/>
            <a:ext cx="3076575" cy="512763"/>
          </a:xfrm>
          <a:prstGeom prst="rect">
            <a:avLst/>
          </a:prstGeom>
          <a:noFill/>
          <a:ln w="9525">
            <a:noFill/>
            <a:miter lim="800000"/>
            <a:headEnd/>
            <a:tailEnd/>
          </a:ln>
          <a:effectLst/>
        </p:spPr>
        <p:txBody>
          <a:bodyPr vert="horz" wrap="square" lIns="96241" tIns="48120" rIns="96241" bIns="48120" numCol="1" anchor="b" anchorCtr="0" compatLnSpc="1">
            <a:prstTxWarp prst="textNoShape">
              <a:avLst/>
            </a:prstTxWarp>
          </a:bodyPr>
          <a:lstStyle>
            <a:lvl1pPr algn="l" defTabSz="962025" eaLnBrk="1" hangingPunct="1">
              <a:defRPr sz="1300">
                <a:latin typeface="Times New Roman" pitchFamily="18" charset="0"/>
              </a:defRPr>
            </a:lvl1pPr>
          </a:lstStyle>
          <a:p>
            <a:endParaRPr lang="en-GB"/>
          </a:p>
        </p:txBody>
      </p:sp>
      <p:sp>
        <p:nvSpPr>
          <p:cNvPr id="284677" name="Rectangle 5"/>
          <p:cNvSpPr>
            <a:spLocks noGrp="1" noChangeArrowheads="1"/>
          </p:cNvSpPr>
          <p:nvPr>
            <p:ph type="sldNum" sz="quarter" idx="3"/>
          </p:nvPr>
        </p:nvSpPr>
        <p:spPr bwMode="auto">
          <a:xfrm>
            <a:off x="4022725" y="9721850"/>
            <a:ext cx="3076575" cy="512763"/>
          </a:xfrm>
          <a:prstGeom prst="rect">
            <a:avLst/>
          </a:prstGeom>
          <a:noFill/>
          <a:ln w="9525">
            <a:noFill/>
            <a:miter lim="800000"/>
            <a:headEnd/>
            <a:tailEnd/>
          </a:ln>
          <a:effectLst/>
        </p:spPr>
        <p:txBody>
          <a:bodyPr vert="horz" wrap="square" lIns="96241" tIns="48120" rIns="96241" bIns="48120" numCol="1" anchor="b" anchorCtr="0" compatLnSpc="1">
            <a:prstTxWarp prst="textNoShape">
              <a:avLst/>
            </a:prstTxWarp>
          </a:bodyPr>
          <a:lstStyle>
            <a:lvl1pPr algn="r" defTabSz="962025" eaLnBrk="1" hangingPunct="1">
              <a:defRPr sz="1300">
                <a:latin typeface="Times New Roman" pitchFamily="18" charset="0"/>
              </a:defRPr>
            </a:lvl1pPr>
          </a:lstStyle>
          <a:p>
            <a:fld id="{9F001F92-3C61-4E2C-BEEF-CE62F8E4C6BB}" type="slidenum">
              <a:rPr lang="en-GB"/>
              <a:pPr/>
              <a:t>‹N°›</a:t>
            </a:fld>
            <a:endParaRPr lang="en-GB"/>
          </a:p>
        </p:txBody>
      </p:sp>
    </p:spTree>
    <p:extLst>
      <p:ext uri="{BB962C8B-B14F-4D97-AF65-F5344CB8AC3E}">
        <p14:creationId xmlns:p14="http://schemas.microsoft.com/office/powerpoint/2010/main" val="1053869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6241" tIns="48120" rIns="96241" bIns="48120" numCol="1" anchor="t" anchorCtr="0" compatLnSpc="1">
            <a:prstTxWarp prst="textNoShape">
              <a:avLst/>
            </a:prstTxWarp>
          </a:bodyPr>
          <a:lstStyle>
            <a:lvl1pPr algn="l" defTabSz="962025" eaLnBrk="1" hangingPunct="1">
              <a:defRPr sz="1300">
                <a:latin typeface="Times New Roman" pitchFamily="18" charset="0"/>
              </a:defRPr>
            </a:lvl1pPr>
          </a:lstStyle>
          <a:p>
            <a:r>
              <a:rPr lang="en-US"/>
              <a:t>Tecnofutur3 introduction à java</a:t>
            </a:r>
          </a:p>
        </p:txBody>
      </p:sp>
      <p:sp>
        <p:nvSpPr>
          <p:cNvPr id="5123" name="Rectangle 3"/>
          <p:cNvSpPr>
            <a:spLocks noGrp="1" noChangeArrowheads="1"/>
          </p:cNvSpPr>
          <p:nvPr>
            <p:ph type="dt" idx="1"/>
          </p:nvPr>
        </p:nvSpPr>
        <p:spPr bwMode="auto">
          <a:xfrm>
            <a:off x="4022725" y="0"/>
            <a:ext cx="3076575" cy="512763"/>
          </a:xfrm>
          <a:prstGeom prst="rect">
            <a:avLst/>
          </a:prstGeom>
          <a:noFill/>
          <a:ln w="9525">
            <a:noFill/>
            <a:miter lim="800000"/>
            <a:headEnd/>
            <a:tailEnd/>
          </a:ln>
          <a:effectLst/>
        </p:spPr>
        <p:txBody>
          <a:bodyPr vert="horz" wrap="square" lIns="96241" tIns="48120" rIns="96241" bIns="48120" numCol="1" anchor="t" anchorCtr="0" compatLnSpc="1">
            <a:prstTxWarp prst="textNoShape">
              <a:avLst/>
            </a:prstTxWarp>
          </a:bodyPr>
          <a:lstStyle>
            <a:lvl1pPr algn="r" defTabSz="962025" eaLnBrk="1" hangingPunct="1">
              <a:defRPr sz="1300">
                <a:latin typeface="Times New Roman" pitchFamily="18" charset="0"/>
              </a:defRPr>
            </a:lvl1pPr>
          </a:lstStyle>
          <a:p>
            <a:endParaRPr lang="fr-FR"/>
          </a:p>
        </p:txBody>
      </p:sp>
      <p:sp>
        <p:nvSpPr>
          <p:cNvPr id="17412"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46150" y="4862513"/>
            <a:ext cx="5207000" cy="4605337"/>
          </a:xfrm>
          <a:prstGeom prst="rect">
            <a:avLst/>
          </a:prstGeom>
          <a:noFill/>
          <a:ln w="9525">
            <a:noFill/>
            <a:miter lim="800000"/>
            <a:headEnd/>
            <a:tailEnd/>
          </a:ln>
          <a:effectLst/>
        </p:spPr>
        <p:txBody>
          <a:bodyPr vert="horz" wrap="square" lIns="96241" tIns="48120" rIns="96241" bIns="481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9721850"/>
            <a:ext cx="3076575" cy="512763"/>
          </a:xfrm>
          <a:prstGeom prst="rect">
            <a:avLst/>
          </a:prstGeom>
          <a:noFill/>
          <a:ln w="9525">
            <a:noFill/>
            <a:miter lim="800000"/>
            <a:headEnd/>
            <a:tailEnd/>
          </a:ln>
          <a:effectLst/>
        </p:spPr>
        <p:txBody>
          <a:bodyPr vert="horz" wrap="square" lIns="96241" tIns="48120" rIns="96241" bIns="48120" numCol="1" anchor="b" anchorCtr="0" compatLnSpc="1">
            <a:prstTxWarp prst="textNoShape">
              <a:avLst/>
            </a:prstTxWarp>
          </a:bodyPr>
          <a:lstStyle>
            <a:lvl1pPr algn="l" defTabSz="962025" eaLnBrk="1" hangingPunct="1">
              <a:defRPr sz="1300">
                <a:latin typeface="Times New Roman" pitchFamily="18" charset="0"/>
              </a:defRPr>
            </a:lvl1pPr>
          </a:lstStyle>
          <a:p>
            <a:endParaRPr lang="fr-FR"/>
          </a:p>
        </p:txBody>
      </p:sp>
      <p:sp>
        <p:nvSpPr>
          <p:cNvPr id="5127" name="Rectangle 7"/>
          <p:cNvSpPr>
            <a:spLocks noGrp="1" noChangeArrowheads="1"/>
          </p:cNvSpPr>
          <p:nvPr>
            <p:ph type="sldNum" sz="quarter" idx="5"/>
          </p:nvPr>
        </p:nvSpPr>
        <p:spPr bwMode="auto">
          <a:xfrm>
            <a:off x="4022725" y="9721850"/>
            <a:ext cx="3076575" cy="512763"/>
          </a:xfrm>
          <a:prstGeom prst="rect">
            <a:avLst/>
          </a:prstGeom>
          <a:noFill/>
          <a:ln w="9525">
            <a:noFill/>
            <a:miter lim="800000"/>
            <a:headEnd/>
            <a:tailEnd/>
          </a:ln>
          <a:effectLst/>
        </p:spPr>
        <p:txBody>
          <a:bodyPr vert="horz" wrap="square" lIns="96241" tIns="48120" rIns="96241" bIns="48120" numCol="1" anchor="b" anchorCtr="0" compatLnSpc="1">
            <a:prstTxWarp prst="textNoShape">
              <a:avLst/>
            </a:prstTxWarp>
          </a:bodyPr>
          <a:lstStyle>
            <a:lvl1pPr algn="r" defTabSz="962025" eaLnBrk="1" hangingPunct="1">
              <a:defRPr sz="1300">
                <a:latin typeface="Times New Roman" pitchFamily="18" charset="0"/>
              </a:defRPr>
            </a:lvl1pPr>
          </a:lstStyle>
          <a:p>
            <a:fld id="{8FC44261-D02E-4134-9527-77D4D1C9333E}" type="slidenum">
              <a:rPr lang="en-US"/>
              <a:pPr/>
              <a:t>‹N°›</a:t>
            </a:fld>
            <a:endParaRPr lang="en-US"/>
          </a:p>
        </p:txBody>
      </p:sp>
    </p:spTree>
    <p:extLst>
      <p:ext uri="{BB962C8B-B14F-4D97-AF65-F5344CB8AC3E}">
        <p14:creationId xmlns:p14="http://schemas.microsoft.com/office/powerpoint/2010/main" val="9805089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2" charset="0"/>
        <a:ea typeface="MS PGothic" pitchFamily="34"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New Roman" pitchFamily="-112" charset="0"/>
        <a:ea typeface="MS PGothic" pitchFamily="34" charset="-128"/>
        <a:cs typeface="ＭＳ Ｐゴシック" pitchFamily="-112" charset="-128"/>
      </a:defRPr>
    </a:lvl2pPr>
    <a:lvl3pPr marL="914400" algn="l" rtl="0" eaLnBrk="0" fontAlgn="base" hangingPunct="0">
      <a:spcBef>
        <a:spcPct val="30000"/>
      </a:spcBef>
      <a:spcAft>
        <a:spcPct val="0"/>
      </a:spcAft>
      <a:defRPr sz="1200" kern="1200">
        <a:solidFill>
          <a:schemeClr val="tx1"/>
        </a:solidFill>
        <a:latin typeface="Times New Roman" pitchFamily="-112" charset="0"/>
        <a:ea typeface="MS PGothic" pitchFamily="34" charset="-128"/>
        <a:cs typeface="ＭＳ Ｐゴシック" pitchFamily="-112" charset="-128"/>
      </a:defRPr>
    </a:lvl3pPr>
    <a:lvl4pPr marL="1371600" algn="l" rtl="0" eaLnBrk="0" fontAlgn="base" hangingPunct="0">
      <a:spcBef>
        <a:spcPct val="30000"/>
      </a:spcBef>
      <a:spcAft>
        <a:spcPct val="0"/>
      </a:spcAft>
      <a:defRPr sz="1200" kern="1200">
        <a:solidFill>
          <a:schemeClr val="tx1"/>
        </a:solidFill>
        <a:latin typeface="Times New Roman" pitchFamily="-112" charset="0"/>
        <a:ea typeface="MS PGothic" pitchFamily="34" charset="-128"/>
        <a:cs typeface="ＭＳ Ｐゴシック" pitchFamily="-112" charset="-128"/>
      </a:defRPr>
    </a:lvl4pPr>
    <a:lvl5pPr marL="1828800" algn="l" rtl="0" eaLnBrk="0" fontAlgn="base" hangingPunct="0">
      <a:spcBef>
        <a:spcPct val="30000"/>
      </a:spcBef>
      <a:spcAft>
        <a:spcPct val="0"/>
      </a:spcAft>
      <a:defRPr sz="1200" kern="1200">
        <a:solidFill>
          <a:schemeClr val="tx1"/>
        </a:solidFill>
        <a:latin typeface="Times New Roman" pitchFamily="-112" charset="0"/>
        <a:ea typeface="MS PGothic" pitchFamily="34" charset="-128"/>
        <a:cs typeface="ＭＳ Ｐゴシック" pitchFamily="-112"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6C03B912-EB23-4297-90F1-29BC43B56342}" type="slidenum">
              <a:rPr lang="en-US"/>
              <a:pPr/>
              <a:t>1</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5C62D357-1257-40B6-8E4A-3B45975E229D}" type="slidenum">
              <a:rPr lang="en-US"/>
              <a:pPr/>
              <a:t>10</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425BE7BE-BB48-42FB-B0FD-3FA28FD85DF3}" type="slidenum">
              <a:rPr lang="en-US"/>
              <a:pPr/>
              <a:t>103</a:t>
            </a:fld>
            <a:endParaRPr lang="en-US"/>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B7552224-A451-4C66-886B-720EE4DD8322}" type="slidenum">
              <a:rPr lang="en-US"/>
              <a:pPr/>
              <a:t>104</a:t>
            </a:fld>
            <a:endParaRPr lang="en-US"/>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C45C3E5D-2696-4655-8E7D-92D13CEBFFDA}" type="slidenum">
              <a:rPr lang="en-US"/>
              <a:pPr/>
              <a:t>105</a:t>
            </a:fld>
            <a:endParaRPr lang="en-US"/>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4658A8AE-77F1-42EE-9AFA-D34F1EBEF15D}" type="slidenum">
              <a:rPr lang="en-US"/>
              <a:pPr/>
              <a:t>106</a:t>
            </a:fld>
            <a:endParaRPr lang="en-US"/>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A6B38D2A-77A7-4361-89D5-D323BD4F5539}" type="slidenum">
              <a:rPr lang="en-US"/>
              <a:pPr/>
              <a:t>107</a:t>
            </a:fld>
            <a:endParaRPr lang="en-US"/>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112F5271-CEAF-44FC-83EB-518F62B0F171}" type="slidenum">
              <a:rPr lang="en-US"/>
              <a:pPr/>
              <a:t>108</a:t>
            </a:fld>
            <a:endParaRPr lang="en-US"/>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054333F5-B8C1-4AB5-94F5-8E66E0E61E3E}" type="slidenum">
              <a:rPr lang="en-US"/>
              <a:pPr/>
              <a:t>109</a:t>
            </a:fld>
            <a:endParaRPr lang="en-US"/>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E804EC20-4752-42CE-ADE2-92FEC31972B3}" type="slidenum">
              <a:rPr lang="en-US"/>
              <a:pPr/>
              <a:t>110</a:t>
            </a:fld>
            <a:endParaRPr lang="en-US"/>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5D5737DC-BB4B-4187-B8F7-9999CCB3EDE7}" type="slidenum">
              <a:rPr lang="en-US"/>
              <a:pPr/>
              <a:t>111</a:t>
            </a:fld>
            <a:endParaRPr lang="en-US"/>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1C054967-D5DE-41A4-AF51-9A82C8B2BF5A}" type="slidenum">
              <a:rPr lang="en-US"/>
              <a:pPr/>
              <a:t>112</a:t>
            </a:fld>
            <a:endParaRPr lang="en-US"/>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3BBBF6AA-926E-4495-A55A-F48FBE413626}" type="slidenum">
              <a:rPr lang="en-US"/>
              <a:pPr/>
              <a:t>11</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10A2390C-3989-4C62-BD7F-3075C18F23AC}" type="slidenum">
              <a:rPr lang="en-US"/>
              <a:pPr/>
              <a:t>113</a:t>
            </a:fld>
            <a:endParaRPr lang="en-US"/>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FC7434E0-7C64-470C-960B-02C3A7FD6D1F}" type="slidenum">
              <a:rPr lang="en-US"/>
              <a:pPr/>
              <a:t>114</a:t>
            </a:fld>
            <a:endParaRPr lang="en-US"/>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4CD37EE2-9BA8-4626-B96C-60FEB5679204}" type="slidenum">
              <a:rPr lang="en-US"/>
              <a:pPr/>
              <a:t>115</a:t>
            </a:fld>
            <a:endParaRPr lang="en-US"/>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p>
            <a:fld id="{C089525E-5535-4401-A86A-35C9E63E13B2}" type="slidenum">
              <a:rPr lang="en-US"/>
              <a:pPr/>
              <a:t>117</a:t>
            </a:fld>
            <a:endParaRPr lang="en-US"/>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p:spPr>
        <p:txBody>
          <a:bodyPr/>
          <a:lstStyle/>
          <a:p>
            <a:fld id="{6DC80166-4220-4475-BC18-040D3C75DB09}" type="slidenum">
              <a:rPr lang="en-US"/>
              <a:pPr/>
              <a:t>118</a:t>
            </a:fld>
            <a:endParaRPr lang="en-US"/>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p:spPr>
        <p:txBody>
          <a:bodyPr/>
          <a:lstStyle/>
          <a:p>
            <a:fld id="{F73B76E6-8053-4BEE-886B-79AEEEFF8CC1}" type="slidenum">
              <a:rPr lang="en-US"/>
              <a:pPr/>
              <a:t>119</a:t>
            </a:fld>
            <a:endParaRPr lang="en-US"/>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p>
            <a:fld id="{2310E0CB-F544-47EF-A250-253DA34BC89E}" type="slidenum">
              <a:rPr lang="en-US"/>
              <a:pPr/>
              <a:t>120</a:t>
            </a:fld>
            <a:endParaRPr lang="en-US"/>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p:spPr>
        <p:txBody>
          <a:bodyPr/>
          <a:lstStyle/>
          <a:p>
            <a:fld id="{D8A4B0C0-2E22-48D7-A3CD-3CA7F0009646}" type="slidenum">
              <a:rPr lang="en-US"/>
              <a:pPr/>
              <a:t>121</a:t>
            </a:fld>
            <a:endParaRPr lang="en-US"/>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p>
            <a:fld id="{43BD9C2A-3C88-479D-B8F7-6D1E20902C18}" type="slidenum">
              <a:rPr lang="en-US"/>
              <a:pPr/>
              <a:t>122</a:t>
            </a:fld>
            <a:endParaRPr lang="en-US"/>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p:spPr>
        <p:txBody>
          <a:bodyPr/>
          <a:lstStyle/>
          <a:p>
            <a:fld id="{730837A6-463E-473E-B4B2-9FEFF6996714}" type="slidenum">
              <a:rPr lang="en-US"/>
              <a:pPr/>
              <a:t>123</a:t>
            </a:fld>
            <a:endParaRPr lang="en-US"/>
          </a:p>
        </p:txBody>
      </p:sp>
      <p:sp>
        <p:nvSpPr>
          <p:cNvPr id="265219" name="Rectangle 2"/>
          <p:cNvSpPr>
            <a:spLocks noGrp="1" noRot="1" noChangeAspect="1" noChangeArrowheads="1" noTextEdit="1"/>
          </p:cNvSpPr>
          <p:nvPr>
            <p:ph type="sldImg"/>
          </p:nvPr>
        </p:nvSpPr>
        <p:spPr>
          <a:ln/>
        </p:spPr>
      </p:sp>
      <p:sp>
        <p:nvSpPr>
          <p:cNvPr id="265220"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4016BC8-6A8F-47BE-AA2B-F4F632128F5A}" type="slidenum">
              <a:rPr lang="en-US"/>
              <a:pPr/>
              <a:t>12</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p:spPr>
        <p:txBody>
          <a:bodyPr/>
          <a:lstStyle/>
          <a:p>
            <a:fld id="{533B22D0-3413-46BE-9998-8B0AAEF80AE3}" type="slidenum">
              <a:rPr lang="en-US"/>
              <a:pPr/>
              <a:t>124</a:t>
            </a:fld>
            <a:endParaRPr lang="en-US"/>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p:spPr>
        <p:txBody>
          <a:bodyPr/>
          <a:lstStyle/>
          <a:p>
            <a:fld id="{94955E09-2766-4ACF-9AB4-C51245F8F852}" type="slidenum">
              <a:rPr lang="en-US"/>
              <a:pPr/>
              <a:t>125</a:t>
            </a:fld>
            <a:endParaRPr lang="en-US"/>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p:spPr>
        <p:txBody>
          <a:bodyPr/>
          <a:lstStyle/>
          <a:p>
            <a:fld id="{1B39528B-7C2D-431D-B0D1-9B5F363D575C}" type="slidenum">
              <a:rPr lang="en-US"/>
              <a:pPr/>
              <a:t>126</a:t>
            </a:fld>
            <a:endParaRPr lang="en-US"/>
          </a:p>
        </p:txBody>
      </p:sp>
      <p:sp>
        <p:nvSpPr>
          <p:cNvPr id="271363" name="Rectangle 2"/>
          <p:cNvSpPr>
            <a:spLocks noGrp="1" noRot="1" noChangeAspect="1" noChangeArrowheads="1" noTextEdit="1"/>
          </p:cNvSpPr>
          <p:nvPr>
            <p:ph type="sldImg"/>
          </p:nvPr>
        </p:nvSpPr>
        <p:spPr>
          <a:ln/>
        </p:spPr>
      </p:sp>
      <p:sp>
        <p:nvSpPr>
          <p:cNvPr id="27136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p:spPr>
        <p:txBody>
          <a:bodyPr/>
          <a:lstStyle/>
          <a:p>
            <a:fld id="{4B9F90F5-0B59-4937-A0A1-1180ADA52D11}" type="slidenum">
              <a:rPr lang="en-US"/>
              <a:pPr/>
              <a:t>127</a:t>
            </a:fld>
            <a:endParaRPr lang="en-US"/>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p:spPr>
        <p:txBody>
          <a:bodyPr/>
          <a:lstStyle/>
          <a:p>
            <a:fld id="{658800D5-61E5-4918-A0BA-CEB39B491F4A}" type="slidenum">
              <a:rPr lang="en-US"/>
              <a:pPr/>
              <a:t>128</a:t>
            </a:fld>
            <a:endParaRPr lang="en-US"/>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p>
            <a:fld id="{F0D55E5B-4C2B-4F4C-8251-F2358FF6D03D}" type="slidenum">
              <a:rPr lang="en-US"/>
              <a:pPr/>
              <a:t>129</a:t>
            </a:fld>
            <a:endParaRPr lang="en-US"/>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p>
            <a:fld id="{BFD52F7A-5B26-4290-ABFE-E38B79AB3A0E}" type="slidenum">
              <a:rPr lang="en-US"/>
              <a:pPr/>
              <a:t>130</a:t>
            </a:fld>
            <a:endParaRPr lang="en-US"/>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B269FCED-A106-4656-A5E2-75691DEDAF44}" type="slidenum">
              <a:rPr lang="en-US"/>
              <a:pPr/>
              <a:t>131</a:t>
            </a:fld>
            <a:endParaRPr lang="en-US"/>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fld id="{78B7D91A-6BDF-49DD-9D66-FBF538DE5790}" type="slidenum">
              <a:rPr lang="en-US"/>
              <a:pPr/>
              <a:t>132</a:t>
            </a:fld>
            <a:endParaRPr lang="en-US"/>
          </a:p>
        </p:txBody>
      </p:sp>
      <p:sp>
        <p:nvSpPr>
          <p:cNvPr id="283651" name="Rectangle 2"/>
          <p:cNvSpPr>
            <a:spLocks noGrp="1" noRot="1" noChangeAspect="1" noChangeArrowheads="1" noTextEdit="1"/>
          </p:cNvSpPr>
          <p:nvPr>
            <p:ph type="sldImg"/>
          </p:nvPr>
        </p:nvSpPr>
        <p:spPr>
          <a:ln/>
        </p:spPr>
      </p:sp>
      <p:sp>
        <p:nvSpPr>
          <p:cNvPr id="283652"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p:spPr>
        <p:txBody>
          <a:bodyPr/>
          <a:lstStyle/>
          <a:p>
            <a:fld id="{6E641DE6-9ECC-4CE9-9904-0BFF80BAF479}" type="slidenum">
              <a:rPr lang="en-US"/>
              <a:pPr/>
              <a:t>133</a:t>
            </a:fld>
            <a:endParaRPr lang="en-US"/>
          </a:p>
        </p:txBody>
      </p:sp>
      <p:sp>
        <p:nvSpPr>
          <p:cNvPr id="285699" name="Rectangle 2"/>
          <p:cNvSpPr>
            <a:spLocks noGrp="1" noRot="1" noChangeAspect="1" noChangeArrowheads="1" noTextEdit="1"/>
          </p:cNvSpPr>
          <p:nvPr>
            <p:ph type="sldImg"/>
          </p:nvPr>
        </p:nvSpPr>
        <p:spPr>
          <a:ln/>
        </p:spPr>
      </p:sp>
      <p:sp>
        <p:nvSpPr>
          <p:cNvPr id="285700"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78305293-607B-47BD-833A-91BFDB3FD4E9}" type="slidenum">
              <a:rPr lang="en-US"/>
              <a:pPr/>
              <a:t>13</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fr-BE" smtClean="0">
                <a:latin typeface="Times New Roman" pitchFamily="18" charset="0"/>
              </a:rPr>
              <a:t>Permet d’éviter les pièges inhérents à d’autres langages, essentiellement la gestion des pointeurs et la gestion de la mémoire dynamique</a:t>
            </a:r>
          </a:p>
          <a:p>
            <a:pPr eaLnBrk="1" hangingPunct="1"/>
            <a:endParaRPr lang="fr-BE" smtClean="0">
              <a:latin typeface="Times New Roman" pitchFamily="18" charset="0"/>
            </a:endParaRPr>
          </a:p>
          <a:p>
            <a:pPr eaLnBrk="1" hangingPunct="1"/>
            <a:r>
              <a:rPr lang="fr-BE" smtClean="0">
                <a:latin typeface="Times New Roman" pitchFamily="18" charset="0"/>
              </a:rPr>
              <a:t>OO permet au programmeur de visualiser le programme en termes d’interaction entre objets du monde, « real life »</a:t>
            </a:r>
          </a:p>
          <a:p>
            <a:pPr eaLnBrk="1" hangingPunct="1"/>
            <a:endParaRPr lang="fr-BE" smtClean="0">
              <a:latin typeface="Times New Roman" pitchFamily="18" charset="0"/>
            </a:endParaRPr>
          </a:p>
          <a:p>
            <a:pPr eaLnBrk="1" hangingPunct="1"/>
            <a:r>
              <a:rPr lang="fr-BE" smtClean="0">
                <a:latin typeface="Times New Roman" pitchFamily="18" charset="0"/>
              </a:rPr>
              <a:t>Moyen de produire un code propre et facilement lisible </a:t>
            </a:r>
            <a:endParaRPr lang="en-GB" smtClean="0">
              <a:latin typeface="Times New Roman" pitchFamily="18" charset="0"/>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p:spPr>
        <p:txBody>
          <a:bodyPr/>
          <a:lstStyle/>
          <a:p>
            <a:fld id="{428257A6-4A5D-411C-A0AD-B9C0C55C311C}" type="slidenum">
              <a:rPr lang="en-US"/>
              <a:pPr/>
              <a:t>134</a:t>
            </a:fld>
            <a:endParaRPr lang="en-US"/>
          </a:p>
        </p:txBody>
      </p:sp>
      <p:sp>
        <p:nvSpPr>
          <p:cNvPr id="287747" name="Rectangle 2"/>
          <p:cNvSpPr>
            <a:spLocks noGrp="1" noRot="1" noChangeAspect="1" noChangeArrowheads="1" noTextEdit="1"/>
          </p:cNvSpPr>
          <p:nvPr>
            <p:ph type="sldImg"/>
          </p:nvPr>
        </p:nvSpPr>
        <p:spPr>
          <a:ln/>
        </p:spPr>
      </p:sp>
      <p:sp>
        <p:nvSpPr>
          <p:cNvPr id="287748"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p:spPr>
        <p:txBody>
          <a:bodyPr/>
          <a:lstStyle/>
          <a:p>
            <a:fld id="{579739E6-FD11-418E-8CEA-E37FE8254E9F}" type="slidenum">
              <a:rPr lang="en-US"/>
              <a:pPr/>
              <a:t>135</a:t>
            </a:fld>
            <a:endParaRPr lang="en-US"/>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p:spPr>
        <p:txBody>
          <a:bodyPr/>
          <a:lstStyle/>
          <a:p>
            <a:fld id="{0855182F-5534-496D-BD86-CEC7DB801B52}" type="slidenum">
              <a:rPr lang="en-US"/>
              <a:pPr/>
              <a:t>136</a:t>
            </a:fld>
            <a:endParaRPr lang="en-US"/>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p:spPr>
        <p:txBody>
          <a:bodyPr/>
          <a:lstStyle/>
          <a:p>
            <a:fld id="{1B9C50D9-ABFE-43AE-8814-AAB27A37963E}" type="slidenum">
              <a:rPr lang="en-US"/>
              <a:pPr/>
              <a:t>137</a:t>
            </a:fld>
            <a:endParaRPr lang="en-US"/>
          </a:p>
        </p:txBody>
      </p:sp>
      <p:sp>
        <p:nvSpPr>
          <p:cNvPr id="293891" name="Rectangle 2"/>
          <p:cNvSpPr>
            <a:spLocks noGrp="1" noRot="1" noChangeAspect="1" noChangeArrowheads="1" noTextEdit="1"/>
          </p:cNvSpPr>
          <p:nvPr>
            <p:ph type="sldImg"/>
          </p:nvPr>
        </p:nvSpPr>
        <p:spPr>
          <a:ln/>
        </p:spPr>
      </p:sp>
      <p:sp>
        <p:nvSpPr>
          <p:cNvPr id="293892"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p:spPr>
        <p:txBody>
          <a:bodyPr/>
          <a:lstStyle/>
          <a:p>
            <a:fld id="{494FEA1B-BAE3-4051-94C4-ABE11414038D}" type="slidenum">
              <a:rPr lang="en-US"/>
              <a:pPr/>
              <a:t>138</a:t>
            </a:fld>
            <a:endParaRPr lang="en-US"/>
          </a:p>
        </p:txBody>
      </p:sp>
      <p:sp>
        <p:nvSpPr>
          <p:cNvPr id="295939" name="Rectangle 2"/>
          <p:cNvSpPr>
            <a:spLocks noGrp="1" noRot="1" noChangeAspect="1" noChangeArrowheads="1" noTextEdit="1"/>
          </p:cNvSpPr>
          <p:nvPr>
            <p:ph type="sldImg"/>
          </p:nvPr>
        </p:nvSpPr>
        <p:spPr>
          <a:ln/>
        </p:spPr>
      </p:sp>
      <p:sp>
        <p:nvSpPr>
          <p:cNvPr id="295940"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p:spPr>
        <p:txBody>
          <a:bodyPr/>
          <a:lstStyle/>
          <a:p>
            <a:fld id="{EC2CEFFA-63F7-45D7-B205-43E66648A21A}" type="slidenum">
              <a:rPr lang="en-US"/>
              <a:pPr/>
              <a:t>139</a:t>
            </a:fld>
            <a:endParaRPr lang="en-US"/>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p:spPr>
        <p:txBody>
          <a:bodyPr/>
          <a:lstStyle/>
          <a:p>
            <a:fld id="{852EF55D-AAD9-472C-8DCE-BF2C7EF0D3B1}" type="slidenum">
              <a:rPr lang="en-US"/>
              <a:pPr/>
              <a:t>140</a:t>
            </a:fld>
            <a:endParaRPr lang="en-US"/>
          </a:p>
        </p:txBody>
      </p:sp>
      <p:sp>
        <p:nvSpPr>
          <p:cNvPr id="300035" name="Rectangle 2"/>
          <p:cNvSpPr>
            <a:spLocks noGrp="1" noRot="1" noChangeAspect="1" noChangeArrowheads="1" noTextEdit="1"/>
          </p:cNvSpPr>
          <p:nvPr>
            <p:ph type="sldImg"/>
          </p:nvPr>
        </p:nvSpPr>
        <p:spPr>
          <a:ln/>
        </p:spPr>
      </p:sp>
      <p:sp>
        <p:nvSpPr>
          <p:cNvPr id="300036"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noFill/>
        </p:spPr>
        <p:txBody>
          <a:bodyPr/>
          <a:lstStyle/>
          <a:p>
            <a:fld id="{AC04DB7C-69F4-428A-A3A7-0ACFA38DC180}" type="slidenum">
              <a:rPr lang="en-US"/>
              <a:pPr/>
              <a:t>141</a:t>
            </a:fld>
            <a:endParaRPr lang="en-US"/>
          </a:p>
        </p:txBody>
      </p:sp>
      <p:sp>
        <p:nvSpPr>
          <p:cNvPr id="302083" name="Rectangle 2"/>
          <p:cNvSpPr>
            <a:spLocks noGrp="1" noRot="1" noChangeAspect="1" noChangeArrowheads="1" noTextEdit="1"/>
          </p:cNvSpPr>
          <p:nvPr>
            <p:ph type="sldImg"/>
          </p:nvPr>
        </p:nvSpPr>
        <p:spPr>
          <a:ln/>
        </p:spPr>
      </p:sp>
      <p:sp>
        <p:nvSpPr>
          <p:cNvPr id="30208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p:spPr>
        <p:txBody>
          <a:bodyPr/>
          <a:lstStyle/>
          <a:p>
            <a:fld id="{89CF4263-61EE-4FCF-818B-2DF14C61648A}" type="slidenum">
              <a:rPr lang="en-US"/>
              <a:pPr/>
              <a:t>142</a:t>
            </a:fld>
            <a:endParaRPr lang="en-US"/>
          </a:p>
        </p:txBody>
      </p:sp>
      <p:sp>
        <p:nvSpPr>
          <p:cNvPr id="304131" name="Rectangle 2"/>
          <p:cNvSpPr>
            <a:spLocks noGrp="1" noRot="1" noChangeAspect="1" noChangeArrowheads="1" noTextEdit="1"/>
          </p:cNvSpPr>
          <p:nvPr>
            <p:ph type="sldImg"/>
          </p:nvPr>
        </p:nvSpPr>
        <p:spPr>
          <a:ln/>
        </p:spPr>
      </p:sp>
      <p:sp>
        <p:nvSpPr>
          <p:cNvPr id="304132"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a:noFill/>
        </p:spPr>
        <p:txBody>
          <a:bodyPr/>
          <a:lstStyle/>
          <a:p>
            <a:fld id="{1BC91D48-4DD0-4BE5-A124-853DD29159B5}" type="slidenum">
              <a:rPr lang="en-US"/>
              <a:pPr/>
              <a:t>143</a:t>
            </a:fld>
            <a:endParaRPr lang="en-US"/>
          </a:p>
        </p:txBody>
      </p:sp>
      <p:sp>
        <p:nvSpPr>
          <p:cNvPr id="306179" name="Rectangle 2"/>
          <p:cNvSpPr>
            <a:spLocks noGrp="1" noRot="1" noChangeAspect="1" noChangeArrowheads="1" noTextEdit="1"/>
          </p:cNvSpPr>
          <p:nvPr>
            <p:ph type="sldImg"/>
          </p:nvPr>
        </p:nvSpPr>
        <p:spPr>
          <a:ln/>
        </p:spPr>
      </p:sp>
      <p:sp>
        <p:nvSpPr>
          <p:cNvPr id="306180"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793C961C-8F44-4DD5-9536-BA3260511043}" type="slidenum">
              <a:rPr lang="en-US"/>
              <a:pPr/>
              <a:t>14</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a:noFill/>
        </p:spPr>
        <p:txBody>
          <a:bodyPr/>
          <a:lstStyle/>
          <a:p>
            <a:fld id="{BDE78DD7-5FA5-4952-9414-20CF238F7ACA}" type="slidenum">
              <a:rPr lang="en-US"/>
              <a:pPr/>
              <a:t>144</a:t>
            </a:fld>
            <a:endParaRPr lang="en-US"/>
          </a:p>
        </p:txBody>
      </p:sp>
      <p:sp>
        <p:nvSpPr>
          <p:cNvPr id="308227" name="Rectangle 2"/>
          <p:cNvSpPr>
            <a:spLocks noGrp="1" noRot="1" noChangeAspect="1" noChangeArrowheads="1" noTextEdit="1"/>
          </p:cNvSpPr>
          <p:nvPr>
            <p:ph type="sldImg"/>
          </p:nvPr>
        </p:nvSpPr>
        <p:spPr>
          <a:ln/>
        </p:spPr>
      </p:sp>
      <p:sp>
        <p:nvSpPr>
          <p:cNvPr id="308228"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p:spPr>
        <p:txBody>
          <a:bodyPr/>
          <a:lstStyle/>
          <a:p>
            <a:fld id="{1AB637A4-2113-4137-B5A5-3B161D3633D2}" type="slidenum">
              <a:rPr lang="en-US"/>
              <a:pPr/>
              <a:t>145</a:t>
            </a:fld>
            <a:endParaRPr lang="en-US"/>
          </a:p>
        </p:txBody>
      </p:sp>
      <p:sp>
        <p:nvSpPr>
          <p:cNvPr id="310275" name="Rectangle 2"/>
          <p:cNvSpPr>
            <a:spLocks noGrp="1" noRot="1" noChangeAspect="1" noChangeArrowheads="1" noTextEdit="1"/>
          </p:cNvSpPr>
          <p:nvPr>
            <p:ph type="sldImg"/>
          </p:nvPr>
        </p:nvSpPr>
        <p:spPr>
          <a:ln/>
        </p:spPr>
      </p:sp>
      <p:sp>
        <p:nvSpPr>
          <p:cNvPr id="310276"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a:noFill/>
        </p:spPr>
        <p:txBody>
          <a:bodyPr/>
          <a:lstStyle/>
          <a:p>
            <a:fld id="{A6C9E047-CDB4-4B18-8FC9-DD4EBA201F79}" type="slidenum">
              <a:rPr lang="en-US"/>
              <a:pPr/>
              <a:t>146</a:t>
            </a:fld>
            <a:endParaRPr lang="en-US"/>
          </a:p>
        </p:txBody>
      </p:sp>
      <p:sp>
        <p:nvSpPr>
          <p:cNvPr id="312323" name="Rectangle 2"/>
          <p:cNvSpPr>
            <a:spLocks noGrp="1" noRot="1" noChangeAspect="1" noChangeArrowheads="1" noTextEdit="1"/>
          </p:cNvSpPr>
          <p:nvPr>
            <p:ph type="sldImg"/>
          </p:nvPr>
        </p:nvSpPr>
        <p:spPr>
          <a:ln/>
        </p:spPr>
      </p:sp>
      <p:sp>
        <p:nvSpPr>
          <p:cNvPr id="31232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p:spPr>
        <p:txBody>
          <a:bodyPr/>
          <a:lstStyle/>
          <a:p>
            <a:fld id="{14C76DBA-FAF3-45A2-8821-8531C914D04D}" type="slidenum">
              <a:rPr lang="en-US"/>
              <a:pPr/>
              <a:t>147</a:t>
            </a:fld>
            <a:endParaRPr lang="en-US"/>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p:spPr>
        <p:txBody>
          <a:bodyPr/>
          <a:lstStyle/>
          <a:p>
            <a:fld id="{3A15382C-450E-43BC-B6E0-D9196A01EC6A}" type="slidenum">
              <a:rPr lang="en-US"/>
              <a:pPr/>
              <a:t>148</a:t>
            </a:fld>
            <a:endParaRPr lang="en-US"/>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a:noFill/>
        </p:spPr>
        <p:txBody>
          <a:bodyPr/>
          <a:lstStyle/>
          <a:p>
            <a:fld id="{69E1C87B-6099-4EC8-8676-35EF37825064}" type="slidenum">
              <a:rPr lang="en-US"/>
              <a:pPr/>
              <a:t>149</a:t>
            </a:fld>
            <a:endParaRPr lang="en-US"/>
          </a:p>
        </p:txBody>
      </p:sp>
      <p:sp>
        <p:nvSpPr>
          <p:cNvPr id="318467" name="Rectangle 2"/>
          <p:cNvSpPr>
            <a:spLocks noGrp="1" noRot="1" noChangeAspect="1" noChangeArrowheads="1" noTextEdit="1"/>
          </p:cNvSpPr>
          <p:nvPr>
            <p:ph type="sldImg"/>
          </p:nvPr>
        </p:nvSpPr>
        <p:spPr>
          <a:ln/>
        </p:spPr>
      </p:sp>
      <p:sp>
        <p:nvSpPr>
          <p:cNvPr id="318468"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noFill/>
        </p:spPr>
        <p:txBody>
          <a:bodyPr/>
          <a:lstStyle/>
          <a:p>
            <a:fld id="{154F260C-96A3-431B-B4A2-AF4EABE2E862}" type="slidenum">
              <a:rPr lang="en-US"/>
              <a:pPr/>
              <a:t>150</a:t>
            </a:fld>
            <a:endParaRPr lang="en-US"/>
          </a:p>
        </p:txBody>
      </p:sp>
      <p:sp>
        <p:nvSpPr>
          <p:cNvPr id="320515" name="Rectangle 2"/>
          <p:cNvSpPr>
            <a:spLocks noGrp="1" noRot="1" noChangeAspect="1" noChangeArrowheads="1" noTextEdit="1"/>
          </p:cNvSpPr>
          <p:nvPr>
            <p:ph type="sldImg"/>
          </p:nvPr>
        </p:nvSpPr>
        <p:spPr>
          <a:ln/>
        </p:spPr>
      </p:sp>
      <p:sp>
        <p:nvSpPr>
          <p:cNvPr id="320516"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noFill/>
        </p:spPr>
        <p:txBody>
          <a:bodyPr/>
          <a:lstStyle/>
          <a:p>
            <a:fld id="{6B76122A-1624-4417-AD1B-E502273D4819}" type="slidenum">
              <a:rPr lang="en-US"/>
              <a:pPr/>
              <a:t>151</a:t>
            </a:fld>
            <a:endParaRPr lang="en-US"/>
          </a:p>
        </p:txBody>
      </p:sp>
      <p:sp>
        <p:nvSpPr>
          <p:cNvPr id="322563" name="Rectangle 2"/>
          <p:cNvSpPr>
            <a:spLocks noGrp="1" noRot="1" noChangeAspect="1" noChangeArrowheads="1" noTextEdit="1"/>
          </p:cNvSpPr>
          <p:nvPr>
            <p:ph type="sldImg"/>
          </p:nvPr>
        </p:nvSpPr>
        <p:spPr>
          <a:ln/>
        </p:spPr>
      </p:sp>
      <p:sp>
        <p:nvSpPr>
          <p:cNvPr id="32256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5C0645C7-357B-4DDF-9C09-DBC86680200B}" type="slidenum">
              <a:rPr lang="en-US"/>
              <a:pPr/>
              <a:t>153</a:t>
            </a:fld>
            <a:endParaRPr lang="en-US"/>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p>
            <a:fld id="{36464B2A-4B13-4706-AA82-185BAC35F3CD}" type="slidenum">
              <a:rPr lang="en-US"/>
              <a:pPr/>
              <a:t>154</a:t>
            </a:fld>
            <a:endParaRPr lang="en-US"/>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3A72592-41F6-43B1-B405-9902C5A6FB23}" type="slidenum">
              <a:rPr lang="en-US"/>
              <a:pPr/>
              <a:t>15</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fld id="{292A5B34-5B72-4AC9-8E75-D063306DFF15}" type="slidenum">
              <a:rPr lang="en-US"/>
              <a:pPr/>
              <a:t>155</a:t>
            </a:fld>
            <a:endParaRPr lang="en-US"/>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p>
            <a:fld id="{C8285C5E-193E-441D-BA6E-94297FD1AE95}" type="slidenum">
              <a:rPr lang="en-US"/>
              <a:pPr/>
              <a:t>156</a:t>
            </a:fld>
            <a:endParaRPr lang="en-US"/>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p:spPr>
        <p:txBody>
          <a:bodyPr/>
          <a:lstStyle/>
          <a:p>
            <a:fld id="{7E13AA00-6A59-4A37-B623-83E263F7CAA1}" type="slidenum">
              <a:rPr lang="en-US"/>
              <a:pPr/>
              <a:t>157</a:t>
            </a:fld>
            <a:endParaRPr lang="en-US"/>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noFill/>
        </p:spPr>
        <p:txBody>
          <a:bodyPr/>
          <a:lstStyle/>
          <a:p>
            <a:fld id="{CF6FE559-48C2-45EB-A5B6-D48FC169FE6C}" type="slidenum">
              <a:rPr lang="en-US"/>
              <a:pPr/>
              <a:t>158</a:t>
            </a:fld>
            <a:endParaRPr lang="en-US"/>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p:spPr>
        <p:txBody>
          <a:bodyPr/>
          <a:lstStyle/>
          <a:p>
            <a:fld id="{70AE3D43-3888-43CB-8914-64B44079DB15}" type="slidenum">
              <a:rPr lang="en-US"/>
              <a:pPr/>
              <a:t>159</a:t>
            </a:fld>
            <a:endParaRPr lang="en-US"/>
          </a:p>
        </p:txBody>
      </p:sp>
      <p:sp>
        <p:nvSpPr>
          <p:cNvPr id="337923" name="Rectangle 2"/>
          <p:cNvSpPr>
            <a:spLocks noGrp="1" noRot="1" noChangeAspect="1" noChangeArrowheads="1" noTextEdit="1"/>
          </p:cNvSpPr>
          <p:nvPr>
            <p:ph type="sldImg"/>
          </p:nvPr>
        </p:nvSpPr>
        <p:spPr>
          <a:ln/>
        </p:spPr>
      </p:sp>
      <p:sp>
        <p:nvSpPr>
          <p:cNvPr id="33792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p:spPr>
        <p:txBody>
          <a:bodyPr/>
          <a:lstStyle/>
          <a:p>
            <a:fld id="{3CBBC50E-3E40-4176-99A8-416AC6EEC5FD}" type="slidenum">
              <a:rPr lang="en-US"/>
              <a:pPr/>
              <a:t>160</a:t>
            </a:fld>
            <a:endParaRPr lang="en-US"/>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p:spPr>
        <p:txBody>
          <a:bodyPr/>
          <a:lstStyle/>
          <a:p>
            <a:fld id="{F1B33A43-DC21-4E15-A4D7-6CA9A8E0C02B}" type="slidenum">
              <a:rPr lang="en-US"/>
              <a:pPr/>
              <a:t>161</a:t>
            </a:fld>
            <a:endParaRPr lang="en-US"/>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p:spPr>
        <p:txBody>
          <a:bodyPr/>
          <a:lstStyle/>
          <a:p>
            <a:fld id="{56DE0BF4-E6BE-416B-9C91-4276BCF686CD}" type="slidenum">
              <a:rPr lang="en-US"/>
              <a:pPr/>
              <a:t>162</a:t>
            </a:fld>
            <a:endParaRPr lang="en-US"/>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p:spPr>
        <p:txBody>
          <a:bodyPr/>
          <a:lstStyle/>
          <a:p>
            <a:fld id="{099926C9-F8AE-4597-BB3C-C513AAA11C6B}" type="slidenum">
              <a:rPr lang="en-US"/>
              <a:pPr/>
              <a:t>163</a:t>
            </a:fld>
            <a:endParaRPr lang="en-US"/>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p:spPr>
        <p:txBody>
          <a:bodyPr/>
          <a:lstStyle/>
          <a:p>
            <a:fld id="{799AD4E1-0835-4B5C-B9BF-FD2CAEF6CC6C}" type="slidenum">
              <a:rPr lang="en-US"/>
              <a:pPr/>
              <a:t>164</a:t>
            </a:fld>
            <a:endParaRPr lang="en-US"/>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DD80DAC8-9BD9-4D1F-8BB0-56422228EC6C}" type="slidenum">
              <a:rPr lang="en-US"/>
              <a:pPr/>
              <a:t>16</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p:spPr>
        <p:txBody>
          <a:bodyPr/>
          <a:lstStyle/>
          <a:p>
            <a:fld id="{7DB7CF6B-5A0E-4E05-B90B-1F00D9BF6E06}" type="slidenum">
              <a:rPr lang="en-US"/>
              <a:pPr/>
              <a:t>166</a:t>
            </a:fld>
            <a:endParaRPr lang="en-US"/>
          </a:p>
        </p:txBody>
      </p:sp>
      <p:sp>
        <p:nvSpPr>
          <p:cNvPr id="351235" name="Rectangle 2"/>
          <p:cNvSpPr>
            <a:spLocks noGrp="1" noRot="1" noChangeAspect="1" noChangeArrowheads="1" noTextEdit="1"/>
          </p:cNvSpPr>
          <p:nvPr>
            <p:ph type="sldImg"/>
          </p:nvPr>
        </p:nvSpPr>
        <p:spPr>
          <a:ln/>
        </p:spPr>
      </p:sp>
      <p:sp>
        <p:nvSpPr>
          <p:cNvPr id="351236"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p:spPr>
        <p:txBody>
          <a:bodyPr/>
          <a:lstStyle/>
          <a:p>
            <a:fld id="{FA62CA90-1E31-4680-8021-6B9C971E3829}" type="slidenum">
              <a:rPr lang="en-US"/>
              <a:pPr/>
              <a:t>167</a:t>
            </a:fld>
            <a:endParaRPr lang="en-US"/>
          </a:p>
        </p:txBody>
      </p:sp>
      <p:sp>
        <p:nvSpPr>
          <p:cNvPr id="353283" name="Rectangle 2"/>
          <p:cNvSpPr>
            <a:spLocks noGrp="1" noRot="1" noChangeAspect="1" noChangeArrowheads="1" noTextEdit="1"/>
          </p:cNvSpPr>
          <p:nvPr>
            <p:ph type="sldImg"/>
          </p:nvPr>
        </p:nvSpPr>
        <p:spPr>
          <a:ln/>
        </p:spPr>
      </p:sp>
      <p:sp>
        <p:nvSpPr>
          <p:cNvPr id="35328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noFill/>
        </p:spPr>
        <p:txBody>
          <a:bodyPr/>
          <a:lstStyle/>
          <a:p>
            <a:fld id="{A978A7D7-A412-4195-A50E-25D94F789825}" type="slidenum">
              <a:rPr lang="en-US"/>
              <a:pPr/>
              <a:t>168</a:t>
            </a:fld>
            <a:endParaRPr lang="en-US"/>
          </a:p>
        </p:txBody>
      </p:sp>
      <p:sp>
        <p:nvSpPr>
          <p:cNvPr id="355331" name="Rectangle 2"/>
          <p:cNvSpPr>
            <a:spLocks noGrp="1" noRot="1" noChangeAspect="1" noChangeArrowheads="1" noTextEdit="1"/>
          </p:cNvSpPr>
          <p:nvPr>
            <p:ph type="sldImg"/>
          </p:nvPr>
        </p:nvSpPr>
        <p:spPr>
          <a:ln/>
        </p:spPr>
      </p:sp>
      <p:sp>
        <p:nvSpPr>
          <p:cNvPr id="355332"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noFill/>
        </p:spPr>
        <p:txBody>
          <a:bodyPr/>
          <a:lstStyle/>
          <a:p>
            <a:fld id="{1634E941-BFF0-4753-9ED3-35794E37D4A3}" type="slidenum">
              <a:rPr lang="en-US"/>
              <a:pPr/>
              <a:t>169</a:t>
            </a:fld>
            <a:endParaRPr lang="en-US"/>
          </a:p>
        </p:txBody>
      </p:sp>
      <p:sp>
        <p:nvSpPr>
          <p:cNvPr id="357379" name="Rectangle 2"/>
          <p:cNvSpPr>
            <a:spLocks noGrp="1" noRot="1" noChangeAspect="1" noChangeArrowheads="1" noTextEdit="1"/>
          </p:cNvSpPr>
          <p:nvPr>
            <p:ph type="sldImg"/>
          </p:nvPr>
        </p:nvSpPr>
        <p:spPr>
          <a:ln/>
        </p:spPr>
      </p:sp>
      <p:sp>
        <p:nvSpPr>
          <p:cNvPr id="357380"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p:cNvSpPr>
            <a:spLocks noGrp="1" noChangeArrowheads="1"/>
          </p:cNvSpPr>
          <p:nvPr>
            <p:ph type="sldNum" sz="quarter" idx="5"/>
          </p:nvPr>
        </p:nvSpPr>
        <p:spPr>
          <a:noFill/>
        </p:spPr>
        <p:txBody>
          <a:bodyPr/>
          <a:lstStyle/>
          <a:p>
            <a:fld id="{E0BCD283-0A05-4968-9B9B-841218DAE0DD}" type="slidenum">
              <a:rPr lang="en-US"/>
              <a:pPr/>
              <a:t>170</a:t>
            </a:fld>
            <a:endParaRPr lang="en-US"/>
          </a:p>
        </p:txBody>
      </p:sp>
      <p:sp>
        <p:nvSpPr>
          <p:cNvPr id="359427" name="Rectangle 2"/>
          <p:cNvSpPr>
            <a:spLocks noGrp="1" noRot="1" noChangeAspect="1" noChangeArrowheads="1" noTextEdit="1"/>
          </p:cNvSpPr>
          <p:nvPr>
            <p:ph type="sldImg"/>
          </p:nvPr>
        </p:nvSpPr>
        <p:spPr>
          <a:ln/>
        </p:spPr>
      </p:sp>
      <p:sp>
        <p:nvSpPr>
          <p:cNvPr id="359428"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p:cNvSpPr>
            <a:spLocks noGrp="1" noChangeArrowheads="1"/>
          </p:cNvSpPr>
          <p:nvPr>
            <p:ph type="sldNum" sz="quarter" idx="5"/>
          </p:nvPr>
        </p:nvSpPr>
        <p:spPr>
          <a:noFill/>
        </p:spPr>
        <p:txBody>
          <a:bodyPr/>
          <a:lstStyle/>
          <a:p>
            <a:fld id="{50FCA48D-E3A4-4685-AB6A-CFBF4D135F65}" type="slidenum">
              <a:rPr lang="en-US"/>
              <a:pPr/>
              <a:t>171</a:t>
            </a:fld>
            <a:endParaRPr lang="en-US"/>
          </a:p>
        </p:txBody>
      </p:sp>
      <p:sp>
        <p:nvSpPr>
          <p:cNvPr id="361475" name="Rectangle 2"/>
          <p:cNvSpPr>
            <a:spLocks noGrp="1" noRot="1" noChangeAspect="1" noChangeArrowheads="1" noTextEdit="1"/>
          </p:cNvSpPr>
          <p:nvPr>
            <p:ph type="sldImg"/>
          </p:nvPr>
        </p:nvSpPr>
        <p:spPr>
          <a:ln/>
        </p:spPr>
      </p:sp>
      <p:sp>
        <p:nvSpPr>
          <p:cNvPr id="361476"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noFill/>
        </p:spPr>
        <p:txBody>
          <a:bodyPr/>
          <a:lstStyle/>
          <a:p>
            <a:fld id="{DEEAA815-C227-4B5E-8867-251E2AF60D9D}" type="slidenum">
              <a:rPr lang="en-US"/>
              <a:pPr/>
              <a:t>172</a:t>
            </a:fld>
            <a:endParaRPr lang="en-US"/>
          </a:p>
        </p:txBody>
      </p:sp>
      <p:sp>
        <p:nvSpPr>
          <p:cNvPr id="363523" name="Rectangle 2"/>
          <p:cNvSpPr>
            <a:spLocks noGrp="1" noRot="1" noChangeAspect="1" noChangeArrowheads="1" noTextEdit="1"/>
          </p:cNvSpPr>
          <p:nvPr>
            <p:ph type="sldImg"/>
          </p:nvPr>
        </p:nvSpPr>
        <p:spPr>
          <a:ln/>
        </p:spPr>
      </p:sp>
      <p:sp>
        <p:nvSpPr>
          <p:cNvPr id="36352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p>
            <a:fld id="{A7516DF2-C925-43F3-B05D-1831016CD0AA}" type="slidenum">
              <a:rPr lang="en-US"/>
              <a:pPr/>
              <a:t>174</a:t>
            </a:fld>
            <a:endParaRPr lang="en-US"/>
          </a:p>
        </p:txBody>
      </p:sp>
      <p:sp>
        <p:nvSpPr>
          <p:cNvPr id="366595" name="Rectangle 2"/>
          <p:cNvSpPr>
            <a:spLocks noGrp="1" noRot="1" noChangeAspect="1" noChangeArrowheads="1" noTextEdit="1"/>
          </p:cNvSpPr>
          <p:nvPr>
            <p:ph type="sldImg"/>
          </p:nvPr>
        </p:nvSpPr>
        <p:spPr>
          <a:ln/>
        </p:spPr>
      </p:sp>
      <p:sp>
        <p:nvSpPr>
          <p:cNvPr id="366596"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p:spPr>
        <p:txBody>
          <a:bodyPr/>
          <a:lstStyle/>
          <a:p>
            <a:fld id="{77ADB084-D1A5-46E6-A45A-8A3095079E79}" type="slidenum">
              <a:rPr lang="en-US"/>
              <a:pPr/>
              <a:t>175</a:t>
            </a:fld>
            <a:endParaRPr lang="en-US"/>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p>
            <a:fld id="{F0887FBA-3DD8-44DC-8D26-9B7766771CDC}" type="slidenum">
              <a:rPr lang="en-US"/>
              <a:pPr/>
              <a:t>176</a:t>
            </a:fld>
            <a:endParaRPr lang="en-US"/>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5A6C79F-7F89-469B-9617-6EAA7D4F9C64}" type="slidenum">
              <a:rPr lang="en-US"/>
              <a:pPr/>
              <a:t>17</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noFill/>
        </p:spPr>
        <p:txBody>
          <a:bodyPr/>
          <a:lstStyle/>
          <a:p>
            <a:fld id="{F91BA53E-BA28-4DE6-8AC1-B9D42CAC6272}" type="slidenum">
              <a:rPr lang="en-US"/>
              <a:pPr/>
              <a:t>177</a:t>
            </a:fld>
            <a:endParaRPr lang="en-US"/>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noFill/>
        </p:spPr>
        <p:txBody>
          <a:bodyPr/>
          <a:lstStyle/>
          <a:p>
            <a:fld id="{B2647BF3-C922-4B59-A856-49C0ADC93C0C}" type="slidenum">
              <a:rPr lang="en-US"/>
              <a:pPr/>
              <a:t>178</a:t>
            </a:fld>
            <a:endParaRPr lang="en-US"/>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noFill/>
        </p:spPr>
        <p:txBody>
          <a:bodyPr/>
          <a:lstStyle/>
          <a:p>
            <a:fld id="{0175C125-3FD7-42F6-B5C9-B57426E69DF3}" type="slidenum">
              <a:rPr lang="en-US"/>
              <a:pPr/>
              <a:t>179</a:t>
            </a:fld>
            <a:endParaRPr lang="en-US"/>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noFill/>
        </p:spPr>
        <p:txBody>
          <a:bodyPr/>
          <a:lstStyle/>
          <a:p>
            <a:fld id="{992F8BC1-B5A5-48E4-B54C-CD5FDFAA3A89}" type="slidenum">
              <a:rPr lang="en-US"/>
              <a:pPr/>
              <a:t>180</a:t>
            </a:fld>
            <a:endParaRPr lang="en-US"/>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p:spPr>
        <p:txBody>
          <a:bodyPr/>
          <a:lstStyle/>
          <a:p>
            <a:fld id="{4B5E5D55-BDCB-42E3-8CF2-9612E245F963}" type="slidenum">
              <a:rPr lang="en-US"/>
              <a:pPr/>
              <a:t>181</a:t>
            </a:fld>
            <a:endParaRPr lang="en-US"/>
          </a:p>
        </p:txBody>
      </p:sp>
      <p:sp>
        <p:nvSpPr>
          <p:cNvPr id="380931" name="Rectangle 2"/>
          <p:cNvSpPr>
            <a:spLocks noGrp="1" noRot="1" noChangeAspect="1" noChangeArrowheads="1" noTextEdit="1"/>
          </p:cNvSpPr>
          <p:nvPr>
            <p:ph type="sldImg"/>
          </p:nvPr>
        </p:nvSpPr>
        <p:spPr>
          <a:ln/>
        </p:spPr>
      </p:sp>
      <p:sp>
        <p:nvSpPr>
          <p:cNvPr id="380932"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p:spPr>
        <p:txBody>
          <a:bodyPr/>
          <a:lstStyle/>
          <a:p>
            <a:fld id="{1409045F-8599-47B3-B858-F078EF7E8A2B}" type="slidenum">
              <a:rPr lang="en-US"/>
              <a:pPr/>
              <a:t>182</a:t>
            </a:fld>
            <a:endParaRPr lang="en-US"/>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p:spPr>
        <p:txBody>
          <a:bodyPr/>
          <a:lstStyle/>
          <a:p>
            <a:fld id="{07BB0293-5095-4FCB-B41F-BBD8A366A5C6}" type="slidenum">
              <a:rPr lang="en-US"/>
              <a:pPr/>
              <a:t>183</a:t>
            </a:fld>
            <a:endParaRPr lang="en-US"/>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p:spPr>
        <p:txBody>
          <a:bodyPr/>
          <a:lstStyle/>
          <a:p>
            <a:fld id="{A1858AFB-5F0D-4944-932E-38BFBA2356A0}" type="slidenum">
              <a:rPr lang="en-US"/>
              <a:pPr/>
              <a:t>184</a:t>
            </a:fld>
            <a:endParaRPr lang="en-US"/>
          </a:p>
        </p:txBody>
      </p:sp>
      <p:sp>
        <p:nvSpPr>
          <p:cNvPr id="387075" name="Rectangle 2"/>
          <p:cNvSpPr>
            <a:spLocks noGrp="1" noRot="1" noChangeAspect="1" noChangeArrowheads="1" noTextEdit="1"/>
          </p:cNvSpPr>
          <p:nvPr>
            <p:ph type="sldImg"/>
          </p:nvPr>
        </p:nvSpPr>
        <p:spPr>
          <a:ln/>
        </p:spPr>
      </p:sp>
      <p:sp>
        <p:nvSpPr>
          <p:cNvPr id="387076"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p:spPr>
        <p:txBody>
          <a:bodyPr/>
          <a:lstStyle/>
          <a:p>
            <a:fld id="{76BC9775-3EDC-413D-B692-87C7F2485587}" type="slidenum">
              <a:rPr lang="en-US"/>
              <a:pPr/>
              <a:t>185</a:t>
            </a:fld>
            <a:endParaRPr lang="en-US"/>
          </a:p>
        </p:txBody>
      </p:sp>
      <p:sp>
        <p:nvSpPr>
          <p:cNvPr id="389123" name="Rectangle 2"/>
          <p:cNvSpPr>
            <a:spLocks noGrp="1" noRot="1" noChangeAspect="1" noChangeArrowheads="1" noTextEdit="1"/>
          </p:cNvSpPr>
          <p:nvPr>
            <p:ph type="sldImg"/>
          </p:nvPr>
        </p:nvSpPr>
        <p:spPr>
          <a:ln/>
        </p:spPr>
      </p:sp>
      <p:sp>
        <p:nvSpPr>
          <p:cNvPr id="38912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p:spPr>
        <p:txBody>
          <a:bodyPr/>
          <a:lstStyle/>
          <a:p>
            <a:fld id="{4780C88F-5B74-41CA-BDB7-EF034A7F2D3B}" type="slidenum">
              <a:rPr lang="en-US"/>
              <a:pPr/>
              <a:t>186</a:t>
            </a:fld>
            <a:endParaRPr lang="en-US"/>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5B23EE5-C2C7-4FE1-A577-9E009E27D2FB}" type="slidenum">
              <a:rPr lang="en-US"/>
              <a:pPr/>
              <a:t>18</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p:spPr>
        <p:txBody>
          <a:bodyPr/>
          <a:lstStyle/>
          <a:p>
            <a:fld id="{C36FE1DC-36ED-48E1-9BF2-E58305C6C6EE}" type="slidenum">
              <a:rPr lang="en-US"/>
              <a:pPr/>
              <a:t>187</a:t>
            </a:fld>
            <a:endParaRPr lang="en-US"/>
          </a:p>
        </p:txBody>
      </p:sp>
      <p:sp>
        <p:nvSpPr>
          <p:cNvPr id="393219" name="Rectangle 2"/>
          <p:cNvSpPr>
            <a:spLocks noGrp="1" noRot="1" noChangeAspect="1" noChangeArrowheads="1" noTextEdit="1"/>
          </p:cNvSpPr>
          <p:nvPr>
            <p:ph type="sldImg"/>
          </p:nvPr>
        </p:nvSpPr>
        <p:spPr>
          <a:ln/>
        </p:spPr>
      </p:sp>
      <p:sp>
        <p:nvSpPr>
          <p:cNvPr id="393220"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noFill/>
        </p:spPr>
        <p:txBody>
          <a:bodyPr/>
          <a:lstStyle/>
          <a:p>
            <a:fld id="{16C4B107-4BB7-4732-9319-D4A35B089CA1}" type="slidenum">
              <a:rPr lang="en-US"/>
              <a:pPr/>
              <a:t>188</a:t>
            </a:fld>
            <a:endParaRPr lang="en-US"/>
          </a:p>
        </p:txBody>
      </p:sp>
      <p:sp>
        <p:nvSpPr>
          <p:cNvPr id="395267" name="Rectangle 2"/>
          <p:cNvSpPr>
            <a:spLocks noGrp="1" noRot="1" noChangeAspect="1" noChangeArrowheads="1" noTextEdit="1"/>
          </p:cNvSpPr>
          <p:nvPr>
            <p:ph type="sldImg"/>
          </p:nvPr>
        </p:nvSpPr>
        <p:spPr>
          <a:ln/>
        </p:spPr>
      </p:sp>
      <p:sp>
        <p:nvSpPr>
          <p:cNvPr id="395268"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noFill/>
        </p:spPr>
        <p:txBody>
          <a:bodyPr/>
          <a:lstStyle/>
          <a:p>
            <a:fld id="{077957BF-2411-45A8-BA19-4D8283BE1F34}" type="slidenum">
              <a:rPr lang="en-US"/>
              <a:pPr/>
              <a:t>189</a:t>
            </a:fld>
            <a:endParaRPr lang="en-US"/>
          </a:p>
        </p:txBody>
      </p:sp>
      <p:sp>
        <p:nvSpPr>
          <p:cNvPr id="397315" name="Rectangle 2"/>
          <p:cNvSpPr>
            <a:spLocks noGrp="1" noRot="1" noChangeAspect="1" noChangeArrowheads="1" noTextEdit="1"/>
          </p:cNvSpPr>
          <p:nvPr>
            <p:ph type="sldImg"/>
          </p:nvPr>
        </p:nvSpPr>
        <p:spPr>
          <a:ln/>
        </p:spPr>
      </p:sp>
      <p:sp>
        <p:nvSpPr>
          <p:cNvPr id="397316"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p:spPr>
        <p:txBody>
          <a:bodyPr/>
          <a:lstStyle/>
          <a:p>
            <a:fld id="{2F03F9D6-A524-4B20-BDC2-48FB7766400C}" type="slidenum">
              <a:rPr lang="en-US"/>
              <a:pPr/>
              <a:t>190</a:t>
            </a:fld>
            <a:endParaRPr lang="en-US"/>
          </a:p>
        </p:txBody>
      </p:sp>
      <p:sp>
        <p:nvSpPr>
          <p:cNvPr id="399363" name="Rectangle 2"/>
          <p:cNvSpPr>
            <a:spLocks noGrp="1" noRot="1" noChangeAspect="1" noChangeArrowheads="1" noTextEdit="1"/>
          </p:cNvSpPr>
          <p:nvPr>
            <p:ph type="sldImg"/>
          </p:nvPr>
        </p:nvSpPr>
        <p:spPr>
          <a:ln/>
        </p:spPr>
      </p:sp>
      <p:sp>
        <p:nvSpPr>
          <p:cNvPr id="39936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a:noFill/>
        </p:spPr>
        <p:txBody>
          <a:bodyPr/>
          <a:lstStyle/>
          <a:p>
            <a:fld id="{9B358AAF-AA9E-411B-A538-E660D7852B5F}" type="slidenum">
              <a:rPr lang="en-US"/>
              <a:pPr/>
              <a:t>191</a:t>
            </a:fld>
            <a:endParaRPr lang="en-US"/>
          </a:p>
        </p:txBody>
      </p:sp>
      <p:sp>
        <p:nvSpPr>
          <p:cNvPr id="401411" name="Rectangle 2"/>
          <p:cNvSpPr>
            <a:spLocks noGrp="1" noRot="1" noChangeAspect="1" noChangeArrowheads="1" noTextEdit="1"/>
          </p:cNvSpPr>
          <p:nvPr>
            <p:ph type="sldImg"/>
          </p:nvPr>
        </p:nvSpPr>
        <p:spPr>
          <a:ln/>
        </p:spPr>
      </p:sp>
      <p:sp>
        <p:nvSpPr>
          <p:cNvPr id="401412"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noFill/>
        </p:spPr>
        <p:txBody>
          <a:bodyPr/>
          <a:lstStyle/>
          <a:p>
            <a:fld id="{2CCEE358-8EFD-43BE-96DC-068EE6217E50}" type="slidenum">
              <a:rPr lang="en-US"/>
              <a:pPr/>
              <a:t>192</a:t>
            </a:fld>
            <a:endParaRPr lang="en-US"/>
          </a:p>
        </p:txBody>
      </p:sp>
      <p:sp>
        <p:nvSpPr>
          <p:cNvPr id="403459" name="Rectangle 2"/>
          <p:cNvSpPr>
            <a:spLocks noGrp="1" noRot="1" noChangeAspect="1" noChangeArrowheads="1" noTextEdit="1"/>
          </p:cNvSpPr>
          <p:nvPr>
            <p:ph type="sldImg"/>
          </p:nvPr>
        </p:nvSpPr>
        <p:spPr>
          <a:ln/>
        </p:spPr>
      </p:sp>
      <p:sp>
        <p:nvSpPr>
          <p:cNvPr id="403460"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noFill/>
        </p:spPr>
        <p:txBody>
          <a:bodyPr/>
          <a:lstStyle/>
          <a:p>
            <a:fld id="{70FD10A0-E34B-44C1-9E4A-4AABA0DD2E75}" type="slidenum">
              <a:rPr lang="en-US"/>
              <a:pPr/>
              <a:t>193</a:t>
            </a:fld>
            <a:endParaRPr lang="en-US"/>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noFill/>
        </p:spPr>
        <p:txBody>
          <a:bodyPr/>
          <a:lstStyle/>
          <a:p>
            <a:fld id="{366C04E2-4E42-4693-9C21-02213487A10B}" type="slidenum">
              <a:rPr lang="en-US"/>
              <a:pPr/>
              <a:t>194</a:t>
            </a:fld>
            <a:endParaRPr lang="en-US"/>
          </a:p>
        </p:txBody>
      </p:sp>
      <p:sp>
        <p:nvSpPr>
          <p:cNvPr id="407555" name="Rectangle 2"/>
          <p:cNvSpPr>
            <a:spLocks noGrp="1" noRot="1" noChangeAspect="1" noChangeArrowheads="1" noTextEdit="1"/>
          </p:cNvSpPr>
          <p:nvPr>
            <p:ph type="sldImg"/>
          </p:nvPr>
        </p:nvSpPr>
        <p:spPr>
          <a:ln/>
        </p:spPr>
      </p:sp>
      <p:sp>
        <p:nvSpPr>
          <p:cNvPr id="407556"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noFill/>
        </p:spPr>
        <p:txBody>
          <a:bodyPr/>
          <a:lstStyle/>
          <a:p>
            <a:fld id="{F1B19189-6BF5-48AB-866A-478A7F168642}" type="slidenum">
              <a:rPr lang="en-US"/>
              <a:pPr/>
              <a:t>195</a:t>
            </a:fld>
            <a:endParaRPr lang="en-US"/>
          </a:p>
        </p:txBody>
      </p:sp>
      <p:sp>
        <p:nvSpPr>
          <p:cNvPr id="409603" name="Rectangle 2"/>
          <p:cNvSpPr>
            <a:spLocks noGrp="1" noRot="1" noChangeAspect="1" noChangeArrowheads="1" noTextEdit="1"/>
          </p:cNvSpPr>
          <p:nvPr>
            <p:ph type="sldImg"/>
          </p:nvPr>
        </p:nvSpPr>
        <p:spPr>
          <a:ln/>
        </p:spPr>
      </p:sp>
      <p:sp>
        <p:nvSpPr>
          <p:cNvPr id="40960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noFill/>
        </p:spPr>
        <p:txBody>
          <a:bodyPr/>
          <a:lstStyle/>
          <a:p>
            <a:fld id="{F7D0B9E2-982F-4152-AB13-213F8FBF937B}" type="slidenum">
              <a:rPr lang="en-US"/>
              <a:pPr/>
              <a:t>196</a:t>
            </a:fld>
            <a:endParaRPr lang="en-US"/>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F32BDF3E-CE31-46E0-992A-C71BC1CE40EE}" type="slidenum">
              <a:rPr lang="en-US"/>
              <a:pPr/>
              <a:t>19</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noFill/>
        </p:spPr>
        <p:txBody>
          <a:bodyPr/>
          <a:lstStyle/>
          <a:p>
            <a:fld id="{EAC6BE52-769F-44EA-B219-4A4302098838}" type="slidenum">
              <a:rPr lang="en-US"/>
              <a:pPr/>
              <a:t>197</a:t>
            </a:fld>
            <a:endParaRPr lang="en-US"/>
          </a:p>
        </p:txBody>
      </p:sp>
      <p:sp>
        <p:nvSpPr>
          <p:cNvPr id="413699" name="Rectangle 2"/>
          <p:cNvSpPr>
            <a:spLocks noGrp="1" noRot="1" noChangeAspect="1" noChangeArrowheads="1" noTextEdit="1"/>
          </p:cNvSpPr>
          <p:nvPr>
            <p:ph type="sldImg"/>
          </p:nvPr>
        </p:nvSpPr>
        <p:spPr>
          <a:ln/>
        </p:spPr>
      </p:sp>
      <p:sp>
        <p:nvSpPr>
          <p:cNvPr id="413700"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7"/>
          <p:cNvSpPr>
            <a:spLocks noGrp="1" noChangeArrowheads="1"/>
          </p:cNvSpPr>
          <p:nvPr>
            <p:ph type="sldNum" sz="quarter" idx="5"/>
          </p:nvPr>
        </p:nvSpPr>
        <p:spPr>
          <a:noFill/>
        </p:spPr>
        <p:txBody>
          <a:bodyPr/>
          <a:lstStyle/>
          <a:p>
            <a:fld id="{7DFBE3D7-FA9B-4A6F-963A-112816C901BF}" type="slidenum">
              <a:rPr lang="en-US"/>
              <a:pPr/>
              <a:t>198</a:t>
            </a:fld>
            <a:endParaRPr lang="en-US"/>
          </a:p>
        </p:txBody>
      </p:sp>
      <p:sp>
        <p:nvSpPr>
          <p:cNvPr id="415747" name="Rectangle 2"/>
          <p:cNvSpPr>
            <a:spLocks noGrp="1" noRot="1" noChangeAspect="1" noChangeArrowheads="1" noTextEdit="1"/>
          </p:cNvSpPr>
          <p:nvPr>
            <p:ph type="sldImg"/>
          </p:nvPr>
        </p:nvSpPr>
        <p:spPr>
          <a:ln/>
        </p:spPr>
      </p:sp>
      <p:sp>
        <p:nvSpPr>
          <p:cNvPr id="415748"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noFill/>
        </p:spPr>
        <p:txBody>
          <a:bodyPr/>
          <a:lstStyle/>
          <a:p>
            <a:fld id="{00465C60-CBBD-46B3-A18D-6E68E5DEAECB}" type="slidenum">
              <a:rPr lang="en-US"/>
              <a:pPr/>
              <a:t>199</a:t>
            </a:fld>
            <a:endParaRPr lang="en-US"/>
          </a:p>
        </p:txBody>
      </p:sp>
      <p:sp>
        <p:nvSpPr>
          <p:cNvPr id="417795" name="Rectangle 2"/>
          <p:cNvSpPr>
            <a:spLocks noGrp="1" noRot="1" noChangeAspect="1" noChangeArrowheads="1" noTextEdit="1"/>
          </p:cNvSpPr>
          <p:nvPr>
            <p:ph type="sldImg"/>
          </p:nvPr>
        </p:nvSpPr>
        <p:spPr>
          <a:ln/>
        </p:spPr>
      </p:sp>
      <p:sp>
        <p:nvSpPr>
          <p:cNvPr id="417796"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noFill/>
        </p:spPr>
        <p:txBody>
          <a:bodyPr/>
          <a:lstStyle/>
          <a:p>
            <a:fld id="{ABEF7C88-B5B6-4F2C-B38B-319F91CFC1EE}" type="slidenum">
              <a:rPr lang="en-US"/>
              <a:pPr/>
              <a:t>200</a:t>
            </a:fld>
            <a:endParaRPr lang="en-US"/>
          </a:p>
        </p:txBody>
      </p:sp>
      <p:sp>
        <p:nvSpPr>
          <p:cNvPr id="419843" name="Rectangle 2"/>
          <p:cNvSpPr>
            <a:spLocks noGrp="1" noRot="1" noChangeAspect="1" noChangeArrowheads="1" noTextEdit="1"/>
          </p:cNvSpPr>
          <p:nvPr>
            <p:ph type="sldImg"/>
          </p:nvPr>
        </p:nvSpPr>
        <p:spPr>
          <a:ln/>
        </p:spPr>
      </p:sp>
      <p:sp>
        <p:nvSpPr>
          <p:cNvPr id="41984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7"/>
          <p:cNvSpPr>
            <a:spLocks noGrp="1" noChangeArrowheads="1"/>
          </p:cNvSpPr>
          <p:nvPr>
            <p:ph type="sldNum" sz="quarter" idx="5"/>
          </p:nvPr>
        </p:nvSpPr>
        <p:spPr>
          <a:noFill/>
        </p:spPr>
        <p:txBody>
          <a:bodyPr/>
          <a:lstStyle/>
          <a:p>
            <a:fld id="{68296D0E-753D-47D2-83F0-33A7CFBFE08D}" type="slidenum">
              <a:rPr lang="en-US"/>
              <a:pPr/>
              <a:t>201</a:t>
            </a:fld>
            <a:endParaRPr lang="en-US"/>
          </a:p>
        </p:txBody>
      </p:sp>
      <p:sp>
        <p:nvSpPr>
          <p:cNvPr id="421891" name="Rectangle 2"/>
          <p:cNvSpPr>
            <a:spLocks noGrp="1" noRot="1" noChangeAspect="1" noChangeArrowheads="1" noTextEdit="1"/>
          </p:cNvSpPr>
          <p:nvPr>
            <p:ph type="sldImg"/>
          </p:nvPr>
        </p:nvSpPr>
        <p:spPr>
          <a:ln/>
        </p:spPr>
      </p:sp>
      <p:sp>
        <p:nvSpPr>
          <p:cNvPr id="421892"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noFill/>
        </p:spPr>
        <p:txBody>
          <a:bodyPr/>
          <a:lstStyle/>
          <a:p>
            <a:fld id="{43BABF6A-B862-46D4-8F19-81DCF155BA97}" type="slidenum">
              <a:rPr lang="en-US"/>
              <a:pPr/>
              <a:t>202</a:t>
            </a:fld>
            <a:endParaRPr lang="en-US"/>
          </a:p>
        </p:txBody>
      </p:sp>
      <p:sp>
        <p:nvSpPr>
          <p:cNvPr id="423939" name="Rectangle 2"/>
          <p:cNvSpPr>
            <a:spLocks noGrp="1" noRot="1" noChangeAspect="1" noChangeArrowheads="1" noTextEdit="1"/>
          </p:cNvSpPr>
          <p:nvPr>
            <p:ph type="sldImg"/>
          </p:nvPr>
        </p:nvSpPr>
        <p:spPr>
          <a:ln/>
        </p:spPr>
      </p:sp>
      <p:sp>
        <p:nvSpPr>
          <p:cNvPr id="423940"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a:spLocks noGrp="1" noChangeArrowheads="1"/>
          </p:cNvSpPr>
          <p:nvPr>
            <p:ph type="sldNum" sz="quarter" idx="5"/>
          </p:nvPr>
        </p:nvSpPr>
        <p:spPr>
          <a:noFill/>
        </p:spPr>
        <p:txBody>
          <a:bodyPr/>
          <a:lstStyle/>
          <a:p>
            <a:fld id="{E5AE7A60-49BA-4EF4-B691-4B5356484458}" type="slidenum">
              <a:rPr lang="en-US"/>
              <a:pPr/>
              <a:t>203</a:t>
            </a:fld>
            <a:endParaRPr lang="en-US"/>
          </a:p>
        </p:txBody>
      </p:sp>
      <p:sp>
        <p:nvSpPr>
          <p:cNvPr id="425987" name="Rectangle 2"/>
          <p:cNvSpPr>
            <a:spLocks noGrp="1" noRot="1" noChangeAspect="1" noChangeArrowheads="1" noTextEdit="1"/>
          </p:cNvSpPr>
          <p:nvPr>
            <p:ph type="sldImg"/>
          </p:nvPr>
        </p:nvSpPr>
        <p:spPr>
          <a:ln/>
        </p:spPr>
      </p:sp>
      <p:sp>
        <p:nvSpPr>
          <p:cNvPr id="425988"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a:spLocks noGrp="1" noChangeArrowheads="1"/>
          </p:cNvSpPr>
          <p:nvPr>
            <p:ph type="sldNum" sz="quarter" idx="5"/>
          </p:nvPr>
        </p:nvSpPr>
        <p:spPr>
          <a:noFill/>
        </p:spPr>
        <p:txBody>
          <a:bodyPr/>
          <a:lstStyle/>
          <a:p>
            <a:fld id="{75FF47A9-3042-4D06-ADC9-16180266D855}" type="slidenum">
              <a:rPr lang="en-US"/>
              <a:pPr/>
              <a:t>204</a:t>
            </a:fld>
            <a:endParaRPr lang="en-US"/>
          </a:p>
        </p:txBody>
      </p:sp>
      <p:sp>
        <p:nvSpPr>
          <p:cNvPr id="428035" name="Rectangle 2"/>
          <p:cNvSpPr>
            <a:spLocks noGrp="1" noRot="1" noChangeAspect="1" noChangeArrowheads="1" noTextEdit="1"/>
          </p:cNvSpPr>
          <p:nvPr>
            <p:ph type="sldImg"/>
          </p:nvPr>
        </p:nvSpPr>
        <p:spPr>
          <a:ln/>
        </p:spPr>
      </p:sp>
      <p:sp>
        <p:nvSpPr>
          <p:cNvPr id="428036"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7"/>
          <p:cNvSpPr>
            <a:spLocks noGrp="1" noChangeArrowheads="1"/>
          </p:cNvSpPr>
          <p:nvPr>
            <p:ph type="sldNum" sz="quarter" idx="5"/>
          </p:nvPr>
        </p:nvSpPr>
        <p:spPr>
          <a:noFill/>
        </p:spPr>
        <p:txBody>
          <a:bodyPr/>
          <a:lstStyle/>
          <a:p>
            <a:fld id="{386EFDBC-E3CC-41C6-92F9-3387A4B23444}" type="slidenum">
              <a:rPr lang="en-US"/>
              <a:pPr/>
              <a:t>205</a:t>
            </a:fld>
            <a:endParaRPr lang="en-US"/>
          </a:p>
        </p:txBody>
      </p:sp>
      <p:sp>
        <p:nvSpPr>
          <p:cNvPr id="430083" name="Rectangle 2"/>
          <p:cNvSpPr>
            <a:spLocks noGrp="1" noRot="1" noChangeAspect="1" noChangeArrowheads="1" noTextEdit="1"/>
          </p:cNvSpPr>
          <p:nvPr>
            <p:ph type="sldImg"/>
          </p:nvPr>
        </p:nvSpPr>
        <p:spPr>
          <a:ln/>
        </p:spPr>
      </p:sp>
      <p:sp>
        <p:nvSpPr>
          <p:cNvPr id="43008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7"/>
          <p:cNvSpPr>
            <a:spLocks noGrp="1" noChangeArrowheads="1"/>
          </p:cNvSpPr>
          <p:nvPr>
            <p:ph type="sldNum" sz="quarter" idx="5"/>
          </p:nvPr>
        </p:nvSpPr>
        <p:spPr>
          <a:noFill/>
        </p:spPr>
        <p:txBody>
          <a:bodyPr/>
          <a:lstStyle/>
          <a:p>
            <a:fld id="{63463FC5-ED8F-4E95-A41D-8E22D27394FD}" type="slidenum">
              <a:rPr lang="en-US"/>
              <a:pPr/>
              <a:t>206</a:t>
            </a:fld>
            <a:endParaRPr lang="en-US"/>
          </a:p>
        </p:txBody>
      </p:sp>
      <p:sp>
        <p:nvSpPr>
          <p:cNvPr id="432131" name="Rectangle 2"/>
          <p:cNvSpPr>
            <a:spLocks noGrp="1" noRot="1" noChangeAspect="1" noChangeArrowheads="1" noTextEdit="1"/>
          </p:cNvSpPr>
          <p:nvPr>
            <p:ph type="sldImg"/>
          </p:nvPr>
        </p:nvSpPr>
        <p:spPr>
          <a:ln/>
        </p:spPr>
      </p:sp>
      <p:sp>
        <p:nvSpPr>
          <p:cNvPr id="432132"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530E937C-A43B-449D-B313-55AB4B4CA308}" type="slidenum">
              <a:rPr lang="en-US"/>
              <a:pPr/>
              <a:t>2</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7580FE0-09E9-444F-98D4-13D7AA776229}" type="slidenum">
              <a:rPr lang="en-US"/>
              <a:pPr/>
              <a:t>20</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p:cNvSpPr>
            <a:spLocks noGrp="1" noChangeArrowheads="1"/>
          </p:cNvSpPr>
          <p:nvPr>
            <p:ph type="sldNum" sz="quarter" idx="5"/>
          </p:nvPr>
        </p:nvSpPr>
        <p:spPr>
          <a:noFill/>
        </p:spPr>
        <p:txBody>
          <a:bodyPr/>
          <a:lstStyle/>
          <a:p>
            <a:fld id="{14424386-B626-4D57-BF3E-4C71EFEE4F29}" type="slidenum">
              <a:rPr lang="en-US"/>
              <a:pPr/>
              <a:t>207</a:t>
            </a:fld>
            <a:endParaRPr lang="en-US"/>
          </a:p>
        </p:txBody>
      </p:sp>
      <p:sp>
        <p:nvSpPr>
          <p:cNvPr id="434179" name="Rectangle 2"/>
          <p:cNvSpPr>
            <a:spLocks noGrp="1" noRot="1" noChangeAspect="1" noChangeArrowheads="1" noTextEdit="1"/>
          </p:cNvSpPr>
          <p:nvPr>
            <p:ph type="sldImg"/>
          </p:nvPr>
        </p:nvSpPr>
        <p:spPr>
          <a:ln/>
        </p:spPr>
      </p:sp>
      <p:sp>
        <p:nvSpPr>
          <p:cNvPr id="434180"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7"/>
          <p:cNvSpPr>
            <a:spLocks noGrp="1" noChangeArrowheads="1"/>
          </p:cNvSpPr>
          <p:nvPr>
            <p:ph type="sldNum" sz="quarter" idx="5"/>
          </p:nvPr>
        </p:nvSpPr>
        <p:spPr>
          <a:noFill/>
        </p:spPr>
        <p:txBody>
          <a:bodyPr/>
          <a:lstStyle/>
          <a:p>
            <a:fld id="{7E6AEB04-4978-4921-BDCA-31A167E389E6}" type="slidenum">
              <a:rPr lang="en-US"/>
              <a:pPr/>
              <a:t>208</a:t>
            </a:fld>
            <a:endParaRPr lang="en-US"/>
          </a:p>
        </p:txBody>
      </p:sp>
      <p:sp>
        <p:nvSpPr>
          <p:cNvPr id="436227" name="Rectangle 2"/>
          <p:cNvSpPr>
            <a:spLocks noGrp="1" noRot="1" noChangeAspect="1" noChangeArrowheads="1" noTextEdit="1"/>
          </p:cNvSpPr>
          <p:nvPr>
            <p:ph type="sldImg"/>
          </p:nvPr>
        </p:nvSpPr>
        <p:spPr>
          <a:ln/>
        </p:spPr>
      </p:sp>
      <p:sp>
        <p:nvSpPr>
          <p:cNvPr id="436228"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7"/>
          <p:cNvSpPr>
            <a:spLocks noGrp="1" noChangeArrowheads="1"/>
          </p:cNvSpPr>
          <p:nvPr>
            <p:ph type="sldNum" sz="quarter" idx="5"/>
          </p:nvPr>
        </p:nvSpPr>
        <p:spPr>
          <a:noFill/>
        </p:spPr>
        <p:txBody>
          <a:bodyPr/>
          <a:lstStyle/>
          <a:p>
            <a:fld id="{0E21751A-1B20-4310-A07F-8DD28DD1707E}" type="slidenum">
              <a:rPr lang="en-US"/>
              <a:pPr/>
              <a:t>209</a:t>
            </a:fld>
            <a:endParaRPr lang="en-US"/>
          </a:p>
        </p:txBody>
      </p:sp>
      <p:sp>
        <p:nvSpPr>
          <p:cNvPr id="438275" name="Rectangle 2"/>
          <p:cNvSpPr>
            <a:spLocks noGrp="1" noRot="1" noChangeAspect="1" noChangeArrowheads="1" noTextEdit="1"/>
          </p:cNvSpPr>
          <p:nvPr>
            <p:ph type="sldImg"/>
          </p:nvPr>
        </p:nvSpPr>
        <p:spPr>
          <a:ln/>
        </p:spPr>
      </p:sp>
      <p:sp>
        <p:nvSpPr>
          <p:cNvPr id="438276"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7"/>
          <p:cNvSpPr>
            <a:spLocks noGrp="1" noChangeArrowheads="1"/>
          </p:cNvSpPr>
          <p:nvPr>
            <p:ph type="sldNum" sz="quarter" idx="5"/>
          </p:nvPr>
        </p:nvSpPr>
        <p:spPr>
          <a:noFill/>
        </p:spPr>
        <p:txBody>
          <a:bodyPr/>
          <a:lstStyle/>
          <a:p>
            <a:fld id="{2DF7E300-1641-49B4-86F4-2178C0FD3C0C}" type="slidenum">
              <a:rPr lang="en-US"/>
              <a:pPr/>
              <a:t>210</a:t>
            </a:fld>
            <a:endParaRPr lang="en-US"/>
          </a:p>
        </p:txBody>
      </p:sp>
      <p:sp>
        <p:nvSpPr>
          <p:cNvPr id="440323" name="Rectangle 2"/>
          <p:cNvSpPr>
            <a:spLocks noGrp="1" noRot="1" noChangeAspect="1" noChangeArrowheads="1" noTextEdit="1"/>
          </p:cNvSpPr>
          <p:nvPr>
            <p:ph type="sldImg"/>
          </p:nvPr>
        </p:nvSpPr>
        <p:spPr>
          <a:ln/>
        </p:spPr>
      </p:sp>
      <p:sp>
        <p:nvSpPr>
          <p:cNvPr id="44032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7"/>
          <p:cNvSpPr>
            <a:spLocks noGrp="1" noChangeArrowheads="1"/>
          </p:cNvSpPr>
          <p:nvPr>
            <p:ph type="sldNum" sz="quarter" idx="5"/>
          </p:nvPr>
        </p:nvSpPr>
        <p:spPr>
          <a:noFill/>
        </p:spPr>
        <p:txBody>
          <a:bodyPr/>
          <a:lstStyle/>
          <a:p>
            <a:fld id="{9C258382-EED8-4426-8419-64E227ACD36C}" type="slidenum">
              <a:rPr lang="en-US"/>
              <a:pPr/>
              <a:t>211</a:t>
            </a:fld>
            <a:endParaRPr lang="en-US"/>
          </a:p>
        </p:txBody>
      </p:sp>
      <p:sp>
        <p:nvSpPr>
          <p:cNvPr id="442371" name="Rectangle 2"/>
          <p:cNvSpPr>
            <a:spLocks noGrp="1" noRot="1" noChangeAspect="1" noChangeArrowheads="1" noTextEdit="1"/>
          </p:cNvSpPr>
          <p:nvPr>
            <p:ph type="sldImg"/>
          </p:nvPr>
        </p:nvSpPr>
        <p:spPr>
          <a:ln/>
        </p:spPr>
      </p:sp>
      <p:sp>
        <p:nvSpPr>
          <p:cNvPr id="442372"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7"/>
          <p:cNvSpPr>
            <a:spLocks noGrp="1" noChangeArrowheads="1"/>
          </p:cNvSpPr>
          <p:nvPr>
            <p:ph type="sldNum" sz="quarter" idx="5"/>
          </p:nvPr>
        </p:nvSpPr>
        <p:spPr>
          <a:noFill/>
        </p:spPr>
        <p:txBody>
          <a:bodyPr/>
          <a:lstStyle/>
          <a:p>
            <a:fld id="{127D6B16-707C-4C70-86C5-FB5392792606}" type="slidenum">
              <a:rPr lang="en-US"/>
              <a:pPr/>
              <a:t>212</a:t>
            </a:fld>
            <a:endParaRPr lang="en-US"/>
          </a:p>
        </p:txBody>
      </p:sp>
      <p:sp>
        <p:nvSpPr>
          <p:cNvPr id="444419" name="Rectangle 2"/>
          <p:cNvSpPr>
            <a:spLocks noGrp="1" noRot="1" noChangeAspect="1" noChangeArrowheads="1" noTextEdit="1"/>
          </p:cNvSpPr>
          <p:nvPr>
            <p:ph type="sldImg"/>
          </p:nvPr>
        </p:nvSpPr>
        <p:spPr>
          <a:ln/>
        </p:spPr>
      </p:sp>
      <p:sp>
        <p:nvSpPr>
          <p:cNvPr id="444420"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7"/>
          <p:cNvSpPr>
            <a:spLocks noGrp="1" noChangeArrowheads="1"/>
          </p:cNvSpPr>
          <p:nvPr>
            <p:ph type="sldNum" sz="quarter" idx="5"/>
          </p:nvPr>
        </p:nvSpPr>
        <p:spPr>
          <a:noFill/>
        </p:spPr>
        <p:txBody>
          <a:bodyPr/>
          <a:lstStyle/>
          <a:p>
            <a:fld id="{67B447E6-6085-4D88-AC59-B16333F8CAF7}" type="slidenum">
              <a:rPr lang="en-US"/>
              <a:pPr/>
              <a:t>213</a:t>
            </a:fld>
            <a:endParaRPr lang="en-US"/>
          </a:p>
        </p:txBody>
      </p:sp>
      <p:sp>
        <p:nvSpPr>
          <p:cNvPr id="446467" name="Rectangle 2"/>
          <p:cNvSpPr>
            <a:spLocks noGrp="1" noRot="1" noChangeAspect="1" noChangeArrowheads="1" noTextEdit="1"/>
          </p:cNvSpPr>
          <p:nvPr>
            <p:ph type="sldImg"/>
          </p:nvPr>
        </p:nvSpPr>
        <p:spPr>
          <a:ln/>
        </p:spPr>
      </p:sp>
      <p:sp>
        <p:nvSpPr>
          <p:cNvPr id="446468"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7"/>
          <p:cNvSpPr>
            <a:spLocks noGrp="1" noChangeArrowheads="1"/>
          </p:cNvSpPr>
          <p:nvPr>
            <p:ph type="sldNum" sz="quarter" idx="5"/>
          </p:nvPr>
        </p:nvSpPr>
        <p:spPr>
          <a:noFill/>
        </p:spPr>
        <p:txBody>
          <a:bodyPr/>
          <a:lstStyle/>
          <a:p>
            <a:fld id="{F318883E-449B-4AC9-80C1-25B5E83C253C}" type="slidenum">
              <a:rPr lang="en-US"/>
              <a:pPr/>
              <a:t>214</a:t>
            </a:fld>
            <a:endParaRPr lang="en-US"/>
          </a:p>
        </p:txBody>
      </p:sp>
      <p:sp>
        <p:nvSpPr>
          <p:cNvPr id="448515" name="Rectangle 2"/>
          <p:cNvSpPr>
            <a:spLocks noGrp="1" noRot="1" noChangeAspect="1" noChangeArrowheads="1" noTextEdit="1"/>
          </p:cNvSpPr>
          <p:nvPr>
            <p:ph type="sldImg"/>
          </p:nvPr>
        </p:nvSpPr>
        <p:spPr>
          <a:ln/>
        </p:spPr>
      </p:sp>
      <p:sp>
        <p:nvSpPr>
          <p:cNvPr id="448516"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7"/>
          <p:cNvSpPr>
            <a:spLocks noGrp="1" noChangeArrowheads="1"/>
          </p:cNvSpPr>
          <p:nvPr>
            <p:ph type="sldNum" sz="quarter" idx="5"/>
          </p:nvPr>
        </p:nvSpPr>
        <p:spPr>
          <a:noFill/>
        </p:spPr>
        <p:txBody>
          <a:bodyPr/>
          <a:lstStyle/>
          <a:p>
            <a:fld id="{59CB3E85-FB7A-42B0-AF9F-5149EC8F124B}" type="slidenum">
              <a:rPr lang="en-US"/>
              <a:pPr/>
              <a:t>215</a:t>
            </a:fld>
            <a:endParaRPr lang="en-US"/>
          </a:p>
        </p:txBody>
      </p:sp>
      <p:sp>
        <p:nvSpPr>
          <p:cNvPr id="450563" name="Rectangle 2"/>
          <p:cNvSpPr>
            <a:spLocks noGrp="1" noRot="1" noChangeAspect="1" noChangeArrowheads="1" noTextEdit="1"/>
          </p:cNvSpPr>
          <p:nvPr>
            <p:ph type="sldImg"/>
          </p:nvPr>
        </p:nvSpPr>
        <p:spPr>
          <a:ln/>
        </p:spPr>
      </p:sp>
      <p:sp>
        <p:nvSpPr>
          <p:cNvPr id="45056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7"/>
          <p:cNvSpPr>
            <a:spLocks noGrp="1" noChangeArrowheads="1"/>
          </p:cNvSpPr>
          <p:nvPr>
            <p:ph type="sldNum" sz="quarter" idx="5"/>
          </p:nvPr>
        </p:nvSpPr>
        <p:spPr>
          <a:noFill/>
        </p:spPr>
        <p:txBody>
          <a:bodyPr/>
          <a:lstStyle/>
          <a:p>
            <a:fld id="{A77651B6-334F-4618-837F-8E836FABF63A}" type="slidenum">
              <a:rPr lang="en-US"/>
              <a:pPr/>
              <a:t>216</a:t>
            </a:fld>
            <a:endParaRPr lang="en-US"/>
          </a:p>
        </p:txBody>
      </p:sp>
      <p:sp>
        <p:nvSpPr>
          <p:cNvPr id="452611" name="Rectangle 2"/>
          <p:cNvSpPr>
            <a:spLocks noGrp="1" noRot="1" noChangeAspect="1" noChangeArrowheads="1" noTextEdit="1"/>
          </p:cNvSpPr>
          <p:nvPr>
            <p:ph type="sldImg"/>
          </p:nvPr>
        </p:nvSpPr>
        <p:spPr>
          <a:ln/>
        </p:spPr>
      </p:sp>
      <p:sp>
        <p:nvSpPr>
          <p:cNvPr id="452612"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75FE86F-7E6A-4152-B20D-6F5BEB01B929}" type="slidenum">
              <a:rPr lang="en-US"/>
              <a:pPr/>
              <a:t>21</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7"/>
          <p:cNvSpPr>
            <a:spLocks noGrp="1" noChangeArrowheads="1"/>
          </p:cNvSpPr>
          <p:nvPr>
            <p:ph type="sldNum" sz="quarter" idx="5"/>
          </p:nvPr>
        </p:nvSpPr>
        <p:spPr>
          <a:noFill/>
        </p:spPr>
        <p:txBody>
          <a:bodyPr/>
          <a:lstStyle/>
          <a:p>
            <a:fld id="{1ED4BE93-621D-4306-A8F0-14452281F44A}" type="slidenum">
              <a:rPr lang="en-US"/>
              <a:pPr/>
              <a:t>217</a:t>
            </a:fld>
            <a:endParaRPr lang="en-US"/>
          </a:p>
        </p:txBody>
      </p:sp>
      <p:sp>
        <p:nvSpPr>
          <p:cNvPr id="454659" name="Rectangle 2"/>
          <p:cNvSpPr>
            <a:spLocks noGrp="1" noRot="1" noChangeAspect="1" noChangeArrowheads="1" noTextEdit="1"/>
          </p:cNvSpPr>
          <p:nvPr>
            <p:ph type="sldImg"/>
          </p:nvPr>
        </p:nvSpPr>
        <p:spPr>
          <a:ln/>
        </p:spPr>
      </p:sp>
      <p:sp>
        <p:nvSpPr>
          <p:cNvPr id="454660"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7"/>
          <p:cNvSpPr>
            <a:spLocks noGrp="1" noChangeArrowheads="1"/>
          </p:cNvSpPr>
          <p:nvPr>
            <p:ph type="sldNum" sz="quarter" idx="5"/>
          </p:nvPr>
        </p:nvSpPr>
        <p:spPr>
          <a:noFill/>
        </p:spPr>
        <p:txBody>
          <a:bodyPr/>
          <a:lstStyle/>
          <a:p>
            <a:fld id="{EF26FF73-5B99-4AF3-AAB7-DD788F3CA199}" type="slidenum">
              <a:rPr lang="en-US"/>
              <a:pPr/>
              <a:t>218</a:t>
            </a:fld>
            <a:endParaRPr lang="en-US"/>
          </a:p>
        </p:txBody>
      </p:sp>
      <p:sp>
        <p:nvSpPr>
          <p:cNvPr id="456707" name="Rectangle 2"/>
          <p:cNvSpPr>
            <a:spLocks noGrp="1" noRot="1" noChangeAspect="1" noChangeArrowheads="1" noTextEdit="1"/>
          </p:cNvSpPr>
          <p:nvPr>
            <p:ph type="sldImg"/>
          </p:nvPr>
        </p:nvSpPr>
        <p:spPr>
          <a:ln/>
        </p:spPr>
      </p:sp>
      <p:sp>
        <p:nvSpPr>
          <p:cNvPr id="456708"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p:cNvSpPr>
            <a:spLocks noGrp="1" noChangeArrowheads="1"/>
          </p:cNvSpPr>
          <p:nvPr>
            <p:ph type="sldNum" sz="quarter" idx="5"/>
          </p:nvPr>
        </p:nvSpPr>
        <p:spPr>
          <a:noFill/>
        </p:spPr>
        <p:txBody>
          <a:bodyPr/>
          <a:lstStyle/>
          <a:p>
            <a:fld id="{73FFA3FF-C07C-4470-AAAC-87692A543CC4}" type="slidenum">
              <a:rPr lang="en-US"/>
              <a:pPr/>
              <a:t>219</a:t>
            </a:fld>
            <a:endParaRPr lang="en-US"/>
          </a:p>
        </p:txBody>
      </p:sp>
      <p:sp>
        <p:nvSpPr>
          <p:cNvPr id="458755" name="Rectangle 2"/>
          <p:cNvSpPr>
            <a:spLocks noGrp="1" noRot="1" noChangeAspect="1" noChangeArrowheads="1" noTextEdit="1"/>
          </p:cNvSpPr>
          <p:nvPr>
            <p:ph type="sldImg"/>
          </p:nvPr>
        </p:nvSpPr>
        <p:spPr>
          <a:ln/>
        </p:spPr>
      </p:sp>
      <p:sp>
        <p:nvSpPr>
          <p:cNvPr id="458756"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7"/>
          <p:cNvSpPr>
            <a:spLocks noGrp="1" noChangeArrowheads="1"/>
          </p:cNvSpPr>
          <p:nvPr>
            <p:ph type="sldNum" sz="quarter" idx="5"/>
          </p:nvPr>
        </p:nvSpPr>
        <p:spPr>
          <a:noFill/>
        </p:spPr>
        <p:txBody>
          <a:bodyPr/>
          <a:lstStyle/>
          <a:p>
            <a:fld id="{BC993B4A-0820-4036-BCB3-6EAB7B314718}" type="slidenum">
              <a:rPr lang="en-US"/>
              <a:pPr/>
              <a:t>220</a:t>
            </a:fld>
            <a:endParaRPr lang="en-US"/>
          </a:p>
        </p:txBody>
      </p:sp>
      <p:sp>
        <p:nvSpPr>
          <p:cNvPr id="460803" name="Rectangle 2"/>
          <p:cNvSpPr>
            <a:spLocks noGrp="1" noRot="1" noChangeAspect="1" noChangeArrowheads="1" noTextEdit="1"/>
          </p:cNvSpPr>
          <p:nvPr>
            <p:ph type="sldImg"/>
          </p:nvPr>
        </p:nvSpPr>
        <p:spPr>
          <a:ln/>
        </p:spPr>
      </p:sp>
      <p:sp>
        <p:nvSpPr>
          <p:cNvPr id="46080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7"/>
          <p:cNvSpPr>
            <a:spLocks noGrp="1" noChangeArrowheads="1"/>
          </p:cNvSpPr>
          <p:nvPr>
            <p:ph type="sldNum" sz="quarter" idx="5"/>
          </p:nvPr>
        </p:nvSpPr>
        <p:spPr>
          <a:noFill/>
        </p:spPr>
        <p:txBody>
          <a:bodyPr/>
          <a:lstStyle/>
          <a:p>
            <a:fld id="{4D8C788B-CC38-430C-92C5-3A1879FF71AB}" type="slidenum">
              <a:rPr lang="en-US"/>
              <a:pPr/>
              <a:t>221</a:t>
            </a:fld>
            <a:endParaRPr lang="en-US"/>
          </a:p>
        </p:txBody>
      </p:sp>
      <p:sp>
        <p:nvSpPr>
          <p:cNvPr id="462851" name="Rectangle 2"/>
          <p:cNvSpPr>
            <a:spLocks noGrp="1" noRot="1" noChangeAspect="1" noChangeArrowheads="1" noTextEdit="1"/>
          </p:cNvSpPr>
          <p:nvPr>
            <p:ph type="sldImg"/>
          </p:nvPr>
        </p:nvSpPr>
        <p:spPr>
          <a:ln/>
        </p:spPr>
      </p:sp>
      <p:sp>
        <p:nvSpPr>
          <p:cNvPr id="462852"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7"/>
          <p:cNvSpPr>
            <a:spLocks noGrp="1" noChangeArrowheads="1"/>
          </p:cNvSpPr>
          <p:nvPr>
            <p:ph type="sldNum" sz="quarter" idx="5"/>
          </p:nvPr>
        </p:nvSpPr>
        <p:spPr>
          <a:noFill/>
        </p:spPr>
        <p:txBody>
          <a:bodyPr/>
          <a:lstStyle/>
          <a:p>
            <a:fld id="{08056A36-E127-4B1F-AF2F-92E89A74EBF7}" type="slidenum">
              <a:rPr lang="en-US"/>
              <a:pPr/>
              <a:t>222</a:t>
            </a:fld>
            <a:endParaRPr lang="en-US"/>
          </a:p>
        </p:txBody>
      </p:sp>
      <p:sp>
        <p:nvSpPr>
          <p:cNvPr id="464899" name="Rectangle 2"/>
          <p:cNvSpPr>
            <a:spLocks noGrp="1" noRot="1" noChangeAspect="1" noChangeArrowheads="1" noTextEdit="1"/>
          </p:cNvSpPr>
          <p:nvPr>
            <p:ph type="sldImg"/>
          </p:nvPr>
        </p:nvSpPr>
        <p:spPr>
          <a:ln/>
        </p:spPr>
      </p:sp>
      <p:sp>
        <p:nvSpPr>
          <p:cNvPr id="464900"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7"/>
          <p:cNvSpPr>
            <a:spLocks noGrp="1" noChangeArrowheads="1"/>
          </p:cNvSpPr>
          <p:nvPr>
            <p:ph type="sldNum" sz="quarter" idx="5"/>
          </p:nvPr>
        </p:nvSpPr>
        <p:spPr>
          <a:noFill/>
        </p:spPr>
        <p:txBody>
          <a:bodyPr/>
          <a:lstStyle/>
          <a:p>
            <a:fld id="{F9EF19F9-1C3A-4FA5-B3C7-65179109BC10}" type="slidenum">
              <a:rPr lang="en-US"/>
              <a:pPr/>
              <a:t>223</a:t>
            </a:fld>
            <a:endParaRPr lang="en-US"/>
          </a:p>
        </p:txBody>
      </p:sp>
      <p:sp>
        <p:nvSpPr>
          <p:cNvPr id="466947" name="Rectangle 2"/>
          <p:cNvSpPr>
            <a:spLocks noGrp="1" noRot="1" noChangeAspect="1" noChangeArrowheads="1" noTextEdit="1"/>
          </p:cNvSpPr>
          <p:nvPr>
            <p:ph type="sldImg"/>
          </p:nvPr>
        </p:nvSpPr>
        <p:spPr>
          <a:ln/>
        </p:spPr>
      </p:sp>
      <p:sp>
        <p:nvSpPr>
          <p:cNvPr id="466948"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7"/>
          <p:cNvSpPr>
            <a:spLocks noGrp="1" noChangeArrowheads="1"/>
          </p:cNvSpPr>
          <p:nvPr>
            <p:ph type="sldNum" sz="quarter" idx="5"/>
          </p:nvPr>
        </p:nvSpPr>
        <p:spPr>
          <a:noFill/>
        </p:spPr>
        <p:txBody>
          <a:bodyPr/>
          <a:lstStyle/>
          <a:p>
            <a:fld id="{9AE47E0D-9375-446E-B18F-763717A72067}" type="slidenum">
              <a:rPr lang="en-US"/>
              <a:pPr/>
              <a:t>224</a:t>
            </a:fld>
            <a:endParaRPr lang="en-US"/>
          </a:p>
        </p:txBody>
      </p:sp>
      <p:sp>
        <p:nvSpPr>
          <p:cNvPr id="468995" name="Rectangle 2"/>
          <p:cNvSpPr>
            <a:spLocks noGrp="1" noRot="1" noChangeAspect="1" noChangeArrowheads="1" noTextEdit="1"/>
          </p:cNvSpPr>
          <p:nvPr>
            <p:ph type="sldImg"/>
          </p:nvPr>
        </p:nvSpPr>
        <p:spPr>
          <a:ln/>
        </p:spPr>
      </p:sp>
      <p:sp>
        <p:nvSpPr>
          <p:cNvPr id="468996"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7"/>
          <p:cNvSpPr>
            <a:spLocks noGrp="1" noChangeArrowheads="1"/>
          </p:cNvSpPr>
          <p:nvPr>
            <p:ph type="sldNum" sz="quarter" idx="5"/>
          </p:nvPr>
        </p:nvSpPr>
        <p:spPr>
          <a:noFill/>
        </p:spPr>
        <p:txBody>
          <a:bodyPr/>
          <a:lstStyle/>
          <a:p>
            <a:fld id="{0176563D-0525-4EB5-B4A6-32F7CA1D34AB}" type="slidenum">
              <a:rPr lang="en-US"/>
              <a:pPr/>
              <a:t>225</a:t>
            </a:fld>
            <a:endParaRPr lang="en-US"/>
          </a:p>
        </p:txBody>
      </p:sp>
      <p:sp>
        <p:nvSpPr>
          <p:cNvPr id="471043" name="Rectangle 2"/>
          <p:cNvSpPr>
            <a:spLocks noGrp="1" noRot="1" noChangeAspect="1" noChangeArrowheads="1" noTextEdit="1"/>
          </p:cNvSpPr>
          <p:nvPr>
            <p:ph type="sldImg"/>
          </p:nvPr>
        </p:nvSpPr>
        <p:spPr>
          <a:ln/>
        </p:spPr>
      </p:sp>
      <p:sp>
        <p:nvSpPr>
          <p:cNvPr id="47104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7"/>
          <p:cNvSpPr>
            <a:spLocks noGrp="1" noChangeArrowheads="1"/>
          </p:cNvSpPr>
          <p:nvPr>
            <p:ph type="sldNum" sz="quarter" idx="5"/>
          </p:nvPr>
        </p:nvSpPr>
        <p:spPr>
          <a:noFill/>
        </p:spPr>
        <p:txBody>
          <a:bodyPr/>
          <a:lstStyle/>
          <a:p>
            <a:fld id="{3A60264B-69CF-4AF3-9285-3C7511A6E825}" type="slidenum">
              <a:rPr lang="en-US"/>
              <a:pPr/>
              <a:t>226</a:t>
            </a:fld>
            <a:endParaRPr lang="en-US"/>
          </a:p>
        </p:txBody>
      </p:sp>
      <p:sp>
        <p:nvSpPr>
          <p:cNvPr id="473091" name="Rectangle 2"/>
          <p:cNvSpPr>
            <a:spLocks noGrp="1" noRot="1" noChangeAspect="1" noChangeArrowheads="1" noTextEdit="1"/>
          </p:cNvSpPr>
          <p:nvPr>
            <p:ph type="sldImg"/>
          </p:nvPr>
        </p:nvSpPr>
        <p:spPr>
          <a:ln/>
        </p:spPr>
      </p:sp>
      <p:sp>
        <p:nvSpPr>
          <p:cNvPr id="473092"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9E43367-50A1-4B38-AAE0-BBD88E2068D7}" type="slidenum">
              <a:rPr lang="en-US"/>
              <a:pPr/>
              <a:t>22</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7"/>
          <p:cNvSpPr>
            <a:spLocks noGrp="1" noChangeArrowheads="1"/>
          </p:cNvSpPr>
          <p:nvPr>
            <p:ph type="sldNum" sz="quarter" idx="5"/>
          </p:nvPr>
        </p:nvSpPr>
        <p:spPr>
          <a:noFill/>
        </p:spPr>
        <p:txBody>
          <a:bodyPr/>
          <a:lstStyle/>
          <a:p>
            <a:fld id="{B5C08FB3-38EF-44FE-A8B1-4A07FC34F654}" type="slidenum">
              <a:rPr lang="en-US"/>
              <a:pPr/>
              <a:t>227</a:t>
            </a:fld>
            <a:endParaRPr lang="en-US"/>
          </a:p>
        </p:txBody>
      </p:sp>
      <p:sp>
        <p:nvSpPr>
          <p:cNvPr id="475139" name="Rectangle 2"/>
          <p:cNvSpPr>
            <a:spLocks noGrp="1" noRot="1" noChangeAspect="1" noChangeArrowheads="1" noTextEdit="1"/>
          </p:cNvSpPr>
          <p:nvPr>
            <p:ph type="sldImg"/>
          </p:nvPr>
        </p:nvSpPr>
        <p:spPr>
          <a:ln/>
        </p:spPr>
      </p:sp>
      <p:sp>
        <p:nvSpPr>
          <p:cNvPr id="475140"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7"/>
          <p:cNvSpPr>
            <a:spLocks noGrp="1" noChangeArrowheads="1"/>
          </p:cNvSpPr>
          <p:nvPr>
            <p:ph type="sldNum" sz="quarter" idx="5"/>
          </p:nvPr>
        </p:nvSpPr>
        <p:spPr>
          <a:noFill/>
        </p:spPr>
        <p:txBody>
          <a:bodyPr/>
          <a:lstStyle/>
          <a:p>
            <a:fld id="{18AFDCF8-3271-481C-A328-F5905C057ACD}" type="slidenum">
              <a:rPr lang="en-US" smtClean="0"/>
              <a:pPr/>
              <a:t>228</a:t>
            </a:fld>
            <a:endParaRPr lang="en-US" smtClean="0"/>
          </a:p>
        </p:txBody>
      </p:sp>
      <p:sp>
        <p:nvSpPr>
          <p:cNvPr id="565251" name="Rectangle 2"/>
          <p:cNvSpPr>
            <a:spLocks noGrp="1" noRot="1" noChangeAspect="1" noChangeArrowheads="1" noTextEdit="1"/>
          </p:cNvSpPr>
          <p:nvPr>
            <p:ph type="sldImg"/>
          </p:nvPr>
        </p:nvSpPr>
        <p:spPr>
          <a:ln/>
        </p:spPr>
      </p:sp>
      <p:sp>
        <p:nvSpPr>
          <p:cNvPr id="565252" name="Rectangle 3"/>
          <p:cNvSpPr>
            <a:spLocks noGrp="1" noChangeArrowheads="1"/>
          </p:cNvSpPr>
          <p:nvPr>
            <p:ph type="body" idx="1"/>
          </p:nvPr>
        </p:nvSpPr>
        <p:spPr>
          <a:noFill/>
          <a:ln/>
        </p:spPr>
        <p:txBody>
          <a:bodyPr/>
          <a:lstStyle/>
          <a:p>
            <a:pPr eaLnBrk="1" hangingPunct="1"/>
            <a:endParaRPr lang="en-GB" smtClean="0"/>
          </a:p>
        </p:txBody>
      </p:sp>
      <p:sp>
        <p:nvSpPr>
          <p:cNvPr id="565253" name="Header Placeholder 6"/>
          <p:cNvSpPr>
            <a:spLocks noGrp="1"/>
          </p:cNvSpPr>
          <p:nvPr>
            <p:ph type="hdr" sz="quarter"/>
          </p:nvPr>
        </p:nvSpPr>
        <p:spPr>
          <a:noFill/>
        </p:spPr>
        <p:txBody>
          <a:bodyPr/>
          <a:lstStyle/>
          <a:p>
            <a:r>
              <a:rPr lang="fr-BE" smtClean="0"/>
              <a:t>Technofutur TIC: Introduction à Java</a:t>
            </a:r>
            <a:endParaRPr lang="en-US" smtClean="0"/>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7"/>
          <p:cNvSpPr>
            <a:spLocks noGrp="1" noChangeArrowheads="1"/>
          </p:cNvSpPr>
          <p:nvPr>
            <p:ph type="sldNum" sz="quarter" idx="5"/>
          </p:nvPr>
        </p:nvSpPr>
        <p:spPr>
          <a:noFill/>
        </p:spPr>
        <p:txBody>
          <a:bodyPr/>
          <a:lstStyle/>
          <a:p>
            <a:fld id="{083D105F-851B-4A88-ADDF-A539DBEE35A4}" type="slidenum">
              <a:rPr lang="en-US" smtClean="0"/>
              <a:pPr/>
              <a:t>246</a:t>
            </a:fld>
            <a:endParaRPr lang="en-US" smtClean="0"/>
          </a:p>
        </p:txBody>
      </p:sp>
      <p:sp>
        <p:nvSpPr>
          <p:cNvPr id="566275" name="Rectangle 2"/>
          <p:cNvSpPr>
            <a:spLocks noGrp="1" noRot="1" noChangeAspect="1" noChangeArrowheads="1" noTextEdit="1"/>
          </p:cNvSpPr>
          <p:nvPr>
            <p:ph type="sldImg"/>
          </p:nvPr>
        </p:nvSpPr>
        <p:spPr>
          <a:ln/>
        </p:spPr>
      </p:sp>
      <p:sp>
        <p:nvSpPr>
          <p:cNvPr id="566276" name="Rectangle 3"/>
          <p:cNvSpPr>
            <a:spLocks noGrp="1" noChangeArrowheads="1"/>
          </p:cNvSpPr>
          <p:nvPr>
            <p:ph type="body" idx="1"/>
          </p:nvPr>
        </p:nvSpPr>
        <p:spPr>
          <a:xfrm>
            <a:off x="709613" y="4862513"/>
            <a:ext cx="5680075" cy="4605337"/>
          </a:xfrm>
          <a:noFill/>
          <a:ln/>
        </p:spPr>
        <p:txBody>
          <a:bodyPr/>
          <a:lstStyle/>
          <a:p>
            <a:endParaRPr lang="en-GB" smtClean="0"/>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7"/>
          <p:cNvSpPr>
            <a:spLocks noGrp="1" noChangeArrowheads="1"/>
          </p:cNvSpPr>
          <p:nvPr>
            <p:ph type="sldNum" sz="quarter" idx="5"/>
          </p:nvPr>
        </p:nvSpPr>
        <p:spPr>
          <a:noFill/>
        </p:spPr>
        <p:txBody>
          <a:bodyPr/>
          <a:lstStyle/>
          <a:p>
            <a:fld id="{7FCF4860-88E4-4C20-A213-0B086C0F3316}" type="slidenum">
              <a:rPr lang="en-US" smtClean="0"/>
              <a:pPr/>
              <a:t>247</a:t>
            </a:fld>
            <a:endParaRPr lang="en-US" smtClean="0"/>
          </a:p>
        </p:txBody>
      </p:sp>
      <p:sp>
        <p:nvSpPr>
          <p:cNvPr id="567299" name="Rectangle 2"/>
          <p:cNvSpPr>
            <a:spLocks noGrp="1" noRot="1" noChangeAspect="1" noChangeArrowheads="1" noTextEdit="1"/>
          </p:cNvSpPr>
          <p:nvPr>
            <p:ph type="sldImg"/>
          </p:nvPr>
        </p:nvSpPr>
        <p:spPr>
          <a:ln/>
        </p:spPr>
      </p:sp>
      <p:sp>
        <p:nvSpPr>
          <p:cNvPr id="567300" name="Rectangle 3"/>
          <p:cNvSpPr>
            <a:spLocks noGrp="1" noChangeArrowheads="1"/>
          </p:cNvSpPr>
          <p:nvPr>
            <p:ph type="body" idx="1"/>
          </p:nvPr>
        </p:nvSpPr>
        <p:spPr>
          <a:xfrm>
            <a:off x="709613" y="4862513"/>
            <a:ext cx="5680075" cy="4605337"/>
          </a:xfrm>
          <a:noFill/>
          <a:ln/>
        </p:spPr>
        <p:txBody>
          <a:bodyPr/>
          <a:lstStyle/>
          <a:p>
            <a:endParaRPr lang="en-GB" smtClean="0"/>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7"/>
          <p:cNvSpPr>
            <a:spLocks noGrp="1" noChangeArrowheads="1"/>
          </p:cNvSpPr>
          <p:nvPr>
            <p:ph type="sldNum" sz="quarter" idx="5"/>
          </p:nvPr>
        </p:nvSpPr>
        <p:spPr>
          <a:noFill/>
        </p:spPr>
        <p:txBody>
          <a:bodyPr/>
          <a:lstStyle/>
          <a:p>
            <a:fld id="{40B422FC-EA64-4A01-A58C-BFBFED402020}" type="slidenum">
              <a:rPr lang="en-US" smtClean="0"/>
              <a:pPr/>
              <a:t>248</a:t>
            </a:fld>
            <a:endParaRPr lang="en-US" smtClean="0"/>
          </a:p>
        </p:txBody>
      </p:sp>
      <p:sp>
        <p:nvSpPr>
          <p:cNvPr id="568323" name="Rectangle 2"/>
          <p:cNvSpPr>
            <a:spLocks noGrp="1" noRot="1" noChangeAspect="1" noChangeArrowheads="1" noTextEdit="1"/>
          </p:cNvSpPr>
          <p:nvPr>
            <p:ph type="sldImg"/>
          </p:nvPr>
        </p:nvSpPr>
        <p:spPr>
          <a:ln/>
        </p:spPr>
      </p:sp>
      <p:sp>
        <p:nvSpPr>
          <p:cNvPr id="568324" name="Rectangle 3"/>
          <p:cNvSpPr>
            <a:spLocks noGrp="1" noChangeArrowheads="1"/>
          </p:cNvSpPr>
          <p:nvPr>
            <p:ph type="body" idx="1"/>
          </p:nvPr>
        </p:nvSpPr>
        <p:spPr>
          <a:xfrm>
            <a:off x="709613" y="4862513"/>
            <a:ext cx="5680075" cy="4605337"/>
          </a:xfrm>
          <a:noFill/>
          <a:ln/>
        </p:spPr>
        <p:txBody>
          <a:bodyPr/>
          <a:lstStyle/>
          <a:p>
            <a:endParaRPr lang="en-GB" smtClean="0"/>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7"/>
          <p:cNvSpPr>
            <a:spLocks noGrp="1" noChangeArrowheads="1"/>
          </p:cNvSpPr>
          <p:nvPr>
            <p:ph type="sldNum" sz="quarter" idx="5"/>
          </p:nvPr>
        </p:nvSpPr>
        <p:spPr>
          <a:noFill/>
        </p:spPr>
        <p:txBody>
          <a:bodyPr/>
          <a:lstStyle/>
          <a:p>
            <a:fld id="{607330D1-77D1-4A85-9C9B-4DCD07FA489E}" type="slidenum">
              <a:rPr lang="en-US" smtClean="0"/>
              <a:pPr/>
              <a:t>249</a:t>
            </a:fld>
            <a:endParaRPr lang="en-US" smtClean="0"/>
          </a:p>
        </p:txBody>
      </p:sp>
      <p:sp>
        <p:nvSpPr>
          <p:cNvPr id="569347" name="Rectangle 2"/>
          <p:cNvSpPr>
            <a:spLocks noGrp="1" noRot="1" noChangeAspect="1" noChangeArrowheads="1" noTextEdit="1"/>
          </p:cNvSpPr>
          <p:nvPr>
            <p:ph type="sldImg"/>
          </p:nvPr>
        </p:nvSpPr>
        <p:spPr>
          <a:ln/>
        </p:spPr>
      </p:sp>
      <p:sp>
        <p:nvSpPr>
          <p:cNvPr id="569348" name="Rectangle 3"/>
          <p:cNvSpPr>
            <a:spLocks noGrp="1" noChangeArrowheads="1"/>
          </p:cNvSpPr>
          <p:nvPr>
            <p:ph type="body" idx="1"/>
          </p:nvPr>
        </p:nvSpPr>
        <p:spPr>
          <a:xfrm>
            <a:off x="709613" y="4862513"/>
            <a:ext cx="5680075" cy="4605337"/>
          </a:xfrm>
          <a:noFill/>
          <a:ln/>
        </p:spPr>
        <p:txBody>
          <a:bodyPr/>
          <a:lstStyle/>
          <a:p>
            <a:endParaRPr lang="en-GB" smtClean="0"/>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7"/>
          <p:cNvSpPr>
            <a:spLocks noGrp="1" noChangeArrowheads="1"/>
          </p:cNvSpPr>
          <p:nvPr>
            <p:ph type="sldNum" sz="quarter" idx="5"/>
          </p:nvPr>
        </p:nvSpPr>
        <p:spPr>
          <a:noFill/>
        </p:spPr>
        <p:txBody>
          <a:bodyPr/>
          <a:lstStyle/>
          <a:p>
            <a:fld id="{5E723CFE-B0CE-4BCA-9A23-134176D40E82}" type="slidenum">
              <a:rPr lang="en-US" smtClean="0"/>
              <a:pPr/>
              <a:t>253</a:t>
            </a:fld>
            <a:endParaRPr lang="en-US" smtClean="0"/>
          </a:p>
        </p:txBody>
      </p:sp>
      <p:sp>
        <p:nvSpPr>
          <p:cNvPr id="570371" name="Rectangle 2"/>
          <p:cNvSpPr>
            <a:spLocks noGrp="1" noRot="1" noChangeAspect="1" noChangeArrowheads="1" noTextEdit="1"/>
          </p:cNvSpPr>
          <p:nvPr>
            <p:ph type="sldImg"/>
          </p:nvPr>
        </p:nvSpPr>
        <p:spPr>
          <a:ln/>
        </p:spPr>
      </p:sp>
      <p:sp>
        <p:nvSpPr>
          <p:cNvPr id="570372" name="Rectangle 3"/>
          <p:cNvSpPr>
            <a:spLocks noGrp="1" noChangeArrowheads="1"/>
          </p:cNvSpPr>
          <p:nvPr>
            <p:ph type="body" idx="1"/>
          </p:nvPr>
        </p:nvSpPr>
        <p:spPr>
          <a:xfrm>
            <a:off x="709613" y="4862513"/>
            <a:ext cx="5680075" cy="4605337"/>
          </a:xfrm>
          <a:noFill/>
          <a:ln/>
        </p:spPr>
        <p:txBody>
          <a:bodyPr/>
          <a:lstStyle/>
          <a:p>
            <a:endParaRPr lang="en-GB" smtClean="0"/>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7"/>
          <p:cNvSpPr>
            <a:spLocks noGrp="1" noChangeArrowheads="1"/>
          </p:cNvSpPr>
          <p:nvPr>
            <p:ph type="sldNum" sz="quarter" idx="5"/>
          </p:nvPr>
        </p:nvSpPr>
        <p:spPr>
          <a:noFill/>
        </p:spPr>
        <p:txBody>
          <a:bodyPr/>
          <a:lstStyle/>
          <a:p>
            <a:fld id="{4CC70C37-14B5-4ED0-A6EF-179808ABE38D}" type="slidenum">
              <a:rPr lang="en-US" smtClean="0"/>
              <a:pPr/>
              <a:t>254</a:t>
            </a:fld>
            <a:endParaRPr lang="en-US" smtClean="0"/>
          </a:p>
        </p:txBody>
      </p:sp>
      <p:sp>
        <p:nvSpPr>
          <p:cNvPr id="571395" name="Rectangle 2"/>
          <p:cNvSpPr>
            <a:spLocks noGrp="1" noRot="1" noChangeAspect="1" noChangeArrowheads="1" noTextEdit="1"/>
          </p:cNvSpPr>
          <p:nvPr>
            <p:ph type="sldImg"/>
          </p:nvPr>
        </p:nvSpPr>
        <p:spPr>
          <a:ln/>
        </p:spPr>
      </p:sp>
      <p:sp>
        <p:nvSpPr>
          <p:cNvPr id="571396"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7"/>
          <p:cNvSpPr>
            <a:spLocks noGrp="1" noChangeArrowheads="1"/>
          </p:cNvSpPr>
          <p:nvPr>
            <p:ph type="sldNum" sz="quarter" idx="5"/>
          </p:nvPr>
        </p:nvSpPr>
        <p:spPr>
          <a:noFill/>
        </p:spPr>
        <p:txBody>
          <a:bodyPr/>
          <a:lstStyle/>
          <a:p>
            <a:fld id="{063FCB17-480E-4060-A23A-A379746AAC13}" type="slidenum">
              <a:rPr lang="en-US" smtClean="0"/>
              <a:pPr/>
              <a:t>257</a:t>
            </a:fld>
            <a:endParaRPr lang="en-US" smtClean="0"/>
          </a:p>
        </p:txBody>
      </p:sp>
      <p:sp>
        <p:nvSpPr>
          <p:cNvPr id="572419" name="Rectangle 2"/>
          <p:cNvSpPr>
            <a:spLocks noGrp="1" noRot="1" noChangeAspect="1" noChangeArrowheads="1" noTextEdit="1"/>
          </p:cNvSpPr>
          <p:nvPr>
            <p:ph type="sldImg"/>
          </p:nvPr>
        </p:nvSpPr>
        <p:spPr>
          <a:ln/>
        </p:spPr>
      </p:sp>
      <p:sp>
        <p:nvSpPr>
          <p:cNvPr id="572420"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7"/>
          <p:cNvSpPr>
            <a:spLocks noGrp="1" noChangeArrowheads="1"/>
          </p:cNvSpPr>
          <p:nvPr>
            <p:ph type="sldNum" sz="quarter" idx="5"/>
          </p:nvPr>
        </p:nvSpPr>
        <p:spPr>
          <a:noFill/>
        </p:spPr>
        <p:txBody>
          <a:bodyPr/>
          <a:lstStyle/>
          <a:p>
            <a:fld id="{6ADCBA85-AAFA-4E6E-A07F-8EE1428452C7}" type="slidenum">
              <a:rPr lang="en-US" smtClean="0"/>
              <a:pPr/>
              <a:t>258</a:t>
            </a:fld>
            <a:endParaRPr lang="en-US" smtClean="0"/>
          </a:p>
        </p:txBody>
      </p:sp>
      <p:sp>
        <p:nvSpPr>
          <p:cNvPr id="573443" name="Rectangle 2"/>
          <p:cNvSpPr>
            <a:spLocks noGrp="1" noRot="1" noChangeAspect="1" noChangeArrowheads="1" noTextEdit="1"/>
          </p:cNvSpPr>
          <p:nvPr>
            <p:ph type="sldImg"/>
          </p:nvPr>
        </p:nvSpPr>
        <p:spPr>
          <a:ln/>
        </p:spPr>
      </p:sp>
      <p:sp>
        <p:nvSpPr>
          <p:cNvPr id="573444"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82D4AE4-E99F-4DBB-A349-2EE5323D56F8}" type="slidenum">
              <a:rPr lang="en-US"/>
              <a:pPr/>
              <a:t>23</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7"/>
          <p:cNvSpPr>
            <a:spLocks noGrp="1" noChangeArrowheads="1"/>
          </p:cNvSpPr>
          <p:nvPr>
            <p:ph type="sldNum" sz="quarter" idx="5"/>
          </p:nvPr>
        </p:nvSpPr>
        <p:spPr>
          <a:noFill/>
        </p:spPr>
        <p:txBody>
          <a:bodyPr/>
          <a:lstStyle/>
          <a:p>
            <a:fld id="{E9AC29CF-570F-4F62-BD16-587FB84D5EA4}" type="slidenum">
              <a:rPr lang="en-US" smtClean="0"/>
              <a:pPr/>
              <a:t>259</a:t>
            </a:fld>
            <a:endParaRPr lang="en-US" smtClean="0"/>
          </a:p>
        </p:txBody>
      </p:sp>
      <p:sp>
        <p:nvSpPr>
          <p:cNvPr id="574467" name="Rectangle 2"/>
          <p:cNvSpPr>
            <a:spLocks noGrp="1" noRot="1" noChangeAspect="1" noChangeArrowheads="1" noTextEdit="1"/>
          </p:cNvSpPr>
          <p:nvPr>
            <p:ph type="sldImg"/>
          </p:nvPr>
        </p:nvSpPr>
        <p:spPr>
          <a:ln/>
        </p:spPr>
      </p:sp>
      <p:sp>
        <p:nvSpPr>
          <p:cNvPr id="574468"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7"/>
          <p:cNvSpPr>
            <a:spLocks noGrp="1" noChangeArrowheads="1"/>
          </p:cNvSpPr>
          <p:nvPr>
            <p:ph type="sldNum" sz="quarter" idx="5"/>
          </p:nvPr>
        </p:nvSpPr>
        <p:spPr>
          <a:noFill/>
        </p:spPr>
        <p:txBody>
          <a:bodyPr/>
          <a:lstStyle/>
          <a:p>
            <a:fld id="{7AAC651C-1C42-46FB-9C80-A68AE9CBBF15}" type="slidenum">
              <a:rPr lang="en-US" smtClean="0"/>
              <a:pPr/>
              <a:t>260</a:t>
            </a:fld>
            <a:endParaRPr lang="en-US" smtClean="0"/>
          </a:p>
        </p:txBody>
      </p:sp>
      <p:sp>
        <p:nvSpPr>
          <p:cNvPr id="575491" name="Rectangle 2"/>
          <p:cNvSpPr>
            <a:spLocks noGrp="1" noRot="1" noChangeAspect="1" noChangeArrowheads="1" noTextEdit="1"/>
          </p:cNvSpPr>
          <p:nvPr>
            <p:ph type="sldImg"/>
          </p:nvPr>
        </p:nvSpPr>
        <p:spPr>
          <a:ln/>
        </p:spPr>
      </p:sp>
      <p:sp>
        <p:nvSpPr>
          <p:cNvPr id="575492"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7"/>
          <p:cNvSpPr>
            <a:spLocks noGrp="1" noChangeArrowheads="1"/>
          </p:cNvSpPr>
          <p:nvPr>
            <p:ph type="sldNum" sz="quarter" idx="5"/>
          </p:nvPr>
        </p:nvSpPr>
        <p:spPr>
          <a:noFill/>
        </p:spPr>
        <p:txBody>
          <a:bodyPr/>
          <a:lstStyle/>
          <a:p>
            <a:fld id="{D822F061-0885-4A93-ACF2-7C1E51670778}" type="slidenum">
              <a:rPr lang="en-US" smtClean="0"/>
              <a:pPr/>
              <a:t>261</a:t>
            </a:fld>
            <a:endParaRPr lang="en-US" smtClean="0"/>
          </a:p>
        </p:txBody>
      </p:sp>
      <p:sp>
        <p:nvSpPr>
          <p:cNvPr id="576515" name="Rectangle 2"/>
          <p:cNvSpPr>
            <a:spLocks noGrp="1" noRot="1" noChangeAspect="1" noChangeArrowheads="1" noTextEdit="1"/>
          </p:cNvSpPr>
          <p:nvPr>
            <p:ph type="sldImg"/>
          </p:nvPr>
        </p:nvSpPr>
        <p:spPr>
          <a:ln/>
        </p:spPr>
      </p:sp>
      <p:sp>
        <p:nvSpPr>
          <p:cNvPr id="576516"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7"/>
          <p:cNvSpPr>
            <a:spLocks noGrp="1" noChangeArrowheads="1"/>
          </p:cNvSpPr>
          <p:nvPr>
            <p:ph type="sldNum" sz="quarter" idx="5"/>
          </p:nvPr>
        </p:nvSpPr>
        <p:spPr>
          <a:noFill/>
        </p:spPr>
        <p:txBody>
          <a:bodyPr/>
          <a:lstStyle/>
          <a:p>
            <a:fld id="{398C13CC-F2DC-4C68-8621-B949BD770E1F}" type="slidenum">
              <a:rPr lang="en-US" smtClean="0"/>
              <a:pPr/>
              <a:t>262</a:t>
            </a:fld>
            <a:endParaRPr lang="en-US" smtClean="0"/>
          </a:p>
        </p:txBody>
      </p:sp>
      <p:sp>
        <p:nvSpPr>
          <p:cNvPr id="577539" name="Rectangle 2"/>
          <p:cNvSpPr>
            <a:spLocks noGrp="1" noRot="1" noChangeAspect="1" noChangeArrowheads="1" noTextEdit="1"/>
          </p:cNvSpPr>
          <p:nvPr>
            <p:ph type="sldImg"/>
          </p:nvPr>
        </p:nvSpPr>
        <p:spPr>
          <a:ln/>
        </p:spPr>
      </p:sp>
      <p:sp>
        <p:nvSpPr>
          <p:cNvPr id="577540"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7"/>
          <p:cNvSpPr>
            <a:spLocks noGrp="1" noChangeArrowheads="1"/>
          </p:cNvSpPr>
          <p:nvPr>
            <p:ph type="sldNum" sz="quarter" idx="5"/>
          </p:nvPr>
        </p:nvSpPr>
        <p:spPr>
          <a:noFill/>
        </p:spPr>
        <p:txBody>
          <a:bodyPr/>
          <a:lstStyle/>
          <a:p>
            <a:fld id="{A196B446-67B7-453B-8B45-F4EDF2FB965D}" type="slidenum">
              <a:rPr lang="en-US" smtClean="0"/>
              <a:pPr/>
              <a:t>263</a:t>
            </a:fld>
            <a:endParaRPr lang="en-US" smtClean="0"/>
          </a:p>
        </p:txBody>
      </p:sp>
      <p:sp>
        <p:nvSpPr>
          <p:cNvPr id="578563" name="Rectangle 2"/>
          <p:cNvSpPr>
            <a:spLocks noGrp="1" noRot="1" noChangeAspect="1" noChangeArrowheads="1" noTextEdit="1"/>
          </p:cNvSpPr>
          <p:nvPr>
            <p:ph type="sldImg"/>
          </p:nvPr>
        </p:nvSpPr>
        <p:spPr>
          <a:ln/>
        </p:spPr>
      </p:sp>
      <p:sp>
        <p:nvSpPr>
          <p:cNvPr id="578564"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7"/>
          <p:cNvSpPr>
            <a:spLocks noGrp="1" noChangeArrowheads="1"/>
          </p:cNvSpPr>
          <p:nvPr>
            <p:ph type="sldNum" sz="quarter" idx="5"/>
          </p:nvPr>
        </p:nvSpPr>
        <p:spPr>
          <a:noFill/>
        </p:spPr>
        <p:txBody>
          <a:bodyPr/>
          <a:lstStyle/>
          <a:p>
            <a:fld id="{DB67F60F-171B-4C7F-A2AC-6E56ADC82020}" type="slidenum">
              <a:rPr lang="en-US" smtClean="0"/>
              <a:pPr/>
              <a:t>264</a:t>
            </a:fld>
            <a:endParaRPr lang="en-US" smtClean="0"/>
          </a:p>
        </p:txBody>
      </p:sp>
      <p:sp>
        <p:nvSpPr>
          <p:cNvPr id="579587" name="Rectangle 2"/>
          <p:cNvSpPr>
            <a:spLocks noGrp="1" noRot="1" noChangeAspect="1" noChangeArrowheads="1" noTextEdit="1"/>
          </p:cNvSpPr>
          <p:nvPr>
            <p:ph type="sldImg"/>
          </p:nvPr>
        </p:nvSpPr>
        <p:spPr>
          <a:ln/>
        </p:spPr>
      </p:sp>
      <p:sp>
        <p:nvSpPr>
          <p:cNvPr id="579588"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7"/>
          <p:cNvSpPr>
            <a:spLocks noGrp="1" noChangeArrowheads="1"/>
          </p:cNvSpPr>
          <p:nvPr>
            <p:ph type="sldNum" sz="quarter" idx="5"/>
          </p:nvPr>
        </p:nvSpPr>
        <p:spPr>
          <a:noFill/>
        </p:spPr>
        <p:txBody>
          <a:bodyPr/>
          <a:lstStyle/>
          <a:p>
            <a:fld id="{26BD4770-84CA-41C1-B446-FE96C1F31CD3}" type="slidenum">
              <a:rPr lang="en-US" smtClean="0"/>
              <a:pPr/>
              <a:t>265</a:t>
            </a:fld>
            <a:endParaRPr lang="en-US" smtClean="0"/>
          </a:p>
        </p:txBody>
      </p:sp>
      <p:sp>
        <p:nvSpPr>
          <p:cNvPr id="580611" name="Rectangle 2"/>
          <p:cNvSpPr>
            <a:spLocks noGrp="1" noRot="1" noChangeAspect="1" noChangeArrowheads="1" noTextEdit="1"/>
          </p:cNvSpPr>
          <p:nvPr>
            <p:ph type="sldImg"/>
          </p:nvPr>
        </p:nvSpPr>
        <p:spPr>
          <a:ln/>
        </p:spPr>
      </p:sp>
      <p:sp>
        <p:nvSpPr>
          <p:cNvPr id="580612"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7"/>
          <p:cNvSpPr>
            <a:spLocks noGrp="1" noChangeArrowheads="1"/>
          </p:cNvSpPr>
          <p:nvPr>
            <p:ph type="sldNum" sz="quarter" idx="5"/>
          </p:nvPr>
        </p:nvSpPr>
        <p:spPr>
          <a:noFill/>
        </p:spPr>
        <p:txBody>
          <a:bodyPr/>
          <a:lstStyle/>
          <a:p>
            <a:fld id="{761E19FC-E613-4E0B-B3E6-037162CD0D7F}" type="slidenum">
              <a:rPr lang="en-US" smtClean="0"/>
              <a:pPr/>
              <a:t>266</a:t>
            </a:fld>
            <a:endParaRPr lang="en-US" smtClean="0"/>
          </a:p>
        </p:txBody>
      </p:sp>
      <p:sp>
        <p:nvSpPr>
          <p:cNvPr id="581635" name="Rectangle 2"/>
          <p:cNvSpPr>
            <a:spLocks noGrp="1" noRot="1" noChangeAspect="1" noChangeArrowheads="1" noTextEdit="1"/>
          </p:cNvSpPr>
          <p:nvPr>
            <p:ph type="sldImg"/>
          </p:nvPr>
        </p:nvSpPr>
        <p:spPr>
          <a:ln/>
        </p:spPr>
      </p:sp>
      <p:sp>
        <p:nvSpPr>
          <p:cNvPr id="581636"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7"/>
          <p:cNvSpPr>
            <a:spLocks noGrp="1" noChangeArrowheads="1"/>
          </p:cNvSpPr>
          <p:nvPr>
            <p:ph type="sldNum" sz="quarter" idx="5"/>
          </p:nvPr>
        </p:nvSpPr>
        <p:spPr>
          <a:noFill/>
        </p:spPr>
        <p:txBody>
          <a:bodyPr/>
          <a:lstStyle/>
          <a:p>
            <a:fld id="{A46A3331-CBC1-4F12-A2D6-F267D3DE080C}" type="slidenum">
              <a:rPr lang="en-US" smtClean="0"/>
              <a:pPr/>
              <a:t>267</a:t>
            </a:fld>
            <a:endParaRPr lang="en-US" smtClean="0"/>
          </a:p>
        </p:txBody>
      </p:sp>
      <p:sp>
        <p:nvSpPr>
          <p:cNvPr id="582659" name="Rectangle 2"/>
          <p:cNvSpPr>
            <a:spLocks noGrp="1" noRot="1" noChangeAspect="1" noChangeArrowheads="1" noTextEdit="1"/>
          </p:cNvSpPr>
          <p:nvPr>
            <p:ph type="sldImg"/>
          </p:nvPr>
        </p:nvSpPr>
        <p:spPr>
          <a:ln/>
        </p:spPr>
      </p:sp>
      <p:sp>
        <p:nvSpPr>
          <p:cNvPr id="582660"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7"/>
          <p:cNvSpPr>
            <a:spLocks noGrp="1" noChangeArrowheads="1"/>
          </p:cNvSpPr>
          <p:nvPr>
            <p:ph type="sldNum" sz="quarter" idx="5"/>
          </p:nvPr>
        </p:nvSpPr>
        <p:spPr>
          <a:noFill/>
        </p:spPr>
        <p:txBody>
          <a:bodyPr/>
          <a:lstStyle/>
          <a:p>
            <a:fld id="{DCCB1785-09F7-4701-930F-56915054ABB0}" type="slidenum">
              <a:rPr lang="en-US" smtClean="0"/>
              <a:pPr/>
              <a:t>268</a:t>
            </a:fld>
            <a:endParaRPr lang="en-US" smtClean="0"/>
          </a:p>
        </p:txBody>
      </p:sp>
      <p:sp>
        <p:nvSpPr>
          <p:cNvPr id="583683" name="Rectangle 2"/>
          <p:cNvSpPr>
            <a:spLocks noGrp="1" noRot="1" noChangeAspect="1" noChangeArrowheads="1" noTextEdit="1"/>
          </p:cNvSpPr>
          <p:nvPr>
            <p:ph type="sldImg"/>
          </p:nvPr>
        </p:nvSpPr>
        <p:spPr>
          <a:ln/>
        </p:spPr>
      </p:sp>
      <p:sp>
        <p:nvSpPr>
          <p:cNvPr id="583684"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C4BAB04-A03B-47C9-92E3-DEB1F9ADE242}" type="slidenum">
              <a:rPr lang="en-US"/>
              <a:pPr/>
              <a:t>24</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7"/>
          <p:cNvSpPr>
            <a:spLocks noGrp="1" noChangeArrowheads="1"/>
          </p:cNvSpPr>
          <p:nvPr>
            <p:ph type="sldNum" sz="quarter" idx="5"/>
          </p:nvPr>
        </p:nvSpPr>
        <p:spPr>
          <a:noFill/>
        </p:spPr>
        <p:txBody>
          <a:bodyPr/>
          <a:lstStyle/>
          <a:p>
            <a:fld id="{FDBD6B5A-99F5-404F-ADEC-00183FB86816}" type="slidenum">
              <a:rPr lang="en-US" smtClean="0"/>
              <a:pPr/>
              <a:t>277</a:t>
            </a:fld>
            <a:endParaRPr lang="en-US" smtClean="0"/>
          </a:p>
        </p:txBody>
      </p:sp>
      <p:sp>
        <p:nvSpPr>
          <p:cNvPr id="584707" name="Rectangle 2"/>
          <p:cNvSpPr>
            <a:spLocks noGrp="1" noRot="1" noChangeAspect="1" noChangeArrowheads="1" noTextEdit="1"/>
          </p:cNvSpPr>
          <p:nvPr>
            <p:ph type="sldImg"/>
          </p:nvPr>
        </p:nvSpPr>
        <p:spPr>
          <a:ln/>
        </p:spPr>
      </p:sp>
      <p:sp>
        <p:nvSpPr>
          <p:cNvPr id="584708"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7"/>
          <p:cNvSpPr>
            <a:spLocks noGrp="1" noChangeArrowheads="1"/>
          </p:cNvSpPr>
          <p:nvPr>
            <p:ph type="sldNum" sz="quarter" idx="5"/>
          </p:nvPr>
        </p:nvSpPr>
        <p:spPr>
          <a:noFill/>
        </p:spPr>
        <p:txBody>
          <a:bodyPr/>
          <a:lstStyle/>
          <a:p>
            <a:fld id="{2AD7F234-8653-49BB-8830-2C2AB4A71C9C}" type="slidenum">
              <a:rPr lang="en-US" smtClean="0"/>
              <a:pPr/>
              <a:t>278</a:t>
            </a:fld>
            <a:endParaRPr lang="en-US" smtClean="0"/>
          </a:p>
        </p:txBody>
      </p:sp>
      <p:sp>
        <p:nvSpPr>
          <p:cNvPr id="585731" name="Rectangle 2"/>
          <p:cNvSpPr>
            <a:spLocks noGrp="1" noRot="1" noChangeAspect="1" noChangeArrowheads="1" noTextEdit="1"/>
          </p:cNvSpPr>
          <p:nvPr>
            <p:ph type="sldImg"/>
          </p:nvPr>
        </p:nvSpPr>
        <p:spPr>
          <a:ln/>
        </p:spPr>
      </p:sp>
      <p:sp>
        <p:nvSpPr>
          <p:cNvPr id="585732"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7"/>
          <p:cNvSpPr>
            <a:spLocks noGrp="1" noChangeArrowheads="1"/>
          </p:cNvSpPr>
          <p:nvPr>
            <p:ph type="sldNum" sz="quarter" idx="5"/>
          </p:nvPr>
        </p:nvSpPr>
        <p:spPr>
          <a:noFill/>
        </p:spPr>
        <p:txBody>
          <a:bodyPr/>
          <a:lstStyle/>
          <a:p>
            <a:fld id="{C3C9884C-D2B4-4007-8DCB-9C80A5F70114}" type="slidenum">
              <a:rPr lang="en-US" smtClean="0"/>
              <a:pPr/>
              <a:t>279</a:t>
            </a:fld>
            <a:endParaRPr lang="en-US" smtClean="0"/>
          </a:p>
        </p:txBody>
      </p:sp>
      <p:sp>
        <p:nvSpPr>
          <p:cNvPr id="586755" name="Rectangle 2"/>
          <p:cNvSpPr>
            <a:spLocks noGrp="1" noRot="1" noChangeAspect="1" noChangeArrowheads="1" noTextEdit="1"/>
          </p:cNvSpPr>
          <p:nvPr>
            <p:ph type="sldImg"/>
          </p:nvPr>
        </p:nvSpPr>
        <p:spPr>
          <a:ln/>
        </p:spPr>
      </p:sp>
      <p:sp>
        <p:nvSpPr>
          <p:cNvPr id="586756"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7"/>
          <p:cNvSpPr>
            <a:spLocks noGrp="1" noChangeArrowheads="1"/>
          </p:cNvSpPr>
          <p:nvPr>
            <p:ph type="sldNum" sz="quarter" idx="5"/>
          </p:nvPr>
        </p:nvSpPr>
        <p:spPr>
          <a:noFill/>
        </p:spPr>
        <p:txBody>
          <a:bodyPr/>
          <a:lstStyle/>
          <a:p>
            <a:fld id="{217BFA67-F863-465A-B288-A67A373D9FD4}" type="slidenum">
              <a:rPr lang="en-US" smtClean="0"/>
              <a:pPr/>
              <a:t>280</a:t>
            </a:fld>
            <a:endParaRPr lang="en-US" smtClean="0"/>
          </a:p>
        </p:txBody>
      </p:sp>
      <p:sp>
        <p:nvSpPr>
          <p:cNvPr id="587779" name="Rectangle 2"/>
          <p:cNvSpPr>
            <a:spLocks noGrp="1" noRot="1" noChangeAspect="1" noChangeArrowheads="1" noTextEdit="1"/>
          </p:cNvSpPr>
          <p:nvPr>
            <p:ph type="sldImg"/>
          </p:nvPr>
        </p:nvSpPr>
        <p:spPr>
          <a:ln/>
        </p:spPr>
      </p:sp>
      <p:sp>
        <p:nvSpPr>
          <p:cNvPr id="587780"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7"/>
          <p:cNvSpPr>
            <a:spLocks noGrp="1" noChangeArrowheads="1"/>
          </p:cNvSpPr>
          <p:nvPr>
            <p:ph type="sldNum" sz="quarter" idx="5"/>
          </p:nvPr>
        </p:nvSpPr>
        <p:spPr>
          <a:noFill/>
        </p:spPr>
        <p:txBody>
          <a:bodyPr/>
          <a:lstStyle/>
          <a:p>
            <a:fld id="{FC2825C2-165A-4FF7-B0B6-64D01A83B668}" type="slidenum">
              <a:rPr lang="en-US" smtClean="0"/>
              <a:pPr/>
              <a:t>281</a:t>
            </a:fld>
            <a:endParaRPr lang="en-US" smtClean="0"/>
          </a:p>
        </p:txBody>
      </p:sp>
      <p:sp>
        <p:nvSpPr>
          <p:cNvPr id="588803" name="Rectangle 2"/>
          <p:cNvSpPr>
            <a:spLocks noGrp="1" noRot="1" noChangeAspect="1" noChangeArrowheads="1" noTextEdit="1"/>
          </p:cNvSpPr>
          <p:nvPr>
            <p:ph type="sldImg"/>
          </p:nvPr>
        </p:nvSpPr>
        <p:spPr>
          <a:ln/>
        </p:spPr>
      </p:sp>
      <p:sp>
        <p:nvSpPr>
          <p:cNvPr id="588804"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7"/>
          <p:cNvSpPr>
            <a:spLocks noGrp="1" noChangeArrowheads="1"/>
          </p:cNvSpPr>
          <p:nvPr>
            <p:ph type="sldNum" sz="quarter" idx="5"/>
          </p:nvPr>
        </p:nvSpPr>
        <p:spPr>
          <a:noFill/>
        </p:spPr>
        <p:txBody>
          <a:bodyPr/>
          <a:lstStyle/>
          <a:p>
            <a:fld id="{8BE72AB1-E287-4C3A-879F-C7A57C7E05A4}" type="slidenum">
              <a:rPr lang="en-US" smtClean="0"/>
              <a:pPr/>
              <a:t>282</a:t>
            </a:fld>
            <a:endParaRPr lang="en-US" smtClean="0"/>
          </a:p>
        </p:txBody>
      </p:sp>
      <p:sp>
        <p:nvSpPr>
          <p:cNvPr id="589827" name="Rectangle 2"/>
          <p:cNvSpPr>
            <a:spLocks noGrp="1" noRot="1" noChangeAspect="1" noChangeArrowheads="1" noTextEdit="1"/>
          </p:cNvSpPr>
          <p:nvPr>
            <p:ph type="sldImg"/>
          </p:nvPr>
        </p:nvSpPr>
        <p:spPr>
          <a:ln/>
        </p:spPr>
      </p:sp>
      <p:sp>
        <p:nvSpPr>
          <p:cNvPr id="589828"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7"/>
          <p:cNvSpPr>
            <a:spLocks noGrp="1" noChangeArrowheads="1"/>
          </p:cNvSpPr>
          <p:nvPr>
            <p:ph type="sldNum" sz="quarter" idx="5"/>
          </p:nvPr>
        </p:nvSpPr>
        <p:spPr>
          <a:noFill/>
        </p:spPr>
        <p:txBody>
          <a:bodyPr/>
          <a:lstStyle/>
          <a:p>
            <a:fld id="{FD44B11E-B379-4873-AA1D-817B17DACE67}" type="slidenum">
              <a:rPr lang="en-US" smtClean="0"/>
              <a:pPr/>
              <a:t>283</a:t>
            </a:fld>
            <a:endParaRPr lang="en-US" smtClean="0"/>
          </a:p>
        </p:txBody>
      </p:sp>
      <p:sp>
        <p:nvSpPr>
          <p:cNvPr id="590851" name="Rectangle 2"/>
          <p:cNvSpPr>
            <a:spLocks noGrp="1" noRot="1" noChangeAspect="1" noChangeArrowheads="1" noTextEdit="1"/>
          </p:cNvSpPr>
          <p:nvPr>
            <p:ph type="sldImg"/>
          </p:nvPr>
        </p:nvSpPr>
        <p:spPr>
          <a:ln/>
        </p:spPr>
      </p:sp>
      <p:sp>
        <p:nvSpPr>
          <p:cNvPr id="590852"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7"/>
          <p:cNvSpPr>
            <a:spLocks noGrp="1" noChangeArrowheads="1"/>
          </p:cNvSpPr>
          <p:nvPr>
            <p:ph type="sldNum" sz="quarter" idx="5"/>
          </p:nvPr>
        </p:nvSpPr>
        <p:spPr>
          <a:noFill/>
        </p:spPr>
        <p:txBody>
          <a:bodyPr/>
          <a:lstStyle/>
          <a:p>
            <a:fld id="{2D179724-D0EC-49B2-8697-79BC68C2B64C}" type="slidenum">
              <a:rPr lang="en-US" smtClean="0"/>
              <a:pPr/>
              <a:t>284</a:t>
            </a:fld>
            <a:endParaRPr lang="en-US" smtClean="0"/>
          </a:p>
        </p:txBody>
      </p:sp>
      <p:sp>
        <p:nvSpPr>
          <p:cNvPr id="591875" name="Rectangle 2"/>
          <p:cNvSpPr>
            <a:spLocks noGrp="1" noRot="1" noChangeAspect="1" noChangeArrowheads="1" noTextEdit="1"/>
          </p:cNvSpPr>
          <p:nvPr>
            <p:ph type="sldImg"/>
          </p:nvPr>
        </p:nvSpPr>
        <p:spPr>
          <a:ln/>
        </p:spPr>
      </p:sp>
      <p:sp>
        <p:nvSpPr>
          <p:cNvPr id="591876"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7"/>
          <p:cNvSpPr>
            <a:spLocks noGrp="1" noChangeArrowheads="1"/>
          </p:cNvSpPr>
          <p:nvPr>
            <p:ph type="sldNum" sz="quarter" idx="5"/>
          </p:nvPr>
        </p:nvSpPr>
        <p:spPr>
          <a:noFill/>
        </p:spPr>
        <p:txBody>
          <a:bodyPr/>
          <a:lstStyle/>
          <a:p>
            <a:fld id="{21FA0E03-077F-4D22-B58F-D544E6794E12}" type="slidenum">
              <a:rPr lang="en-US" smtClean="0"/>
              <a:pPr/>
              <a:t>285</a:t>
            </a:fld>
            <a:endParaRPr lang="en-US" smtClean="0"/>
          </a:p>
        </p:txBody>
      </p:sp>
      <p:sp>
        <p:nvSpPr>
          <p:cNvPr id="592899" name="Rectangle 2"/>
          <p:cNvSpPr>
            <a:spLocks noGrp="1" noRot="1" noChangeAspect="1" noChangeArrowheads="1" noTextEdit="1"/>
          </p:cNvSpPr>
          <p:nvPr>
            <p:ph type="sldImg"/>
          </p:nvPr>
        </p:nvSpPr>
        <p:spPr>
          <a:ln/>
        </p:spPr>
      </p:sp>
      <p:sp>
        <p:nvSpPr>
          <p:cNvPr id="592900"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7"/>
          <p:cNvSpPr>
            <a:spLocks noGrp="1" noChangeArrowheads="1"/>
          </p:cNvSpPr>
          <p:nvPr>
            <p:ph type="sldNum" sz="quarter" idx="5"/>
          </p:nvPr>
        </p:nvSpPr>
        <p:spPr>
          <a:noFill/>
        </p:spPr>
        <p:txBody>
          <a:bodyPr/>
          <a:lstStyle/>
          <a:p>
            <a:fld id="{2C995D1E-6EB6-4458-BECC-98A9273A745D}" type="slidenum">
              <a:rPr lang="en-US" smtClean="0"/>
              <a:pPr/>
              <a:t>286</a:t>
            </a:fld>
            <a:endParaRPr lang="en-US" smtClean="0"/>
          </a:p>
        </p:txBody>
      </p:sp>
      <p:sp>
        <p:nvSpPr>
          <p:cNvPr id="593923" name="Rectangle 2"/>
          <p:cNvSpPr>
            <a:spLocks noGrp="1" noRot="1" noChangeAspect="1" noChangeArrowheads="1" noTextEdit="1"/>
          </p:cNvSpPr>
          <p:nvPr>
            <p:ph type="sldImg"/>
          </p:nvPr>
        </p:nvSpPr>
        <p:spPr>
          <a:ln/>
        </p:spPr>
      </p:sp>
      <p:sp>
        <p:nvSpPr>
          <p:cNvPr id="593924"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5E26A052-8396-431E-B76D-38F0460E394A}" type="slidenum">
              <a:rPr lang="en-US"/>
              <a:pPr/>
              <a:t>25</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7"/>
          <p:cNvSpPr>
            <a:spLocks noGrp="1" noChangeArrowheads="1"/>
          </p:cNvSpPr>
          <p:nvPr>
            <p:ph type="sldNum" sz="quarter" idx="5"/>
          </p:nvPr>
        </p:nvSpPr>
        <p:spPr>
          <a:noFill/>
        </p:spPr>
        <p:txBody>
          <a:bodyPr/>
          <a:lstStyle/>
          <a:p>
            <a:fld id="{BF8695ED-75B4-4D04-87AD-AD4643D16A32}" type="slidenum">
              <a:rPr lang="en-US" smtClean="0"/>
              <a:pPr/>
              <a:t>287</a:t>
            </a:fld>
            <a:endParaRPr lang="en-US" smtClean="0"/>
          </a:p>
        </p:txBody>
      </p:sp>
      <p:sp>
        <p:nvSpPr>
          <p:cNvPr id="594947" name="Rectangle 2"/>
          <p:cNvSpPr>
            <a:spLocks noGrp="1" noRot="1" noChangeAspect="1" noChangeArrowheads="1" noTextEdit="1"/>
          </p:cNvSpPr>
          <p:nvPr>
            <p:ph type="sldImg"/>
          </p:nvPr>
        </p:nvSpPr>
        <p:spPr>
          <a:ln/>
        </p:spPr>
      </p:sp>
      <p:sp>
        <p:nvSpPr>
          <p:cNvPr id="594948"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7"/>
          <p:cNvSpPr>
            <a:spLocks noGrp="1" noChangeArrowheads="1"/>
          </p:cNvSpPr>
          <p:nvPr>
            <p:ph type="sldNum" sz="quarter" idx="5"/>
          </p:nvPr>
        </p:nvSpPr>
        <p:spPr>
          <a:noFill/>
        </p:spPr>
        <p:txBody>
          <a:bodyPr/>
          <a:lstStyle/>
          <a:p>
            <a:fld id="{F03D9A0E-A222-4685-B9D0-B2F81931EAE4}" type="slidenum">
              <a:rPr lang="en-US" smtClean="0"/>
              <a:pPr/>
              <a:t>288</a:t>
            </a:fld>
            <a:endParaRPr lang="en-US" smtClean="0"/>
          </a:p>
        </p:txBody>
      </p:sp>
      <p:sp>
        <p:nvSpPr>
          <p:cNvPr id="595971" name="Rectangle 2"/>
          <p:cNvSpPr>
            <a:spLocks noGrp="1" noRot="1" noChangeAspect="1" noChangeArrowheads="1" noTextEdit="1"/>
          </p:cNvSpPr>
          <p:nvPr>
            <p:ph type="sldImg"/>
          </p:nvPr>
        </p:nvSpPr>
        <p:spPr>
          <a:ln/>
        </p:spPr>
      </p:sp>
      <p:sp>
        <p:nvSpPr>
          <p:cNvPr id="595972"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7"/>
          <p:cNvSpPr>
            <a:spLocks noGrp="1" noChangeArrowheads="1"/>
          </p:cNvSpPr>
          <p:nvPr>
            <p:ph type="sldNum" sz="quarter" idx="5"/>
          </p:nvPr>
        </p:nvSpPr>
        <p:spPr>
          <a:noFill/>
        </p:spPr>
        <p:txBody>
          <a:bodyPr/>
          <a:lstStyle/>
          <a:p>
            <a:fld id="{A4156AF8-E50B-4546-B4ED-C3EA64BA95FC}" type="slidenum">
              <a:rPr lang="en-US" smtClean="0"/>
              <a:pPr/>
              <a:t>289</a:t>
            </a:fld>
            <a:endParaRPr lang="en-US" smtClean="0"/>
          </a:p>
        </p:txBody>
      </p:sp>
      <p:sp>
        <p:nvSpPr>
          <p:cNvPr id="596995" name="Rectangle 2"/>
          <p:cNvSpPr>
            <a:spLocks noGrp="1" noRot="1" noChangeAspect="1" noChangeArrowheads="1" noTextEdit="1"/>
          </p:cNvSpPr>
          <p:nvPr>
            <p:ph type="sldImg"/>
          </p:nvPr>
        </p:nvSpPr>
        <p:spPr>
          <a:ln/>
        </p:spPr>
      </p:sp>
      <p:sp>
        <p:nvSpPr>
          <p:cNvPr id="596996"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7"/>
          <p:cNvSpPr>
            <a:spLocks noGrp="1" noChangeArrowheads="1"/>
          </p:cNvSpPr>
          <p:nvPr>
            <p:ph type="sldNum" sz="quarter" idx="5"/>
          </p:nvPr>
        </p:nvSpPr>
        <p:spPr>
          <a:noFill/>
        </p:spPr>
        <p:txBody>
          <a:bodyPr/>
          <a:lstStyle/>
          <a:p>
            <a:fld id="{FA433A8D-83BA-42C5-AF33-ED4DF349F7CE}" type="slidenum">
              <a:rPr lang="en-US" smtClean="0"/>
              <a:pPr/>
              <a:t>290</a:t>
            </a:fld>
            <a:endParaRPr lang="en-US" smtClean="0"/>
          </a:p>
        </p:txBody>
      </p:sp>
      <p:sp>
        <p:nvSpPr>
          <p:cNvPr id="598019" name="Rectangle 2"/>
          <p:cNvSpPr>
            <a:spLocks noGrp="1" noRot="1" noChangeAspect="1" noChangeArrowheads="1" noTextEdit="1"/>
          </p:cNvSpPr>
          <p:nvPr>
            <p:ph type="sldImg"/>
          </p:nvPr>
        </p:nvSpPr>
        <p:spPr>
          <a:ln/>
        </p:spPr>
      </p:sp>
      <p:sp>
        <p:nvSpPr>
          <p:cNvPr id="598020"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7"/>
          <p:cNvSpPr>
            <a:spLocks noGrp="1" noChangeArrowheads="1"/>
          </p:cNvSpPr>
          <p:nvPr>
            <p:ph type="sldNum" sz="quarter" idx="5"/>
          </p:nvPr>
        </p:nvSpPr>
        <p:spPr>
          <a:noFill/>
        </p:spPr>
        <p:txBody>
          <a:bodyPr/>
          <a:lstStyle/>
          <a:p>
            <a:fld id="{2F0B1B3F-A080-4C63-960E-96F65C621FAF}" type="slidenum">
              <a:rPr lang="en-US" smtClean="0"/>
              <a:pPr/>
              <a:t>291</a:t>
            </a:fld>
            <a:endParaRPr lang="en-US" smtClean="0"/>
          </a:p>
        </p:txBody>
      </p:sp>
      <p:sp>
        <p:nvSpPr>
          <p:cNvPr id="599043" name="Rectangle 2"/>
          <p:cNvSpPr>
            <a:spLocks noGrp="1" noRot="1" noChangeAspect="1" noChangeArrowheads="1" noTextEdit="1"/>
          </p:cNvSpPr>
          <p:nvPr>
            <p:ph type="sldImg"/>
          </p:nvPr>
        </p:nvSpPr>
        <p:spPr>
          <a:ln/>
        </p:spPr>
      </p:sp>
      <p:sp>
        <p:nvSpPr>
          <p:cNvPr id="599044"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7"/>
          <p:cNvSpPr>
            <a:spLocks noGrp="1" noChangeArrowheads="1"/>
          </p:cNvSpPr>
          <p:nvPr>
            <p:ph type="sldNum" sz="quarter" idx="5"/>
          </p:nvPr>
        </p:nvSpPr>
        <p:spPr>
          <a:noFill/>
        </p:spPr>
        <p:txBody>
          <a:bodyPr/>
          <a:lstStyle/>
          <a:p>
            <a:fld id="{D511437E-258E-494E-A631-83C16F0ABDA8}" type="slidenum">
              <a:rPr lang="en-US" smtClean="0"/>
              <a:pPr/>
              <a:t>292</a:t>
            </a:fld>
            <a:endParaRPr lang="en-US" smtClean="0"/>
          </a:p>
        </p:txBody>
      </p:sp>
      <p:sp>
        <p:nvSpPr>
          <p:cNvPr id="600067" name="Rectangle 2"/>
          <p:cNvSpPr>
            <a:spLocks noGrp="1" noRot="1" noChangeAspect="1" noChangeArrowheads="1" noTextEdit="1"/>
          </p:cNvSpPr>
          <p:nvPr>
            <p:ph type="sldImg"/>
          </p:nvPr>
        </p:nvSpPr>
        <p:spPr>
          <a:ln/>
        </p:spPr>
      </p:sp>
      <p:sp>
        <p:nvSpPr>
          <p:cNvPr id="600068"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7"/>
          <p:cNvSpPr>
            <a:spLocks noGrp="1" noChangeArrowheads="1"/>
          </p:cNvSpPr>
          <p:nvPr>
            <p:ph type="sldNum" sz="quarter" idx="5"/>
          </p:nvPr>
        </p:nvSpPr>
        <p:spPr>
          <a:noFill/>
        </p:spPr>
        <p:txBody>
          <a:bodyPr/>
          <a:lstStyle/>
          <a:p>
            <a:fld id="{CC968CAD-B104-4C3C-96AB-7A99458ADDEB}" type="slidenum">
              <a:rPr lang="en-US" smtClean="0"/>
              <a:pPr/>
              <a:t>293</a:t>
            </a:fld>
            <a:endParaRPr lang="en-US" smtClean="0"/>
          </a:p>
        </p:txBody>
      </p:sp>
      <p:sp>
        <p:nvSpPr>
          <p:cNvPr id="601091" name="Rectangle 2"/>
          <p:cNvSpPr>
            <a:spLocks noGrp="1" noRot="1" noChangeAspect="1" noChangeArrowheads="1" noTextEdit="1"/>
          </p:cNvSpPr>
          <p:nvPr>
            <p:ph type="sldImg"/>
          </p:nvPr>
        </p:nvSpPr>
        <p:spPr>
          <a:ln/>
        </p:spPr>
      </p:sp>
      <p:sp>
        <p:nvSpPr>
          <p:cNvPr id="601092"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7"/>
          <p:cNvSpPr>
            <a:spLocks noGrp="1" noChangeArrowheads="1"/>
          </p:cNvSpPr>
          <p:nvPr>
            <p:ph type="sldNum" sz="quarter" idx="5"/>
          </p:nvPr>
        </p:nvSpPr>
        <p:spPr>
          <a:noFill/>
        </p:spPr>
        <p:txBody>
          <a:bodyPr/>
          <a:lstStyle/>
          <a:p>
            <a:fld id="{BA570BF7-1E0F-4E42-AFDD-9DF88F3751EC}" type="slidenum">
              <a:rPr lang="en-US" smtClean="0"/>
              <a:pPr/>
              <a:t>294</a:t>
            </a:fld>
            <a:endParaRPr lang="en-US" smtClean="0"/>
          </a:p>
        </p:txBody>
      </p:sp>
      <p:sp>
        <p:nvSpPr>
          <p:cNvPr id="602115" name="Rectangle 2"/>
          <p:cNvSpPr>
            <a:spLocks noGrp="1" noRot="1" noChangeAspect="1" noChangeArrowheads="1" noTextEdit="1"/>
          </p:cNvSpPr>
          <p:nvPr>
            <p:ph type="sldImg"/>
          </p:nvPr>
        </p:nvSpPr>
        <p:spPr>
          <a:ln/>
        </p:spPr>
      </p:sp>
      <p:sp>
        <p:nvSpPr>
          <p:cNvPr id="602116"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7"/>
          <p:cNvSpPr>
            <a:spLocks noGrp="1" noChangeArrowheads="1"/>
          </p:cNvSpPr>
          <p:nvPr>
            <p:ph type="sldNum" sz="quarter" idx="5"/>
          </p:nvPr>
        </p:nvSpPr>
        <p:spPr>
          <a:noFill/>
        </p:spPr>
        <p:txBody>
          <a:bodyPr/>
          <a:lstStyle/>
          <a:p>
            <a:fld id="{02FAB129-FFCD-480E-AFFF-374881D76773}" type="slidenum">
              <a:rPr lang="en-US" smtClean="0"/>
              <a:pPr/>
              <a:t>295</a:t>
            </a:fld>
            <a:endParaRPr lang="en-US" smtClean="0"/>
          </a:p>
        </p:txBody>
      </p:sp>
      <p:sp>
        <p:nvSpPr>
          <p:cNvPr id="603139" name="Rectangle 2"/>
          <p:cNvSpPr>
            <a:spLocks noGrp="1" noRot="1" noChangeAspect="1" noChangeArrowheads="1" noTextEdit="1"/>
          </p:cNvSpPr>
          <p:nvPr>
            <p:ph type="sldImg"/>
          </p:nvPr>
        </p:nvSpPr>
        <p:spPr>
          <a:ln/>
        </p:spPr>
      </p:sp>
      <p:sp>
        <p:nvSpPr>
          <p:cNvPr id="603140"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7"/>
          <p:cNvSpPr>
            <a:spLocks noGrp="1" noChangeArrowheads="1"/>
          </p:cNvSpPr>
          <p:nvPr>
            <p:ph type="sldNum" sz="quarter" idx="5"/>
          </p:nvPr>
        </p:nvSpPr>
        <p:spPr>
          <a:noFill/>
        </p:spPr>
        <p:txBody>
          <a:bodyPr/>
          <a:lstStyle/>
          <a:p>
            <a:fld id="{06010B4B-F697-4B0C-B31D-31C8C63ED36A}" type="slidenum">
              <a:rPr lang="en-US" smtClean="0"/>
              <a:pPr/>
              <a:t>296</a:t>
            </a:fld>
            <a:endParaRPr lang="en-US" smtClean="0"/>
          </a:p>
        </p:txBody>
      </p:sp>
      <p:sp>
        <p:nvSpPr>
          <p:cNvPr id="604163" name="Rectangle 2"/>
          <p:cNvSpPr>
            <a:spLocks noGrp="1" noRot="1" noChangeAspect="1" noChangeArrowheads="1" noTextEdit="1"/>
          </p:cNvSpPr>
          <p:nvPr>
            <p:ph type="sldImg"/>
          </p:nvPr>
        </p:nvSpPr>
        <p:spPr>
          <a:ln/>
        </p:spPr>
      </p:sp>
      <p:sp>
        <p:nvSpPr>
          <p:cNvPr id="604164"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AF5BDAED-DE67-4203-A2B7-BC1013EF3943}" type="slidenum">
              <a:rPr lang="en-US"/>
              <a:pPr/>
              <a:t>26</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7"/>
          <p:cNvSpPr>
            <a:spLocks noGrp="1" noChangeArrowheads="1"/>
          </p:cNvSpPr>
          <p:nvPr>
            <p:ph type="sldNum" sz="quarter" idx="5"/>
          </p:nvPr>
        </p:nvSpPr>
        <p:spPr>
          <a:noFill/>
        </p:spPr>
        <p:txBody>
          <a:bodyPr/>
          <a:lstStyle/>
          <a:p>
            <a:fld id="{76A28BBA-2698-4016-8321-55CB6BBBD27B}" type="slidenum">
              <a:rPr lang="en-US" smtClean="0"/>
              <a:pPr/>
              <a:t>297</a:t>
            </a:fld>
            <a:endParaRPr lang="en-US" smtClean="0"/>
          </a:p>
        </p:txBody>
      </p:sp>
      <p:sp>
        <p:nvSpPr>
          <p:cNvPr id="605187" name="Rectangle 2"/>
          <p:cNvSpPr>
            <a:spLocks noGrp="1" noRot="1" noChangeAspect="1" noChangeArrowheads="1" noTextEdit="1"/>
          </p:cNvSpPr>
          <p:nvPr>
            <p:ph type="sldImg"/>
          </p:nvPr>
        </p:nvSpPr>
        <p:spPr>
          <a:ln/>
        </p:spPr>
      </p:sp>
      <p:sp>
        <p:nvSpPr>
          <p:cNvPr id="605188"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7"/>
          <p:cNvSpPr>
            <a:spLocks noGrp="1" noChangeArrowheads="1"/>
          </p:cNvSpPr>
          <p:nvPr>
            <p:ph type="sldNum" sz="quarter" idx="5"/>
          </p:nvPr>
        </p:nvSpPr>
        <p:spPr>
          <a:noFill/>
        </p:spPr>
        <p:txBody>
          <a:bodyPr/>
          <a:lstStyle/>
          <a:p>
            <a:fld id="{25D0C376-6F0A-42E5-87A3-377BDC6C610E}" type="slidenum">
              <a:rPr lang="en-US" smtClean="0"/>
              <a:pPr/>
              <a:t>298</a:t>
            </a:fld>
            <a:endParaRPr lang="en-US" smtClean="0"/>
          </a:p>
        </p:txBody>
      </p:sp>
      <p:sp>
        <p:nvSpPr>
          <p:cNvPr id="606211" name="Rectangle 2"/>
          <p:cNvSpPr>
            <a:spLocks noGrp="1" noRot="1" noChangeAspect="1" noChangeArrowheads="1" noTextEdit="1"/>
          </p:cNvSpPr>
          <p:nvPr>
            <p:ph type="sldImg"/>
          </p:nvPr>
        </p:nvSpPr>
        <p:spPr>
          <a:ln/>
        </p:spPr>
      </p:sp>
      <p:sp>
        <p:nvSpPr>
          <p:cNvPr id="606212"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7"/>
          <p:cNvSpPr>
            <a:spLocks noGrp="1" noChangeArrowheads="1"/>
          </p:cNvSpPr>
          <p:nvPr>
            <p:ph type="sldNum" sz="quarter" idx="5"/>
          </p:nvPr>
        </p:nvSpPr>
        <p:spPr>
          <a:noFill/>
        </p:spPr>
        <p:txBody>
          <a:bodyPr/>
          <a:lstStyle/>
          <a:p>
            <a:fld id="{63B2F5DD-6D20-4C42-8263-6BDD3634FB59}" type="slidenum">
              <a:rPr lang="en-US" smtClean="0"/>
              <a:pPr/>
              <a:t>299</a:t>
            </a:fld>
            <a:endParaRPr lang="en-US" smtClean="0"/>
          </a:p>
        </p:txBody>
      </p:sp>
      <p:sp>
        <p:nvSpPr>
          <p:cNvPr id="607235" name="Rectangle 2"/>
          <p:cNvSpPr>
            <a:spLocks noGrp="1" noRot="1" noChangeAspect="1" noChangeArrowheads="1" noTextEdit="1"/>
          </p:cNvSpPr>
          <p:nvPr>
            <p:ph type="sldImg"/>
          </p:nvPr>
        </p:nvSpPr>
        <p:spPr>
          <a:ln/>
        </p:spPr>
      </p:sp>
      <p:sp>
        <p:nvSpPr>
          <p:cNvPr id="607236"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7"/>
          <p:cNvSpPr>
            <a:spLocks noGrp="1" noChangeArrowheads="1"/>
          </p:cNvSpPr>
          <p:nvPr>
            <p:ph type="sldNum" sz="quarter" idx="5"/>
          </p:nvPr>
        </p:nvSpPr>
        <p:spPr>
          <a:noFill/>
        </p:spPr>
        <p:txBody>
          <a:bodyPr/>
          <a:lstStyle/>
          <a:p>
            <a:fld id="{1A76CB94-44FA-4538-8834-5926D7AFA6F2}" type="slidenum">
              <a:rPr lang="en-US" smtClean="0"/>
              <a:pPr/>
              <a:t>300</a:t>
            </a:fld>
            <a:endParaRPr lang="en-US" smtClean="0"/>
          </a:p>
        </p:txBody>
      </p:sp>
      <p:sp>
        <p:nvSpPr>
          <p:cNvPr id="608259" name="Rectangle 2"/>
          <p:cNvSpPr>
            <a:spLocks noGrp="1" noRot="1" noChangeAspect="1" noChangeArrowheads="1" noTextEdit="1"/>
          </p:cNvSpPr>
          <p:nvPr>
            <p:ph type="sldImg"/>
          </p:nvPr>
        </p:nvSpPr>
        <p:spPr>
          <a:ln/>
        </p:spPr>
      </p:sp>
      <p:sp>
        <p:nvSpPr>
          <p:cNvPr id="608260"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7"/>
          <p:cNvSpPr>
            <a:spLocks noGrp="1" noChangeArrowheads="1"/>
          </p:cNvSpPr>
          <p:nvPr>
            <p:ph type="sldNum" sz="quarter" idx="5"/>
          </p:nvPr>
        </p:nvSpPr>
        <p:spPr>
          <a:noFill/>
        </p:spPr>
        <p:txBody>
          <a:bodyPr/>
          <a:lstStyle/>
          <a:p>
            <a:fld id="{1C5CA10E-9A2A-4A17-992C-0A9E1A3C3A41}" type="slidenum">
              <a:rPr lang="en-US" smtClean="0"/>
              <a:pPr/>
              <a:t>301</a:t>
            </a:fld>
            <a:endParaRPr lang="en-US" smtClean="0"/>
          </a:p>
        </p:txBody>
      </p:sp>
      <p:sp>
        <p:nvSpPr>
          <p:cNvPr id="609283" name="Rectangle 2"/>
          <p:cNvSpPr>
            <a:spLocks noGrp="1" noRot="1" noChangeAspect="1" noChangeArrowheads="1" noTextEdit="1"/>
          </p:cNvSpPr>
          <p:nvPr>
            <p:ph type="sldImg"/>
          </p:nvPr>
        </p:nvSpPr>
        <p:spPr>
          <a:ln/>
        </p:spPr>
      </p:sp>
      <p:sp>
        <p:nvSpPr>
          <p:cNvPr id="609284"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7"/>
          <p:cNvSpPr>
            <a:spLocks noGrp="1" noChangeArrowheads="1"/>
          </p:cNvSpPr>
          <p:nvPr>
            <p:ph type="sldNum" sz="quarter" idx="5"/>
          </p:nvPr>
        </p:nvSpPr>
        <p:spPr>
          <a:noFill/>
        </p:spPr>
        <p:txBody>
          <a:bodyPr/>
          <a:lstStyle/>
          <a:p>
            <a:fld id="{E04A5921-B66D-4549-A0F3-CD71C45AE6F5}" type="slidenum">
              <a:rPr lang="en-US" smtClean="0"/>
              <a:pPr/>
              <a:t>302</a:t>
            </a:fld>
            <a:endParaRPr lang="en-US" smtClean="0"/>
          </a:p>
        </p:txBody>
      </p:sp>
      <p:sp>
        <p:nvSpPr>
          <p:cNvPr id="610307" name="Rectangle 2"/>
          <p:cNvSpPr>
            <a:spLocks noGrp="1" noRot="1" noChangeAspect="1" noChangeArrowheads="1" noTextEdit="1"/>
          </p:cNvSpPr>
          <p:nvPr>
            <p:ph type="sldImg"/>
          </p:nvPr>
        </p:nvSpPr>
        <p:spPr>
          <a:ln/>
        </p:spPr>
      </p:sp>
      <p:sp>
        <p:nvSpPr>
          <p:cNvPr id="610308"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7"/>
          <p:cNvSpPr>
            <a:spLocks noGrp="1" noChangeArrowheads="1"/>
          </p:cNvSpPr>
          <p:nvPr>
            <p:ph type="sldNum" sz="quarter" idx="5"/>
          </p:nvPr>
        </p:nvSpPr>
        <p:spPr>
          <a:noFill/>
        </p:spPr>
        <p:txBody>
          <a:bodyPr/>
          <a:lstStyle/>
          <a:p>
            <a:fld id="{9AF49949-0420-4327-AB5D-CC1915FFE90B}" type="slidenum">
              <a:rPr lang="en-US" smtClean="0"/>
              <a:pPr/>
              <a:t>303</a:t>
            </a:fld>
            <a:endParaRPr lang="en-US" smtClean="0"/>
          </a:p>
        </p:txBody>
      </p:sp>
      <p:sp>
        <p:nvSpPr>
          <p:cNvPr id="611331" name="Rectangle 2"/>
          <p:cNvSpPr>
            <a:spLocks noGrp="1" noRot="1" noChangeAspect="1" noChangeArrowheads="1" noTextEdit="1"/>
          </p:cNvSpPr>
          <p:nvPr>
            <p:ph type="sldImg"/>
          </p:nvPr>
        </p:nvSpPr>
        <p:spPr>
          <a:ln/>
        </p:spPr>
      </p:sp>
      <p:sp>
        <p:nvSpPr>
          <p:cNvPr id="611332"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7"/>
          <p:cNvSpPr>
            <a:spLocks noGrp="1" noChangeArrowheads="1"/>
          </p:cNvSpPr>
          <p:nvPr>
            <p:ph type="sldNum" sz="quarter" idx="5"/>
          </p:nvPr>
        </p:nvSpPr>
        <p:spPr>
          <a:noFill/>
        </p:spPr>
        <p:txBody>
          <a:bodyPr/>
          <a:lstStyle/>
          <a:p>
            <a:fld id="{CF0822BF-D6A6-4B08-BD26-EB8F2A3CCBCD}" type="slidenum">
              <a:rPr lang="en-US" smtClean="0"/>
              <a:pPr/>
              <a:t>304</a:t>
            </a:fld>
            <a:endParaRPr lang="en-US" smtClean="0"/>
          </a:p>
        </p:txBody>
      </p:sp>
      <p:sp>
        <p:nvSpPr>
          <p:cNvPr id="612355" name="Rectangle 2"/>
          <p:cNvSpPr>
            <a:spLocks noGrp="1" noRot="1" noChangeAspect="1" noChangeArrowheads="1" noTextEdit="1"/>
          </p:cNvSpPr>
          <p:nvPr>
            <p:ph type="sldImg"/>
          </p:nvPr>
        </p:nvSpPr>
        <p:spPr>
          <a:ln/>
        </p:spPr>
      </p:sp>
      <p:sp>
        <p:nvSpPr>
          <p:cNvPr id="612356"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7"/>
          <p:cNvSpPr>
            <a:spLocks noGrp="1" noChangeArrowheads="1"/>
          </p:cNvSpPr>
          <p:nvPr>
            <p:ph type="sldNum" sz="quarter" idx="5"/>
          </p:nvPr>
        </p:nvSpPr>
        <p:spPr>
          <a:noFill/>
        </p:spPr>
        <p:txBody>
          <a:bodyPr/>
          <a:lstStyle/>
          <a:p>
            <a:fld id="{76FB2D99-4702-4269-86DF-EB10C46D0FAC}" type="slidenum">
              <a:rPr lang="en-US" smtClean="0"/>
              <a:pPr/>
              <a:t>305</a:t>
            </a:fld>
            <a:endParaRPr lang="en-US" smtClean="0"/>
          </a:p>
        </p:txBody>
      </p:sp>
      <p:sp>
        <p:nvSpPr>
          <p:cNvPr id="613379" name="Rectangle 2"/>
          <p:cNvSpPr>
            <a:spLocks noGrp="1" noRot="1" noChangeAspect="1" noChangeArrowheads="1" noTextEdit="1"/>
          </p:cNvSpPr>
          <p:nvPr>
            <p:ph type="sldImg"/>
          </p:nvPr>
        </p:nvSpPr>
        <p:spPr>
          <a:ln/>
        </p:spPr>
      </p:sp>
      <p:sp>
        <p:nvSpPr>
          <p:cNvPr id="613380"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7"/>
          <p:cNvSpPr>
            <a:spLocks noGrp="1" noChangeArrowheads="1"/>
          </p:cNvSpPr>
          <p:nvPr>
            <p:ph type="sldNum" sz="quarter" idx="5"/>
          </p:nvPr>
        </p:nvSpPr>
        <p:spPr>
          <a:noFill/>
        </p:spPr>
        <p:txBody>
          <a:bodyPr/>
          <a:lstStyle/>
          <a:p>
            <a:fld id="{8250936A-9AD4-450F-AEA5-574D0E034723}" type="slidenum">
              <a:rPr lang="en-US" smtClean="0"/>
              <a:pPr/>
              <a:t>306</a:t>
            </a:fld>
            <a:endParaRPr lang="en-US" smtClean="0"/>
          </a:p>
        </p:txBody>
      </p:sp>
      <p:sp>
        <p:nvSpPr>
          <p:cNvPr id="614403" name="Rectangle 2"/>
          <p:cNvSpPr>
            <a:spLocks noGrp="1" noRot="1" noChangeAspect="1" noChangeArrowheads="1" noTextEdit="1"/>
          </p:cNvSpPr>
          <p:nvPr>
            <p:ph type="sldImg"/>
          </p:nvPr>
        </p:nvSpPr>
        <p:spPr>
          <a:ln/>
        </p:spPr>
      </p:sp>
      <p:sp>
        <p:nvSpPr>
          <p:cNvPr id="614404"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0F610D2B-DD33-4527-8925-B2C76B256457}" type="slidenum">
              <a:rPr lang="en-US"/>
              <a:pPr/>
              <a:t>27</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7"/>
          <p:cNvSpPr>
            <a:spLocks noGrp="1" noChangeArrowheads="1"/>
          </p:cNvSpPr>
          <p:nvPr>
            <p:ph type="sldNum" sz="quarter" idx="5"/>
          </p:nvPr>
        </p:nvSpPr>
        <p:spPr>
          <a:noFill/>
        </p:spPr>
        <p:txBody>
          <a:bodyPr/>
          <a:lstStyle/>
          <a:p>
            <a:fld id="{41F7173C-BAA5-45F6-B801-AA5D0CC35F1B}" type="slidenum">
              <a:rPr lang="en-US" smtClean="0"/>
              <a:pPr/>
              <a:t>307</a:t>
            </a:fld>
            <a:endParaRPr lang="en-US" smtClean="0"/>
          </a:p>
        </p:txBody>
      </p:sp>
      <p:sp>
        <p:nvSpPr>
          <p:cNvPr id="615427" name="Rectangle 2"/>
          <p:cNvSpPr>
            <a:spLocks noGrp="1" noRot="1" noChangeAspect="1" noChangeArrowheads="1" noTextEdit="1"/>
          </p:cNvSpPr>
          <p:nvPr>
            <p:ph type="sldImg"/>
          </p:nvPr>
        </p:nvSpPr>
        <p:spPr>
          <a:ln/>
        </p:spPr>
      </p:sp>
      <p:sp>
        <p:nvSpPr>
          <p:cNvPr id="615428"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7"/>
          <p:cNvSpPr>
            <a:spLocks noGrp="1" noChangeArrowheads="1"/>
          </p:cNvSpPr>
          <p:nvPr>
            <p:ph type="sldNum" sz="quarter" idx="5"/>
          </p:nvPr>
        </p:nvSpPr>
        <p:spPr>
          <a:noFill/>
        </p:spPr>
        <p:txBody>
          <a:bodyPr/>
          <a:lstStyle/>
          <a:p>
            <a:fld id="{6D617E9A-BC7E-4AFE-992E-4A237EC1AEED}" type="slidenum">
              <a:rPr lang="en-US" smtClean="0"/>
              <a:pPr/>
              <a:t>308</a:t>
            </a:fld>
            <a:endParaRPr lang="en-US" smtClean="0"/>
          </a:p>
        </p:txBody>
      </p:sp>
      <p:sp>
        <p:nvSpPr>
          <p:cNvPr id="616451" name="Rectangle 2"/>
          <p:cNvSpPr>
            <a:spLocks noGrp="1" noRot="1" noChangeAspect="1" noChangeArrowheads="1" noTextEdit="1"/>
          </p:cNvSpPr>
          <p:nvPr>
            <p:ph type="sldImg"/>
          </p:nvPr>
        </p:nvSpPr>
        <p:spPr>
          <a:ln/>
        </p:spPr>
      </p:sp>
      <p:sp>
        <p:nvSpPr>
          <p:cNvPr id="616452"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7"/>
          <p:cNvSpPr>
            <a:spLocks noGrp="1" noChangeArrowheads="1"/>
          </p:cNvSpPr>
          <p:nvPr>
            <p:ph type="sldNum" sz="quarter" idx="5"/>
          </p:nvPr>
        </p:nvSpPr>
        <p:spPr>
          <a:noFill/>
        </p:spPr>
        <p:txBody>
          <a:bodyPr/>
          <a:lstStyle/>
          <a:p>
            <a:fld id="{BE030886-1CD1-4E4D-8802-DFA6DA205DFD}" type="slidenum">
              <a:rPr lang="en-US" smtClean="0"/>
              <a:pPr/>
              <a:t>309</a:t>
            </a:fld>
            <a:endParaRPr lang="en-US" smtClean="0"/>
          </a:p>
        </p:txBody>
      </p:sp>
      <p:sp>
        <p:nvSpPr>
          <p:cNvPr id="617475" name="Rectangle 2"/>
          <p:cNvSpPr>
            <a:spLocks noGrp="1" noRot="1" noChangeAspect="1" noChangeArrowheads="1" noTextEdit="1"/>
          </p:cNvSpPr>
          <p:nvPr>
            <p:ph type="sldImg"/>
          </p:nvPr>
        </p:nvSpPr>
        <p:spPr>
          <a:ln/>
        </p:spPr>
      </p:sp>
      <p:sp>
        <p:nvSpPr>
          <p:cNvPr id="617476"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7"/>
          <p:cNvSpPr>
            <a:spLocks noGrp="1" noChangeArrowheads="1"/>
          </p:cNvSpPr>
          <p:nvPr>
            <p:ph type="sldNum" sz="quarter" idx="5"/>
          </p:nvPr>
        </p:nvSpPr>
        <p:spPr>
          <a:noFill/>
        </p:spPr>
        <p:txBody>
          <a:bodyPr/>
          <a:lstStyle/>
          <a:p>
            <a:fld id="{4BF68279-7B3B-40B0-9E8B-5CE3CC23AE80}" type="slidenum">
              <a:rPr lang="en-US" smtClean="0"/>
              <a:pPr/>
              <a:t>310</a:t>
            </a:fld>
            <a:endParaRPr lang="en-US" smtClean="0"/>
          </a:p>
        </p:txBody>
      </p:sp>
      <p:sp>
        <p:nvSpPr>
          <p:cNvPr id="618499" name="Rectangle 2"/>
          <p:cNvSpPr>
            <a:spLocks noGrp="1" noRot="1" noChangeAspect="1" noChangeArrowheads="1" noTextEdit="1"/>
          </p:cNvSpPr>
          <p:nvPr>
            <p:ph type="sldImg"/>
          </p:nvPr>
        </p:nvSpPr>
        <p:spPr>
          <a:ln/>
        </p:spPr>
      </p:sp>
      <p:sp>
        <p:nvSpPr>
          <p:cNvPr id="618500"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7"/>
          <p:cNvSpPr>
            <a:spLocks noGrp="1" noChangeArrowheads="1"/>
          </p:cNvSpPr>
          <p:nvPr>
            <p:ph type="sldNum" sz="quarter" idx="5"/>
          </p:nvPr>
        </p:nvSpPr>
        <p:spPr>
          <a:noFill/>
        </p:spPr>
        <p:txBody>
          <a:bodyPr/>
          <a:lstStyle/>
          <a:p>
            <a:fld id="{AF1343F8-31A5-4E30-9AAE-A43B0FFE5FAB}" type="slidenum">
              <a:rPr lang="en-US" smtClean="0"/>
              <a:pPr/>
              <a:t>311</a:t>
            </a:fld>
            <a:endParaRPr lang="en-US" smtClean="0"/>
          </a:p>
        </p:txBody>
      </p:sp>
      <p:sp>
        <p:nvSpPr>
          <p:cNvPr id="619523" name="Rectangle 2"/>
          <p:cNvSpPr>
            <a:spLocks noGrp="1" noRot="1" noChangeAspect="1" noChangeArrowheads="1" noTextEdit="1"/>
          </p:cNvSpPr>
          <p:nvPr>
            <p:ph type="sldImg"/>
          </p:nvPr>
        </p:nvSpPr>
        <p:spPr>
          <a:ln/>
        </p:spPr>
      </p:sp>
      <p:sp>
        <p:nvSpPr>
          <p:cNvPr id="619524"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noFill/>
        </p:spPr>
        <p:txBody>
          <a:bodyPr/>
          <a:lstStyle/>
          <a:p>
            <a:fld id="{0488A159-4FD5-4589-8E78-523E15EF37AA}" type="slidenum">
              <a:rPr lang="en-US" smtClean="0"/>
              <a:pPr/>
              <a:t>312</a:t>
            </a:fld>
            <a:endParaRPr lang="en-US" smtClean="0"/>
          </a:p>
        </p:txBody>
      </p:sp>
      <p:sp>
        <p:nvSpPr>
          <p:cNvPr id="620547" name="Rectangle 2"/>
          <p:cNvSpPr>
            <a:spLocks noGrp="1" noRot="1" noChangeAspect="1" noChangeArrowheads="1" noTextEdit="1"/>
          </p:cNvSpPr>
          <p:nvPr>
            <p:ph type="sldImg"/>
          </p:nvPr>
        </p:nvSpPr>
        <p:spPr>
          <a:ln/>
        </p:spPr>
      </p:sp>
      <p:sp>
        <p:nvSpPr>
          <p:cNvPr id="620548"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7"/>
          <p:cNvSpPr>
            <a:spLocks noGrp="1" noChangeArrowheads="1"/>
          </p:cNvSpPr>
          <p:nvPr>
            <p:ph type="sldNum" sz="quarter" idx="5"/>
          </p:nvPr>
        </p:nvSpPr>
        <p:spPr>
          <a:noFill/>
        </p:spPr>
        <p:txBody>
          <a:bodyPr/>
          <a:lstStyle/>
          <a:p>
            <a:fld id="{19B6A979-0F9F-42AC-810B-FB59648189B3}" type="slidenum">
              <a:rPr lang="en-US" smtClean="0"/>
              <a:pPr/>
              <a:t>313</a:t>
            </a:fld>
            <a:endParaRPr lang="en-US" smtClean="0"/>
          </a:p>
        </p:txBody>
      </p:sp>
      <p:sp>
        <p:nvSpPr>
          <p:cNvPr id="621571" name="Rectangle 2"/>
          <p:cNvSpPr>
            <a:spLocks noGrp="1" noRot="1" noChangeAspect="1" noChangeArrowheads="1" noTextEdit="1"/>
          </p:cNvSpPr>
          <p:nvPr>
            <p:ph type="sldImg"/>
          </p:nvPr>
        </p:nvSpPr>
        <p:spPr>
          <a:ln/>
        </p:spPr>
      </p:sp>
      <p:sp>
        <p:nvSpPr>
          <p:cNvPr id="621572" name="Rectangle 3"/>
          <p:cNvSpPr>
            <a:spLocks noGrp="1" noChangeArrowheads="1"/>
          </p:cNvSpPr>
          <p:nvPr>
            <p:ph type="body" idx="1"/>
          </p:nvPr>
        </p:nvSpPr>
        <p:spPr>
          <a:noFill/>
          <a:ln/>
        </p:spPr>
        <p:txBody>
          <a:bodyPr/>
          <a:lstStyle/>
          <a:p>
            <a:pPr eaLnBrk="1" hangingPunct="1"/>
            <a:endParaRPr lang="en-GB" smtClean="0"/>
          </a:p>
        </p:txBody>
      </p:sp>
      <p:sp>
        <p:nvSpPr>
          <p:cNvPr id="621573" name="Header Placeholder 6"/>
          <p:cNvSpPr>
            <a:spLocks noGrp="1"/>
          </p:cNvSpPr>
          <p:nvPr>
            <p:ph type="hdr" sz="quarter"/>
          </p:nvPr>
        </p:nvSpPr>
        <p:spPr>
          <a:noFill/>
        </p:spPr>
        <p:txBody>
          <a:bodyPr/>
          <a:lstStyle/>
          <a:p>
            <a:r>
              <a:rPr lang="fr-BE" smtClean="0"/>
              <a:t>Technofutur TIC: Introduction à Java</a:t>
            </a:r>
            <a:endParaRPr lang="en-US" smtClean="0"/>
          </a:p>
        </p:txBody>
      </p:sp>
    </p:spTree>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7"/>
          <p:cNvSpPr>
            <a:spLocks noGrp="1" noChangeArrowheads="1"/>
          </p:cNvSpPr>
          <p:nvPr>
            <p:ph type="sldNum" sz="quarter" idx="5"/>
          </p:nvPr>
        </p:nvSpPr>
        <p:spPr>
          <a:noFill/>
        </p:spPr>
        <p:txBody>
          <a:bodyPr/>
          <a:lstStyle/>
          <a:p>
            <a:fld id="{C7A483DC-D282-49C9-AE41-CEC6CAA1262E}" type="slidenum">
              <a:rPr lang="en-US" smtClean="0"/>
              <a:pPr/>
              <a:t>314</a:t>
            </a:fld>
            <a:endParaRPr lang="en-US" smtClean="0"/>
          </a:p>
        </p:txBody>
      </p:sp>
      <p:sp>
        <p:nvSpPr>
          <p:cNvPr id="622595" name="Rectangle 2"/>
          <p:cNvSpPr>
            <a:spLocks noGrp="1" noRot="1" noChangeAspect="1" noChangeArrowheads="1" noTextEdit="1"/>
          </p:cNvSpPr>
          <p:nvPr>
            <p:ph type="sldImg"/>
          </p:nvPr>
        </p:nvSpPr>
        <p:spPr>
          <a:ln/>
        </p:spPr>
      </p:sp>
      <p:sp>
        <p:nvSpPr>
          <p:cNvPr id="622596" name="Rectangle 3"/>
          <p:cNvSpPr>
            <a:spLocks noGrp="1" noChangeArrowheads="1"/>
          </p:cNvSpPr>
          <p:nvPr>
            <p:ph type="body" idx="1"/>
          </p:nvPr>
        </p:nvSpPr>
        <p:spPr>
          <a:noFill/>
          <a:ln/>
        </p:spPr>
        <p:txBody>
          <a:bodyPr/>
          <a:lstStyle/>
          <a:p>
            <a:pPr eaLnBrk="1" hangingPunct="1"/>
            <a:endParaRPr lang="en-GB" smtClean="0"/>
          </a:p>
        </p:txBody>
      </p:sp>
      <p:sp>
        <p:nvSpPr>
          <p:cNvPr id="622597" name="Header Placeholder 6"/>
          <p:cNvSpPr>
            <a:spLocks noGrp="1"/>
          </p:cNvSpPr>
          <p:nvPr>
            <p:ph type="hdr" sz="quarter"/>
          </p:nvPr>
        </p:nvSpPr>
        <p:spPr>
          <a:noFill/>
        </p:spPr>
        <p:txBody>
          <a:bodyPr/>
          <a:lstStyle/>
          <a:p>
            <a:r>
              <a:rPr lang="fr-BE" smtClean="0"/>
              <a:t>Technofutur TIC: Introduction à Java</a:t>
            </a:r>
            <a:endParaRPr lang="en-US" smtClean="0"/>
          </a:p>
        </p:txBody>
      </p:sp>
    </p:spTree>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7"/>
          <p:cNvSpPr>
            <a:spLocks noGrp="1" noChangeArrowheads="1"/>
          </p:cNvSpPr>
          <p:nvPr>
            <p:ph type="sldNum" sz="quarter" idx="5"/>
          </p:nvPr>
        </p:nvSpPr>
        <p:spPr>
          <a:noFill/>
        </p:spPr>
        <p:txBody>
          <a:bodyPr/>
          <a:lstStyle/>
          <a:p>
            <a:fld id="{E6C9A5F6-84B8-4D76-B9BD-DDABBD942419}" type="slidenum">
              <a:rPr lang="en-US" smtClean="0"/>
              <a:pPr/>
              <a:t>315</a:t>
            </a:fld>
            <a:endParaRPr lang="en-US" smtClean="0"/>
          </a:p>
        </p:txBody>
      </p:sp>
      <p:sp>
        <p:nvSpPr>
          <p:cNvPr id="623619" name="Rectangle 2"/>
          <p:cNvSpPr>
            <a:spLocks noGrp="1" noRot="1" noChangeAspect="1" noChangeArrowheads="1" noTextEdit="1"/>
          </p:cNvSpPr>
          <p:nvPr>
            <p:ph type="sldImg"/>
          </p:nvPr>
        </p:nvSpPr>
        <p:spPr>
          <a:ln/>
        </p:spPr>
      </p:sp>
      <p:sp>
        <p:nvSpPr>
          <p:cNvPr id="623620" name="Rectangle 3"/>
          <p:cNvSpPr>
            <a:spLocks noGrp="1" noChangeArrowheads="1"/>
          </p:cNvSpPr>
          <p:nvPr>
            <p:ph type="body" idx="1"/>
          </p:nvPr>
        </p:nvSpPr>
        <p:spPr>
          <a:noFill/>
          <a:ln/>
        </p:spPr>
        <p:txBody>
          <a:bodyPr/>
          <a:lstStyle/>
          <a:p>
            <a:pPr eaLnBrk="1" hangingPunct="1"/>
            <a:endParaRPr lang="en-GB" smtClean="0"/>
          </a:p>
        </p:txBody>
      </p:sp>
      <p:sp>
        <p:nvSpPr>
          <p:cNvPr id="623621" name="Header Placeholder 6"/>
          <p:cNvSpPr>
            <a:spLocks noGrp="1"/>
          </p:cNvSpPr>
          <p:nvPr>
            <p:ph type="hdr" sz="quarter"/>
          </p:nvPr>
        </p:nvSpPr>
        <p:spPr>
          <a:noFill/>
        </p:spPr>
        <p:txBody>
          <a:bodyPr/>
          <a:lstStyle/>
          <a:p>
            <a:r>
              <a:rPr lang="fr-BE" smtClean="0"/>
              <a:t>Technofutur TIC: Introduction à Java</a:t>
            </a:r>
            <a:endParaRPr lang="en-US" smtClean="0"/>
          </a:p>
        </p:txBody>
      </p:sp>
    </p:spTree>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7"/>
          <p:cNvSpPr>
            <a:spLocks noGrp="1" noChangeArrowheads="1"/>
          </p:cNvSpPr>
          <p:nvPr>
            <p:ph type="sldNum" sz="quarter" idx="5"/>
          </p:nvPr>
        </p:nvSpPr>
        <p:spPr>
          <a:noFill/>
        </p:spPr>
        <p:txBody>
          <a:bodyPr/>
          <a:lstStyle/>
          <a:p>
            <a:fld id="{81D2345C-9B0A-4626-A1BF-9A57F6CDFA05}" type="slidenum">
              <a:rPr lang="en-US" smtClean="0"/>
              <a:pPr/>
              <a:t>316</a:t>
            </a:fld>
            <a:endParaRPr lang="en-US" smtClean="0"/>
          </a:p>
        </p:txBody>
      </p:sp>
      <p:sp>
        <p:nvSpPr>
          <p:cNvPr id="624643" name="Rectangle 2"/>
          <p:cNvSpPr>
            <a:spLocks noGrp="1" noRot="1" noChangeAspect="1" noChangeArrowheads="1" noTextEdit="1"/>
          </p:cNvSpPr>
          <p:nvPr>
            <p:ph type="sldImg"/>
          </p:nvPr>
        </p:nvSpPr>
        <p:spPr>
          <a:ln/>
        </p:spPr>
      </p:sp>
      <p:sp>
        <p:nvSpPr>
          <p:cNvPr id="624644" name="Rectangle 3"/>
          <p:cNvSpPr>
            <a:spLocks noGrp="1" noChangeArrowheads="1"/>
          </p:cNvSpPr>
          <p:nvPr>
            <p:ph type="body" idx="1"/>
          </p:nvPr>
        </p:nvSpPr>
        <p:spPr>
          <a:noFill/>
          <a:ln/>
        </p:spPr>
        <p:txBody>
          <a:bodyPr/>
          <a:lstStyle/>
          <a:p>
            <a:pPr eaLnBrk="1" hangingPunct="1"/>
            <a:endParaRPr lang="en-GB" smtClean="0"/>
          </a:p>
        </p:txBody>
      </p:sp>
      <p:sp>
        <p:nvSpPr>
          <p:cNvPr id="624645" name="Header Placeholder 6"/>
          <p:cNvSpPr>
            <a:spLocks noGrp="1"/>
          </p:cNvSpPr>
          <p:nvPr>
            <p:ph type="hdr" sz="quarter"/>
          </p:nvPr>
        </p:nvSpPr>
        <p:spPr>
          <a:noFill/>
        </p:spPr>
        <p:txBody>
          <a:bodyPr/>
          <a:lstStyle/>
          <a:p>
            <a:r>
              <a:rPr lang="fr-BE" smtClean="0"/>
              <a:t>Technofutur TIC: Introduction à Java</a:t>
            </a: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04AED885-448A-4140-9CC9-555B4C076EB5}" type="slidenum">
              <a:rPr lang="en-US"/>
              <a:pPr/>
              <a:t>28</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7"/>
          <p:cNvSpPr>
            <a:spLocks noGrp="1" noChangeArrowheads="1"/>
          </p:cNvSpPr>
          <p:nvPr>
            <p:ph type="sldNum" sz="quarter" idx="5"/>
          </p:nvPr>
        </p:nvSpPr>
        <p:spPr>
          <a:noFill/>
        </p:spPr>
        <p:txBody>
          <a:bodyPr/>
          <a:lstStyle/>
          <a:p>
            <a:fld id="{C31EE992-E781-4E4A-A42D-0871A5AE9A11}" type="slidenum">
              <a:rPr lang="en-US" smtClean="0"/>
              <a:pPr/>
              <a:t>317</a:t>
            </a:fld>
            <a:endParaRPr lang="en-US" smtClean="0"/>
          </a:p>
        </p:txBody>
      </p:sp>
      <p:sp>
        <p:nvSpPr>
          <p:cNvPr id="625667" name="Rectangle 2"/>
          <p:cNvSpPr>
            <a:spLocks noGrp="1" noRot="1" noChangeAspect="1" noChangeArrowheads="1" noTextEdit="1"/>
          </p:cNvSpPr>
          <p:nvPr>
            <p:ph type="sldImg"/>
          </p:nvPr>
        </p:nvSpPr>
        <p:spPr>
          <a:ln/>
        </p:spPr>
      </p:sp>
      <p:sp>
        <p:nvSpPr>
          <p:cNvPr id="625668" name="Rectangle 3"/>
          <p:cNvSpPr>
            <a:spLocks noGrp="1" noChangeArrowheads="1"/>
          </p:cNvSpPr>
          <p:nvPr>
            <p:ph type="body" idx="1"/>
          </p:nvPr>
        </p:nvSpPr>
        <p:spPr>
          <a:noFill/>
          <a:ln/>
        </p:spPr>
        <p:txBody>
          <a:bodyPr/>
          <a:lstStyle/>
          <a:p>
            <a:pPr eaLnBrk="1" hangingPunct="1"/>
            <a:endParaRPr lang="en-GB" smtClean="0"/>
          </a:p>
        </p:txBody>
      </p:sp>
      <p:sp>
        <p:nvSpPr>
          <p:cNvPr id="625669" name="Header Placeholder 6"/>
          <p:cNvSpPr>
            <a:spLocks noGrp="1"/>
          </p:cNvSpPr>
          <p:nvPr>
            <p:ph type="hdr" sz="quarter"/>
          </p:nvPr>
        </p:nvSpPr>
        <p:spPr>
          <a:noFill/>
        </p:spPr>
        <p:txBody>
          <a:bodyPr/>
          <a:lstStyle/>
          <a:p>
            <a:r>
              <a:rPr lang="fr-BE" smtClean="0"/>
              <a:t>Technofutur TIC: Introduction à Java</a:t>
            </a:r>
            <a:endParaRPr lang="en-US" smtClean="0"/>
          </a:p>
        </p:txBody>
      </p:sp>
    </p:spTree>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7"/>
          <p:cNvSpPr>
            <a:spLocks noGrp="1" noChangeArrowheads="1"/>
          </p:cNvSpPr>
          <p:nvPr>
            <p:ph type="sldNum" sz="quarter" idx="5"/>
          </p:nvPr>
        </p:nvSpPr>
        <p:spPr>
          <a:noFill/>
        </p:spPr>
        <p:txBody>
          <a:bodyPr/>
          <a:lstStyle/>
          <a:p>
            <a:fld id="{B1BF0710-E050-4EE1-9EF3-E9C536C622D6}" type="slidenum">
              <a:rPr lang="en-US" smtClean="0"/>
              <a:pPr/>
              <a:t>318</a:t>
            </a:fld>
            <a:endParaRPr lang="en-US" smtClean="0"/>
          </a:p>
        </p:txBody>
      </p:sp>
      <p:sp>
        <p:nvSpPr>
          <p:cNvPr id="626691" name="Rectangle 2"/>
          <p:cNvSpPr>
            <a:spLocks noGrp="1" noRot="1" noChangeAspect="1" noChangeArrowheads="1" noTextEdit="1"/>
          </p:cNvSpPr>
          <p:nvPr>
            <p:ph type="sldImg"/>
          </p:nvPr>
        </p:nvSpPr>
        <p:spPr>
          <a:ln/>
        </p:spPr>
      </p:sp>
      <p:sp>
        <p:nvSpPr>
          <p:cNvPr id="626692" name="Rectangle 3"/>
          <p:cNvSpPr>
            <a:spLocks noGrp="1" noChangeArrowheads="1"/>
          </p:cNvSpPr>
          <p:nvPr>
            <p:ph type="body" idx="1"/>
          </p:nvPr>
        </p:nvSpPr>
        <p:spPr>
          <a:noFill/>
          <a:ln/>
        </p:spPr>
        <p:txBody>
          <a:bodyPr/>
          <a:lstStyle/>
          <a:p>
            <a:pPr eaLnBrk="1" hangingPunct="1"/>
            <a:endParaRPr lang="en-GB" smtClean="0"/>
          </a:p>
        </p:txBody>
      </p:sp>
      <p:sp>
        <p:nvSpPr>
          <p:cNvPr id="626693" name="Header Placeholder 6"/>
          <p:cNvSpPr>
            <a:spLocks noGrp="1"/>
          </p:cNvSpPr>
          <p:nvPr>
            <p:ph type="hdr" sz="quarter"/>
          </p:nvPr>
        </p:nvSpPr>
        <p:spPr>
          <a:noFill/>
        </p:spPr>
        <p:txBody>
          <a:bodyPr/>
          <a:lstStyle/>
          <a:p>
            <a:r>
              <a:rPr lang="fr-BE" smtClean="0"/>
              <a:t>Technofutur TIC: Introduction à Java</a:t>
            </a:r>
            <a:endParaRPr lang="en-US" smtClean="0"/>
          </a:p>
        </p:txBody>
      </p:sp>
    </p:spTree>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7"/>
          <p:cNvSpPr>
            <a:spLocks noGrp="1" noChangeArrowheads="1"/>
          </p:cNvSpPr>
          <p:nvPr>
            <p:ph type="sldNum" sz="quarter" idx="5"/>
          </p:nvPr>
        </p:nvSpPr>
        <p:spPr>
          <a:noFill/>
        </p:spPr>
        <p:txBody>
          <a:bodyPr/>
          <a:lstStyle/>
          <a:p>
            <a:fld id="{1CEBCC94-DC7C-47DD-95F9-6DE44F12F818}" type="slidenum">
              <a:rPr lang="en-US" smtClean="0"/>
              <a:pPr/>
              <a:t>319</a:t>
            </a:fld>
            <a:endParaRPr lang="en-US" smtClean="0"/>
          </a:p>
        </p:txBody>
      </p:sp>
      <p:sp>
        <p:nvSpPr>
          <p:cNvPr id="627715" name="Rectangle 2"/>
          <p:cNvSpPr>
            <a:spLocks noGrp="1" noRot="1" noChangeAspect="1" noChangeArrowheads="1" noTextEdit="1"/>
          </p:cNvSpPr>
          <p:nvPr>
            <p:ph type="sldImg"/>
          </p:nvPr>
        </p:nvSpPr>
        <p:spPr>
          <a:ln/>
        </p:spPr>
      </p:sp>
      <p:sp>
        <p:nvSpPr>
          <p:cNvPr id="627716" name="Rectangle 3"/>
          <p:cNvSpPr>
            <a:spLocks noGrp="1" noChangeArrowheads="1"/>
          </p:cNvSpPr>
          <p:nvPr>
            <p:ph type="body" idx="1"/>
          </p:nvPr>
        </p:nvSpPr>
        <p:spPr>
          <a:noFill/>
          <a:ln/>
        </p:spPr>
        <p:txBody>
          <a:bodyPr/>
          <a:lstStyle/>
          <a:p>
            <a:pPr eaLnBrk="1" hangingPunct="1"/>
            <a:endParaRPr lang="en-GB" smtClean="0"/>
          </a:p>
        </p:txBody>
      </p:sp>
      <p:sp>
        <p:nvSpPr>
          <p:cNvPr id="627717" name="Header Placeholder 6"/>
          <p:cNvSpPr>
            <a:spLocks noGrp="1"/>
          </p:cNvSpPr>
          <p:nvPr>
            <p:ph type="hdr" sz="quarter"/>
          </p:nvPr>
        </p:nvSpPr>
        <p:spPr>
          <a:noFill/>
        </p:spPr>
        <p:txBody>
          <a:bodyPr/>
          <a:lstStyle/>
          <a:p>
            <a:r>
              <a:rPr lang="fr-BE" smtClean="0"/>
              <a:t>Technofutur TIC: Introduction à Java</a:t>
            </a:r>
            <a:endParaRPr lang="en-US" smtClean="0"/>
          </a:p>
        </p:txBody>
      </p:sp>
    </p:spTree>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7"/>
          <p:cNvSpPr>
            <a:spLocks noGrp="1" noChangeArrowheads="1"/>
          </p:cNvSpPr>
          <p:nvPr>
            <p:ph type="sldNum" sz="quarter" idx="5"/>
          </p:nvPr>
        </p:nvSpPr>
        <p:spPr>
          <a:noFill/>
        </p:spPr>
        <p:txBody>
          <a:bodyPr/>
          <a:lstStyle/>
          <a:p>
            <a:fld id="{493ED4D5-5273-4FD9-B3E2-97247C6E8AB9}" type="slidenum">
              <a:rPr lang="en-US" smtClean="0"/>
              <a:pPr/>
              <a:t>320</a:t>
            </a:fld>
            <a:endParaRPr lang="en-US" smtClean="0"/>
          </a:p>
        </p:txBody>
      </p:sp>
      <p:sp>
        <p:nvSpPr>
          <p:cNvPr id="628739" name="Rectangle 2"/>
          <p:cNvSpPr>
            <a:spLocks noGrp="1" noRot="1" noChangeAspect="1" noChangeArrowheads="1" noTextEdit="1"/>
          </p:cNvSpPr>
          <p:nvPr>
            <p:ph type="sldImg"/>
          </p:nvPr>
        </p:nvSpPr>
        <p:spPr>
          <a:ln/>
        </p:spPr>
      </p:sp>
      <p:sp>
        <p:nvSpPr>
          <p:cNvPr id="628740" name="Rectangle 3"/>
          <p:cNvSpPr>
            <a:spLocks noGrp="1" noChangeArrowheads="1"/>
          </p:cNvSpPr>
          <p:nvPr>
            <p:ph type="body" idx="1"/>
          </p:nvPr>
        </p:nvSpPr>
        <p:spPr>
          <a:noFill/>
          <a:ln/>
        </p:spPr>
        <p:txBody>
          <a:bodyPr/>
          <a:lstStyle/>
          <a:p>
            <a:pPr eaLnBrk="1" hangingPunct="1"/>
            <a:endParaRPr lang="en-GB" smtClean="0"/>
          </a:p>
        </p:txBody>
      </p:sp>
      <p:sp>
        <p:nvSpPr>
          <p:cNvPr id="628741" name="Header Placeholder 6"/>
          <p:cNvSpPr>
            <a:spLocks noGrp="1"/>
          </p:cNvSpPr>
          <p:nvPr>
            <p:ph type="hdr" sz="quarter"/>
          </p:nvPr>
        </p:nvSpPr>
        <p:spPr>
          <a:noFill/>
        </p:spPr>
        <p:txBody>
          <a:bodyPr/>
          <a:lstStyle/>
          <a:p>
            <a:r>
              <a:rPr lang="fr-BE" smtClean="0"/>
              <a:t>Technofutur TIC: Introduction à Java</a:t>
            </a:r>
            <a:endParaRPr lang="en-US" smtClean="0"/>
          </a:p>
        </p:txBody>
      </p:sp>
    </p:spTree>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7"/>
          <p:cNvSpPr>
            <a:spLocks noGrp="1" noChangeArrowheads="1"/>
          </p:cNvSpPr>
          <p:nvPr>
            <p:ph type="sldNum" sz="quarter" idx="5"/>
          </p:nvPr>
        </p:nvSpPr>
        <p:spPr>
          <a:noFill/>
        </p:spPr>
        <p:txBody>
          <a:bodyPr/>
          <a:lstStyle/>
          <a:p>
            <a:fld id="{3AC5136B-AC45-48C0-8D1A-515FB76532C3}" type="slidenum">
              <a:rPr lang="en-US" smtClean="0"/>
              <a:pPr/>
              <a:t>321</a:t>
            </a:fld>
            <a:endParaRPr lang="en-US" smtClean="0"/>
          </a:p>
        </p:txBody>
      </p:sp>
      <p:sp>
        <p:nvSpPr>
          <p:cNvPr id="629763" name="Rectangle 2"/>
          <p:cNvSpPr>
            <a:spLocks noGrp="1" noRot="1" noChangeAspect="1" noChangeArrowheads="1" noTextEdit="1"/>
          </p:cNvSpPr>
          <p:nvPr>
            <p:ph type="sldImg"/>
          </p:nvPr>
        </p:nvSpPr>
        <p:spPr>
          <a:ln/>
        </p:spPr>
      </p:sp>
      <p:sp>
        <p:nvSpPr>
          <p:cNvPr id="629764" name="Rectangle 3"/>
          <p:cNvSpPr>
            <a:spLocks noGrp="1" noChangeArrowheads="1"/>
          </p:cNvSpPr>
          <p:nvPr>
            <p:ph type="body" idx="1"/>
          </p:nvPr>
        </p:nvSpPr>
        <p:spPr>
          <a:noFill/>
          <a:ln/>
        </p:spPr>
        <p:txBody>
          <a:bodyPr/>
          <a:lstStyle/>
          <a:p>
            <a:pPr eaLnBrk="1" hangingPunct="1"/>
            <a:endParaRPr lang="en-GB" smtClean="0"/>
          </a:p>
        </p:txBody>
      </p:sp>
      <p:sp>
        <p:nvSpPr>
          <p:cNvPr id="629765" name="Header Placeholder 6"/>
          <p:cNvSpPr>
            <a:spLocks noGrp="1"/>
          </p:cNvSpPr>
          <p:nvPr>
            <p:ph type="hdr" sz="quarter"/>
          </p:nvPr>
        </p:nvSpPr>
        <p:spPr>
          <a:noFill/>
        </p:spPr>
        <p:txBody>
          <a:bodyPr/>
          <a:lstStyle/>
          <a:p>
            <a:r>
              <a:rPr lang="fr-BE" smtClean="0"/>
              <a:t>Technofutur TIC: Introduction à Java</a:t>
            </a:r>
            <a:endParaRPr lang="en-US" smtClean="0"/>
          </a:p>
        </p:txBody>
      </p:sp>
    </p:spTree>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7"/>
          <p:cNvSpPr>
            <a:spLocks noGrp="1" noChangeArrowheads="1"/>
          </p:cNvSpPr>
          <p:nvPr>
            <p:ph type="sldNum" sz="quarter" idx="5"/>
          </p:nvPr>
        </p:nvSpPr>
        <p:spPr>
          <a:noFill/>
        </p:spPr>
        <p:txBody>
          <a:bodyPr/>
          <a:lstStyle/>
          <a:p>
            <a:fld id="{4CD36A88-7880-4A87-AD88-67FE50A632F2}" type="slidenum">
              <a:rPr lang="en-US" smtClean="0"/>
              <a:pPr/>
              <a:t>322</a:t>
            </a:fld>
            <a:endParaRPr lang="en-US" smtClean="0"/>
          </a:p>
        </p:txBody>
      </p:sp>
      <p:sp>
        <p:nvSpPr>
          <p:cNvPr id="630787" name="Rectangle 2"/>
          <p:cNvSpPr>
            <a:spLocks noGrp="1" noRot="1" noChangeAspect="1" noChangeArrowheads="1" noTextEdit="1"/>
          </p:cNvSpPr>
          <p:nvPr>
            <p:ph type="sldImg"/>
          </p:nvPr>
        </p:nvSpPr>
        <p:spPr>
          <a:ln/>
        </p:spPr>
      </p:sp>
      <p:sp>
        <p:nvSpPr>
          <p:cNvPr id="630788" name="Rectangle 3"/>
          <p:cNvSpPr>
            <a:spLocks noGrp="1" noChangeArrowheads="1"/>
          </p:cNvSpPr>
          <p:nvPr>
            <p:ph type="body" idx="1"/>
          </p:nvPr>
        </p:nvSpPr>
        <p:spPr>
          <a:noFill/>
          <a:ln/>
        </p:spPr>
        <p:txBody>
          <a:bodyPr/>
          <a:lstStyle/>
          <a:p>
            <a:pPr eaLnBrk="1" hangingPunct="1"/>
            <a:endParaRPr lang="en-GB" smtClean="0"/>
          </a:p>
        </p:txBody>
      </p:sp>
      <p:sp>
        <p:nvSpPr>
          <p:cNvPr id="630789" name="Header Placeholder 6"/>
          <p:cNvSpPr>
            <a:spLocks noGrp="1"/>
          </p:cNvSpPr>
          <p:nvPr>
            <p:ph type="hdr" sz="quarter"/>
          </p:nvPr>
        </p:nvSpPr>
        <p:spPr>
          <a:noFill/>
        </p:spPr>
        <p:txBody>
          <a:bodyPr/>
          <a:lstStyle/>
          <a:p>
            <a:r>
              <a:rPr lang="fr-BE" smtClean="0"/>
              <a:t>Technofutur TIC: Introduction à Java</a:t>
            </a:r>
            <a:endParaRPr lang="en-US" smtClean="0"/>
          </a:p>
        </p:txBody>
      </p:sp>
    </p:spTree>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7"/>
          <p:cNvSpPr>
            <a:spLocks noGrp="1" noChangeArrowheads="1"/>
          </p:cNvSpPr>
          <p:nvPr>
            <p:ph type="sldNum" sz="quarter" idx="5"/>
          </p:nvPr>
        </p:nvSpPr>
        <p:spPr>
          <a:noFill/>
        </p:spPr>
        <p:txBody>
          <a:bodyPr/>
          <a:lstStyle/>
          <a:p>
            <a:fld id="{50D9304C-02AA-4A2E-A460-2B60BBD67251}" type="slidenum">
              <a:rPr lang="en-US" smtClean="0"/>
              <a:pPr/>
              <a:t>323</a:t>
            </a:fld>
            <a:endParaRPr lang="en-US" smtClean="0"/>
          </a:p>
        </p:txBody>
      </p:sp>
      <p:sp>
        <p:nvSpPr>
          <p:cNvPr id="631811" name="Rectangle 2"/>
          <p:cNvSpPr>
            <a:spLocks noGrp="1" noRot="1" noChangeAspect="1" noChangeArrowheads="1" noTextEdit="1"/>
          </p:cNvSpPr>
          <p:nvPr>
            <p:ph type="sldImg"/>
          </p:nvPr>
        </p:nvSpPr>
        <p:spPr>
          <a:ln/>
        </p:spPr>
      </p:sp>
      <p:sp>
        <p:nvSpPr>
          <p:cNvPr id="631812" name="Rectangle 3"/>
          <p:cNvSpPr>
            <a:spLocks noGrp="1" noChangeArrowheads="1"/>
          </p:cNvSpPr>
          <p:nvPr>
            <p:ph type="body" idx="1"/>
          </p:nvPr>
        </p:nvSpPr>
        <p:spPr>
          <a:noFill/>
          <a:ln/>
        </p:spPr>
        <p:txBody>
          <a:bodyPr/>
          <a:lstStyle/>
          <a:p>
            <a:pPr eaLnBrk="1" hangingPunct="1"/>
            <a:endParaRPr lang="en-GB" smtClean="0"/>
          </a:p>
        </p:txBody>
      </p:sp>
      <p:sp>
        <p:nvSpPr>
          <p:cNvPr id="631813" name="Header Placeholder 6"/>
          <p:cNvSpPr>
            <a:spLocks noGrp="1"/>
          </p:cNvSpPr>
          <p:nvPr>
            <p:ph type="hdr" sz="quarter"/>
          </p:nvPr>
        </p:nvSpPr>
        <p:spPr>
          <a:noFill/>
        </p:spPr>
        <p:txBody>
          <a:bodyPr/>
          <a:lstStyle/>
          <a:p>
            <a:r>
              <a:rPr lang="fr-BE" smtClean="0"/>
              <a:t>Technofutur TIC: Introduction à Java</a:t>
            </a:r>
            <a:endParaRPr lang="en-US" smtClean="0"/>
          </a:p>
        </p:txBody>
      </p:sp>
    </p:spTree>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7"/>
          <p:cNvSpPr>
            <a:spLocks noGrp="1" noChangeArrowheads="1"/>
          </p:cNvSpPr>
          <p:nvPr>
            <p:ph type="sldNum" sz="quarter" idx="5"/>
          </p:nvPr>
        </p:nvSpPr>
        <p:spPr>
          <a:noFill/>
        </p:spPr>
        <p:txBody>
          <a:bodyPr/>
          <a:lstStyle/>
          <a:p>
            <a:fld id="{0224977B-6638-405F-8F3B-9978DF2313D6}" type="slidenum">
              <a:rPr lang="en-US" smtClean="0"/>
              <a:pPr/>
              <a:t>324</a:t>
            </a:fld>
            <a:endParaRPr lang="en-US" smtClean="0"/>
          </a:p>
        </p:txBody>
      </p:sp>
      <p:sp>
        <p:nvSpPr>
          <p:cNvPr id="632835" name="Rectangle 2"/>
          <p:cNvSpPr>
            <a:spLocks noGrp="1" noRot="1" noChangeAspect="1" noChangeArrowheads="1" noTextEdit="1"/>
          </p:cNvSpPr>
          <p:nvPr>
            <p:ph type="sldImg"/>
          </p:nvPr>
        </p:nvSpPr>
        <p:spPr>
          <a:ln/>
        </p:spPr>
      </p:sp>
      <p:sp>
        <p:nvSpPr>
          <p:cNvPr id="632836" name="Rectangle 3"/>
          <p:cNvSpPr>
            <a:spLocks noGrp="1" noChangeArrowheads="1"/>
          </p:cNvSpPr>
          <p:nvPr>
            <p:ph type="body" idx="1"/>
          </p:nvPr>
        </p:nvSpPr>
        <p:spPr>
          <a:noFill/>
          <a:ln/>
        </p:spPr>
        <p:txBody>
          <a:bodyPr/>
          <a:lstStyle/>
          <a:p>
            <a:pPr eaLnBrk="1" hangingPunct="1"/>
            <a:endParaRPr lang="en-GB" smtClean="0"/>
          </a:p>
        </p:txBody>
      </p:sp>
      <p:sp>
        <p:nvSpPr>
          <p:cNvPr id="632837" name="Header Placeholder 6"/>
          <p:cNvSpPr>
            <a:spLocks noGrp="1"/>
          </p:cNvSpPr>
          <p:nvPr>
            <p:ph type="hdr" sz="quarter"/>
          </p:nvPr>
        </p:nvSpPr>
        <p:spPr>
          <a:noFill/>
        </p:spPr>
        <p:txBody>
          <a:bodyPr/>
          <a:lstStyle/>
          <a:p>
            <a:r>
              <a:rPr lang="fr-BE" smtClean="0"/>
              <a:t>Technofutur TIC: Introduction à Java</a:t>
            </a:r>
            <a:endParaRPr lang="en-US" smtClean="0"/>
          </a:p>
        </p:txBody>
      </p:sp>
    </p:spTree>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Rectangle 7"/>
          <p:cNvSpPr>
            <a:spLocks noGrp="1" noChangeArrowheads="1"/>
          </p:cNvSpPr>
          <p:nvPr>
            <p:ph type="sldNum" sz="quarter" idx="5"/>
          </p:nvPr>
        </p:nvSpPr>
        <p:spPr>
          <a:noFill/>
        </p:spPr>
        <p:txBody>
          <a:bodyPr/>
          <a:lstStyle/>
          <a:p>
            <a:fld id="{9512A063-E826-4B6D-B9B5-0439D73172DA}" type="slidenum">
              <a:rPr lang="en-US" smtClean="0"/>
              <a:pPr/>
              <a:t>325</a:t>
            </a:fld>
            <a:endParaRPr lang="en-US" smtClean="0"/>
          </a:p>
        </p:txBody>
      </p:sp>
      <p:sp>
        <p:nvSpPr>
          <p:cNvPr id="633859" name="Rectangle 2"/>
          <p:cNvSpPr>
            <a:spLocks noGrp="1" noRot="1" noChangeAspect="1" noChangeArrowheads="1" noTextEdit="1"/>
          </p:cNvSpPr>
          <p:nvPr>
            <p:ph type="sldImg"/>
          </p:nvPr>
        </p:nvSpPr>
        <p:spPr>
          <a:ln/>
        </p:spPr>
      </p:sp>
      <p:sp>
        <p:nvSpPr>
          <p:cNvPr id="633860" name="Rectangle 3"/>
          <p:cNvSpPr>
            <a:spLocks noGrp="1" noChangeArrowheads="1"/>
          </p:cNvSpPr>
          <p:nvPr>
            <p:ph type="body" idx="1"/>
          </p:nvPr>
        </p:nvSpPr>
        <p:spPr>
          <a:noFill/>
          <a:ln/>
        </p:spPr>
        <p:txBody>
          <a:bodyPr/>
          <a:lstStyle/>
          <a:p>
            <a:pPr eaLnBrk="1" hangingPunct="1"/>
            <a:endParaRPr lang="en-GB" smtClean="0"/>
          </a:p>
        </p:txBody>
      </p:sp>
      <p:sp>
        <p:nvSpPr>
          <p:cNvPr id="633861" name="Header Placeholder 6"/>
          <p:cNvSpPr>
            <a:spLocks noGrp="1"/>
          </p:cNvSpPr>
          <p:nvPr>
            <p:ph type="hdr" sz="quarter"/>
          </p:nvPr>
        </p:nvSpPr>
        <p:spPr>
          <a:noFill/>
        </p:spPr>
        <p:txBody>
          <a:bodyPr/>
          <a:lstStyle/>
          <a:p>
            <a:r>
              <a:rPr lang="fr-BE" smtClean="0"/>
              <a:t>Technofutur TIC: Introduction à Java</a:t>
            </a:r>
            <a:endParaRPr lang="en-US" smtClean="0"/>
          </a:p>
        </p:txBody>
      </p:sp>
    </p:spTree>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7"/>
          <p:cNvSpPr>
            <a:spLocks noGrp="1" noChangeArrowheads="1"/>
          </p:cNvSpPr>
          <p:nvPr>
            <p:ph type="sldNum" sz="quarter" idx="5"/>
          </p:nvPr>
        </p:nvSpPr>
        <p:spPr>
          <a:noFill/>
        </p:spPr>
        <p:txBody>
          <a:bodyPr/>
          <a:lstStyle/>
          <a:p>
            <a:fld id="{463CF6F0-2B95-4601-A925-98BBF258C4DF}" type="slidenum">
              <a:rPr lang="en-US" smtClean="0"/>
              <a:pPr/>
              <a:t>326</a:t>
            </a:fld>
            <a:endParaRPr lang="en-US" smtClean="0"/>
          </a:p>
        </p:txBody>
      </p:sp>
      <p:sp>
        <p:nvSpPr>
          <p:cNvPr id="634883" name="Rectangle 2"/>
          <p:cNvSpPr>
            <a:spLocks noGrp="1" noRot="1" noChangeAspect="1" noChangeArrowheads="1" noTextEdit="1"/>
          </p:cNvSpPr>
          <p:nvPr>
            <p:ph type="sldImg"/>
          </p:nvPr>
        </p:nvSpPr>
        <p:spPr>
          <a:ln/>
        </p:spPr>
      </p:sp>
      <p:sp>
        <p:nvSpPr>
          <p:cNvPr id="634884" name="Rectangle 3"/>
          <p:cNvSpPr>
            <a:spLocks noGrp="1" noChangeArrowheads="1"/>
          </p:cNvSpPr>
          <p:nvPr>
            <p:ph type="body" idx="1"/>
          </p:nvPr>
        </p:nvSpPr>
        <p:spPr>
          <a:noFill/>
          <a:ln/>
        </p:spPr>
        <p:txBody>
          <a:bodyPr/>
          <a:lstStyle/>
          <a:p>
            <a:pPr eaLnBrk="1" hangingPunct="1"/>
            <a:endParaRPr lang="en-GB" smtClean="0"/>
          </a:p>
        </p:txBody>
      </p:sp>
      <p:sp>
        <p:nvSpPr>
          <p:cNvPr id="634885" name="Header Placeholder 6"/>
          <p:cNvSpPr>
            <a:spLocks noGrp="1"/>
          </p:cNvSpPr>
          <p:nvPr>
            <p:ph type="hdr" sz="quarter"/>
          </p:nvPr>
        </p:nvSpPr>
        <p:spPr>
          <a:noFill/>
        </p:spPr>
        <p:txBody>
          <a:bodyPr/>
          <a:lstStyle/>
          <a:p>
            <a:r>
              <a:rPr lang="fr-BE" smtClean="0"/>
              <a:t>Technofutur TIC: Introduction à Java</a:t>
            </a: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28EFE13B-48D6-429B-A2D2-85AE8F4CF931}" type="slidenum">
              <a:rPr lang="en-US"/>
              <a:pPr/>
              <a:t>29</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7"/>
          <p:cNvSpPr>
            <a:spLocks noGrp="1" noChangeArrowheads="1"/>
          </p:cNvSpPr>
          <p:nvPr>
            <p:ph type="sldNum" sz="quarter" idx="5"/>
          </p:nvPr>
        </p:nvSpPr>
        <p:spPr>
          <a:noFill/>
        </p:spPr>
        <p:txBody>
          <a:bodyPr/>
          <a:lstStyle/>
          <a:p>
            <a:fld id="{3617BED7-0529-4E00-8FE7-CD73F48E0163}" type="slidenum">
              <a:rPr lang="en-US" smtClean="0"/>
              <a:pPr/>
              <a:t>327</a:t>
            </a:fld>
            <a:endParaRPr lang="en-US" smtClean="0"/>
          </a:p>
        </p:txBody>
      </p:sp>
      <p:sp>
        <p:nvSpPr>
          <p:cNvPr id="635907" name="Rectangle 2"/>
          <p:cNvSpPr>
            <a:spLocks noGrp="1" noRot="1" noChangeAspect="1" noChangeArrowheads="1" noTextEdit="1"/>
          </p:cNvSpPr>
          <p:nvPr>
            <p:ph type="sldImg"/>
          </p:nvPr>
        </p:nvSpPr>
        <p:spPr>
          <a:ln/>
        </p:spPr>
      </p:sp>
      <p:sp>
        <p:nvSpPr>
          <p:cNvPr id="635908" name="Rectangle 3"/>
          <p:cNvSpPr>
            <a:spLocks noGrp="1" noChangeArrowheads="1"/>
          </p:cNvSpPr>
          <p:nvPr>
            <p:ph type="body" idx="1"/>
          </p:nvPr>
        </p:nvSpPr>
        <p:spPr>
          <a:noFill/>
          <a:ln/>
        </p:spPr>
        <p:txBody>
          <a:bodyPr/>
          <a:lstStyle/>
          <a:p>
            <a:pPr eaLnBrk="1" hangingPunct="1"/>
            <a:endParaRPr lang="en-GB" smtClean="0"/>
          </a:p>
        </p:txBody>
      </p:sp>
      <p:sp>
        <p:nvSpPr>
          <p:cNvPr id="635909" name="Header Placeholder 6"/>
          <p:cNvSpPr>
            <a:spLocks noGrp="1"/>
          </p:cNvSpPr>
          <p:nvPr>
            <p:ph type="hdr" sz="quarter"/>
          </p:nvPr>
        </p:nvSpPr>
        <p:spPr>
          <a:noFill/>
        </p:spPr>
        <p:txBody>
          <a:bodyPr/>
          <a:lstStyle/>
          <a:p>
            <a:r>
              <a:rPr lang="fr-BE" smtClean="0"/>
              <a:t>Technofutur TIC: Introduction à Java</a:t>
            </a:r>
            <a:endParaRPr lang="en-US" smtClean="0"/>
          </a:p>
        </p:txBody>
      </p:sp>
    </p:spTree>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7"/>
          <p:cNvSpPr>
            <a:spLocks noGrp="1" noChangeArrowheads="1"/>
          </p:cNvSpPr>
          <p:nvPr>
            <p:ph type="sldNum" sz="quarter" idx="5"/>
          </p:nvPr>
        </p:nvSpPr>
        <p:spPr>
          <a:noFill/>
        </p:spPr>
        <p:txBody>
          <a:bodyPr/>
          <a:lstStyle/>
          <a:p>
            <a:fld id="{EDB1DD4C-7831-45E0-A695-7D613DBE2950}" type="slidenum">
              <a:rPr lang="en-US" smtClean="0"/>
              <a:pPr/>
              <a:t>328</a:t>
            </a:fld>
            <a:endParaRPr lang="en-US" smtClean="0"/>
          </a:p>
        </p:txBody>
      </p:sp>
      <p:sp>
        <p:nvSpPr>
          <p:cNvPr id="636931" name="Rectangle 2"/>
          <p:cNvSpPr>
            <a:spLocks noGrp="1" noRot="1" noChangeAspect="1" noChangeArrowheads="1" noTextEdit="1"/>
          </p:cNvSpPr>
          <p:nvPr>
            <p:ph type="sldImg"/>
          </p:nvPr>
        </p:nvSpPr>
        <p:spPr>
          <a:ln/>
        </p:spPr>
      </p:sp>
      <p:sp>
        <p:nvSpPr>
          <p:cNvPr id="636932" name="Rectangle 3"/>
          <p:cNvSpPr>
            <a:spLocks noGrp="1" noChangeArrowheads="1"/>
          </p:cNvSpPr>
          <p:nvPr>
            <p:ph type="body" idx="1"/>
          </p:nvPr>
        </p:nvSpPr>
        <p:spPr>
          <a:noFill/>
          <a:ln/>
        </p:spPr>
        <p:txBody>
          <a:bodyPr/>
          <a:lstStyle/>
          <a:p>
            <a:pPr eaLnBrk="1" hangingPunct="1"/>
            <a:endParaRPr lang="en-GB" smtClean="0"/>
          </a:p>
        </p:txBody>
      </p:sp>
      <p:sp>
        <p:nvSpPr>
          <p:cNvPr id="636933" name="Header Placeholder 6"/>
          <p:cNvSpPr>
            <a:spLocks noGrp="1"/>
          </p:cNvSpPr>
          <p:nvPr>
            <p:ph type="hdr" sz="quarter"/>
          </p:nvPr>
        </p:nvSpPr>
        <p:spPr>
          <a:noFill/>
        </p:spPr>
        <p:txBody>
          <a:bodyPr/>
          <a:lstStyle/>
          <a:p>
            <a:r>
              <a:rPr lang="fr-BE" smtClean="0"/>
              <a:t>Technofutur TIC: Introduction à Java</a:t>
            </a:r>
            <a:endParaRPr lang="en-US" smtClean="0"/>
          </a:p>
        </p:txBody>
      </p:sp>
    </p:spTree>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7"/>
          <p:cNvSpPr>
            <a:spLocks noGrp="1" noChangeArrowheads="1"/>
          </p:cNvSpPr>
          <p:nvPr>
            <p:ph type="sldNum" sz="quarter" idx="5"/>
          </p:nvPr>
        </p:nvSpPr>
        <p:spPr>
          <a:noFill/>
        </p:spPr>
        <p:txBody>
          <a:bodyPr/>
          <a:lstStyle/>
          <a:p>
            <a:fld id="{66842F51-5327-472D-A7FE-449157B0C168}" type="slidenum">
              <a:rPr lang="en-US" smtClean="0"/>
              <a:pPr/>
              <a:t>329</a:t>
            </a:fld>
            <a:endParaRPr lang="en-US" smtClean="0"/>
          </a:p>
        </p:txBody>
      </p:sp>
      <p:sp>
        <p:nvSpPr>
          <p:cNvPr id="637955" name="Rectangle 2"/>
          <p:cNvSpPr>
            <a:spLocks noGrp="1" noRot="1" noChangeAspect="1" noChangeArrowheads="1" noTextEdit="1"/>
          </p:cNvSpPr>
          <p:nvPr>
            <p:ph type="sldImg"/>
          </p:nvPr>
        </p:nvSpPr>
        <p:spPr>
          <a:ln/>
        </p:spPr>
      </p:sp>
      <p:sp>
        <p:nvSpPr>
          <p:cNvPr id="637956" name="Rectangle 3"/>
          <p:cNvSpPr>
            <a:spLocks noGrp="1" noChangeArrowheads="1"/>
          </p:cNvSpPr>
          <p:nvPr>
            <p:ph type="body" idx="1"/>
          </p:nvPr>
        </p:nvSpPr>
        <p:spPr>
          <a:noFill/>
          <a:ln/>
        </p:spPr>
        <p:txBody>
          <a:bodyPr/>
          <a:lstStyle/>
          <a:p>
            <a:pPr eaLnBrk="1" hangingPunct="1"/>
            <a:endParaRPr lang="en-GB" smtClean="0"/>
          </a:p>
        </p:txBody>
      </p:sp>
      <p:sp>
        <p:nvSpPr>
          <p:cNvPr id="637957" name="Header Placeholder 6"/>
          <p:cNvSpPr>
            <a:spLocks noGrp="1"/>
          </p:cNvSpPr>
          <p:nvPr>
            <p:ph type="hdr" sz="quarter"/>
          </p:nvPr>
        </p:nvSpPr>
        <p:spPr>
          <a:noFill/>
        </p:spPr>
        <p:txBody>
          <a:bodyPr/>
          <a:lstStyle/>
          <a:p>
            <a:r>
              <a:rPr lang="fr-BE" smtClean="0"/>
              <a:t>Technofutur TIC: Introduction à Java</a:t>
            </a: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98D64BAC-49EE-460C-9BA5-839541582C51}" type="slidenum">
              <a:rPr lang="en-US"/>
              <a:pPr/>
              <a:t>3</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B52EA01-F3A7-45D5-BDC1-194271D297DD}" type="slidenum">
              <a:rPr lang="en-US"/>
              <a:pPr/>
              <a:t>30</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52E8A4DA-D2BE-441A-84F7-EE0A3AA3628B}" type="slidenum">
              <a:rPr lang="en-US"/>
              <a:pPr/>
              <a:t>31</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589CDD49-2428-4F67-B910-0CF8D16CC381}" type="slidenum">
              <a:rPr lang="en-US"/>
              <a:pPr/>
              <a:t>32</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9138D1FA-0010-44DE-8E65-7B294BB17D95}" type="slidenum">
              <a:rPr lang="en-US"/>
              <a:pPr/>
              <a:t>33</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10DD451-B2BE-413E-91BE-BE0F48FCFB50}" type="slidenum">
              <a:rPr lang="en-US"/>
              <a:pPr/>
              <a:t>34</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E3C26D9D-C712-4B5D-84F0-6826EEC58125}" type="slidenum">
              <a:rPr lang="en-US"/>
              <a:pPr/>
              <a:t>35</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2B63A15A-8054-4008-97EF-9357B3EC00B6}" type="slidenum">
              <a:rPr lang="en-US"/>
              <a:pPr/>
              <a:t>36</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7E5EB1CB-BB52-40B1-8AAA-A89850E07502}" type="slidenum">
              <a:rPr lang="en-US"/>
              <a:pPr/>
              <a:t>37</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9CF9A587-5587-44A2-AEFE-52A46F86B9CC}" type="slidenum">
              <a:rPr lang="en-US"/>
              <a:pPr/>
              <a:t>38</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A9E35373-F6CC-4855-8A41-AEBA652F0844}" type="slidenum">
              <a:rPr lang="en-US"/>
              <a:pPr/>
              <a:t>39</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2FDEE6F-2EBD-49CE-8677-A1487F47A46C}" type="slidenum">
              <a:rPr lang="en-US"/>
              <a:pPr/>
              <a:t>4</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9CE4CE95-5D3D-40C0-B1AA-FA23DB765F76}" type="slidenum">
              <a:rPr lang="en-US"/>
              <a:pPr/>
              <a:t>40</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4213E236-EC64-41AD-BC24-49292F815F65}" type="slidenum">
              <a:rPr lang="en-US"/>
              <a:pPr/>
              <a:t>41</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B82A1ADB-2563-4E46-A662-A52AA8F63468}" type="slidenum">
              <a:rPr lang="en-US"/>
              <a:pPr/>
              <a:t>42</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6A19370B-54F5-47AE-8941-8CA38533C765}" type="slidenum">
              <a:rPr lang="en-US"/>
              <a:pPr/>
              <a:t>43</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A6EAAE7F-0254-45BC-8D19-1819A449BE29}" type="slidenum">
              <a:rPr lang="en-US"/>
              <a:pPr/>
              <a:t>44</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A157C397-6A14-4042-976A-BCB11A0F0350}" type="slidenum">
              <a:rPr lang="en-US"/>
              <a:pPr/>
              <a:t>45</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11E1C9C9-7CFF-4455-ABDD-3EE61C418FE5}" type="slidenum">
              <a:rPr lang="en-US"/>
              <a:pPr/>
              <a:t>46</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829B24BF-62F2-45FA-B84B-566B08B1DFB9}" type="slidenum">
              <a:rPr lang="en-US"/>
              <a:pPr/>
              <a:t>47</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BDB9963E-AC64-4413-BE0E-6E760207C155}" type="slidenum">
              <a:rPr lang="en-US"/>
              <a:pPr/>
              <a:t>48</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2B9A4A2E-F599-4674-ABD8-0791C8F28AA2}" type="slidenum">
              <a:rPr lang="en-US"/>
              <a:pPr/>
              <a:t>49</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41604B9E-A674-406C-B57A-5F31AA0F2F79}" type="slidenum">
              <a:rPr lang="en-US"/>
              <a:pPr/>
              <a:t>5</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8891CBFE-8760-44D2-918E-DA28EA708A75}" type="slidenum">
              <a:rPr lang="en-US"/>
              <a:pPr/>
              <a:t>50</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FD16C9DE-E51F-41DB-A6CC-379FE64C1897}" type="slidenum">
              <a:rPr lang="en-US"/>
              <a:pPr/>
              <a:t>51</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6F53CBBD-D681-4E10-81B2-F501EE5FD903}" type="slidenum">
              <a:rPr lang="en-US"/>
              <a:pPr/>
              <a:t>52</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8BB43738-B59A-4CFA-B540-2B37020ADE5A}" type="slidenum">
              <a:rPr lang="en-US"/>
              <a:pPr/>
              <a:t>53</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7E3FDF5E-CEBA-4500-8AE7-9CE63B7F8808}" type="slidenum">
              <a:rPr lang="en-US"/>
              <a:pPr/>
              <a:t>54</a:t>
            </a:fld>
            <a:endParaRPr 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70533B0E-5AD9-4E0E-89B8-B901D53FDFF1}" type="slidenum">
              <a:rPr lang="en-US"/>
              <a:pPr/>
              <a:t>55</a:t>
            </a:fld>
            <a:endParaRPr 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A5E0C233-7A93-4317-B948-3E9E7A807C19}" type="slidenum">
              <a:rPr lang="en-US"/>
              <a:pPr/>
              <a:t>56</a:t>
            </a:fld>
            <a:endParaRPr 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DB1938C6-8ED2-4478-95DF-DAA2E9F259BD}" type="slidenum">
              <a:rPr lang="en-US"/>
              <a:pPr/>
              <a:t>57</a:t>
            </a:fld>
            <a:endParaRPr 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EAA58DC8-FC82-4619-B8DB-6069B3377268}" type="slidenum">
              <a:rPr lang="en-US"/>
              <a:pPr/>
              <a:t>58</a:t>
            </a:fld>
            <a:endParaRPr 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524D2487-5CF1-4586-BC71-B7B5D3D8E8F7}" type="slidenum">
              <a:rPr lang="en-US"/>
              <a:pPr/>
              <a:t>59</a:t>
            </a:fld>
            <a:endParaRPr 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0329A7FE-AD03-43F8-8D54-D3D4E7A8CD4E}" type="slidenum">
              <a:rPr lang="en-US"/>
              <a:pPr/>
              <a:t>6</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11DFCBE5-15C9-4A3E-BF3A-30B995516E30}" type="slidenum">
              <a:rPr lang="en-US"/>
              <a:pPr/>
              <a:t>60</a:t>
            </a:fld>
            <a:endParaRPr lang="en-US"/>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A408F977-75E1-4F65-99E8-5BC74F691528}" type="slidenum">
              <a:rPr lang="en-US"/>
              <a:pPr/>
              <a:t>61</a:t>
            </a:fld>
            <a:endParaRPr 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0FB6D84B-BC67-46B0-A530-D52E0C7BDEBF}" type="slidenum">
              <a:rPr lang="en-US"/>
              <a:pPr/>
              <a:t>62</a:t>
            </a:fld>
            <a:endParaRPr lang="en-US"/>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7BDED455-22EE-421A-9EF6-21D28734E77A}" type="slidenum">
              <a:rPr lang="en-US"/>
              <a:pPr/>
              <a:t>63</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0F82E90F-79A5-4655-B941-AA592F2CCAF6}" type="slidenum">
              <a:rPr lang="en-US"/>
              <a:pPr/>
              <a:t>64</a:t>
            </a:fld>
            <a:endParaRPr lang="en-US"/>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12ACAEFE-379B-4687-A9D3-5828506ECD8A}" type="slidenum">
              <a:rPr lang="en-US"/>
              <a:pPr/>
              <a:t>65</a:t>
            </a:fld>
            <a:endParaRPr lang="en-US"/>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F40D2061-7F7E-4668-9C4B-3956BBFC9978}" type="slidenum">
              <a:rPr lang="en-US"/>
              <a:pPr/>
              <a:t>66</a:t>
            </a:fld>
            <a:endParaRPr lang="en-US"/>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8168FE8F-0475-4A1F-9AFB-81A1DD1B3CA5}" type="slidenum">
              <a:rPr lang="en-US"/>
              <a:pPr/>
              <a:t>67</a:t>
            </a:fld>
            <a:endParaRPr 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D0CEE7F8-7EC0-497B-9EE7-F1EC7909E865}" type="slidenum">
              <a:rPr lang="en-US"/>
              <a:pPr/>
              <a:t>68</a:t>
            </a:fld>
            <a:endParaRPr 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25DD7091-6B12-47DC-AB90-5B3F164CDD7F}" type="slidenum">
              <a:rPr lang="en-US"/>
              <a:pPr/>
              <a:t>69</a:t>
            </a:fld>
            <a:endParaRPr lang="en-US"/>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279AC834-2AAA-42EE-98D8-6BCD7F986D56}" type="slidenum">
              <a:rPr lang="en-US"/>
              <a:pPr/>
              <a:t>7</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DCC9DE7B-83C7-4F2C-87A4-3FBD8A02D057}" type="slidenum">
              <a:rPr lang="en-US"/>
              <a:pPr/>
              <a:t>70</a:t>
            </a:fld>
            <a:endParaRPr lang="en-US"/>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3CC2F6C9-5CA2-45FE-A080-FB8B9919D808}" type="slidenum">
              <a:rPr lang="en-US"/>
              <a:pPr/>
              <a:t>71</a:t>
            </a:fld>
            <a:endParaRPr lang="en-US"/>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E5C8445A-2477-46C6-B73C-631339992231}" type="slidenum">
              <a:rPr lang="en-US"/>
              <a:pPr/>
              <a:t>72</a:t>
            </a:fld>
            <a:endParaRPr lang="en-US"/>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E1F88EE6-6FA0-4391-A6B2-3228E32AC5B1}" type="slidenum">
              <a:rPr lang="en-US"/>
              <a:pPr/>
              <a:t>73</a:t>
            </a:fld>
            <a:endParaRPr lang="en-US"/>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51F44A25-A12B-464D-97CD-292714562D50}" type="slidenum">
              <a:rPr lang="en-US"/>
              <a:pPr/>
              <a:t>74</a:t>
            </a:fld>
            <a:endParaRPr lang="en-US"/>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30C5873F-035D-4F9C-BAB4-705E45819CC1}" type="slidenum">
              <a:rPr lang="en-US"/>
              <a:pPr/>
              <a:t>75</a:t>
            </a:fld>
            <a:endParaRPr lang="en-US"/>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561027E0-4B4F-45B0-84E9-CEFEFC4AF687}" type="slidenum">
              <a:rPr lang="en-US"/>
              <a:pPr/>
              <a:t>76</a:t>
            </a:fld>
            <a:endParaRPr lang="en-US"/>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5873E43E-0118-4AC0-90F2-C57652272BF5}" type="slidenum">
              <a:rPr lang="en-US"/>
              <a:pPr/>
              <a:t>77</a:t>
            </a:fld>
            <a:endParaRPr lang="en-US"/>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D27B5E5C-0ABD-4B09-A7AD-CF19EBFF4B57}" type="slidenum">
              <a:rPr lang="en-US"/>
              <a:pPr/>
              <a:t>78</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6C6D0D5E-F005-484B-BEBA-F1EDAC256C09}" type="slidenum">
              <a:rPr lang="en-US"/>
              <a:pPr/>
              <a:t>79</a:t>
            </a:fld>
            <a:endParaRPr lang="en-US"/>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DFF3236-4E3F-4D70-9088-04A56205EE51}" type="slidenum">
              <a:rPr lang="en-US"/>
              <a:pPr/>
              <a:t>8</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6362C5F3-723A-438A-9449-0AC6BA0E3A79}" type="slidenum">
              <a:rPr lang="en-US"/>
              <a:pPr/>
              <a:t>80</a:t>
            </a:fld>
            <a:endParaRPr lang="en-US"/>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4CA3D993-A353-4818-9FF9-78A141B037F3}" type="slidenum">
              <a:rPr lang="en-US"/>
              <a:pPr/>
              <a:t>82</a:t>
            </a:fld>
            <a:endParaRPr lang="en-US"/>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CE427B08-9DB4-4530-8983-5CD4D5BD5B9C}" type="slidenum">
              <a:rPr lang="en-US"/>
              <a:pPr/>
              <a:t>83</a:t>
            </a:fld>
            <a:endParaRPr lang="en-US"/>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C5C86BF6-5373-4FAC-A39A-CF80B4CF6F9A}" type="slidenum">
              <a:rPr lang="en-US"/>
              <a:pPr/>
              <a:t>84</a:t>
            </a:fld>
            <a:endParaRPr lang="en-US"/>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1A10D60B-1DB1-4938-9978-EB6FA3B45E6C}" type="slidenum">
              <a:rPr lang="en-US"/>
              <a:pPr/>
              <a:t>85</a:t>
            </a:fld>
            <a:endParaRPr lang="en-US"/>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39D45DC8-2003-431D-8B4D-1A204202F1E9}" type="slidenum">
              <a:rPr lang="en-US"/>
              <a:pPr/>
              <a:t>86</a:t>
            </a:fld>
            <a:endParaRPr lang="en-US"/>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83F51310-950B-4412-B34C-110F4FA45099}" type="slidenum">
              <a:rPr lang="en-US"/>
              <a:pPr/>
              <a:t>89</a:t>
            </a:fld>
            <a:endParaRPr lang="en-US"/>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75838240-32CC-45A8-8F32-876023671054}" type="slidenum">
              <a:rPr lang="en-US"/>
              <a:pPr/>
              <a:t>90</a:t>
            </a:fld>
            <a:endParaRPr lang="en-US"/>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E1D5046A-990C-4E37-8981-FF06C8C21443}" type="slidenum">
              <a:rPr lang="en-US"/>
              <a:pPr/>
              <a:t>91</a:t>
            </a:fld>
            <a:endParaRPr lang="en-US"/>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E6334E20-564A-48E5-9C6B-4FA580EDF3F1}" type="slidenum">
              <a:rPr lang="en-US"/>
              <a:pPr/>
              <a:t>92</a:t>
            </a:fld>
            <a:endParaRPr lang="en-US"/>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627E22BD-8657-4A0C-A8B3-75C45875B740}" type="slidenum">
              <a:rPr lang="en-US"/>
              <a:pPr/>
              <a:t>9</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365F22D4-8B9B-4C64-BE40-B249E6207AC7}" type="slidenum">
              <a:rPr lang="en-US"/>
              <a:pPr/>
              <a:t>93</a:t>
            </a:fld>
            <a:endParaRPr lang="en-US"/>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E5730B86-1074-4751-B98B-06AAE3E0F20D}" type="slidenum">
              <a:rPr lang="en-US"/>
              <a:pPr/>
              <a:t>94</a:t>
            </a:fld>
            <a:endParaRPr lang="en-US"/>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F15F883A-EE35-40F5-9D48-EE84AB0EFBE1}" type="slidenum">
              <a:rPr lang="en-US"/>
              <a:pPr/>
              <a:t>95</a:t>
            </a:fld>
            <a:endParaRPr lang="en-US"/>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172609B7-F342-4B9E-9FA1-8BFBE36A7A64}" type="slidenum">
              <a:rPr lang="en-US"/>
              <a:pPr/>
              <a:t>96</a:t>
            </a:fld>
            <a:endParaRPr lang="en-US"/>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2D3A7BE5-5F57-4099-BC75-5079BE923A44}" type="slidenum">
              <a:rPr lang="en-US"/>
              <a:pPr/>
              <a:t>97</a:t>
            </a:fld>
            <a:endParaRPr lang="en-US"/>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B2465895-3549-4A43-94D3-57F210BE2BE5}" type="slidenum">
              <a:rPr lang="en-US"/>
              <a:pPr/>
              <a:t>98</a:t>
            </a:fld>
            <a:endParaRPr lang="en-US"/>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A9B5E6A4-9640-4F14-8150-D8B11B35C3B4}" type="slidenum">
              <a:rPr lang="en-US"/>
              <a:pPr/>
              <a:t>99</a:t>
            </a:fld>
            <a:endParaRPr lang="en-US"/>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218533C3-2A39-4D39-9137-38569B8735A5}" type="slidenum">
              <a:rPr lang="en-US"/>
              <a:pPr/>
              <a:t>100</a:t>
            </a:fld>
            <a:endParaRPr lang="en-US"/>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E8584641-E2A3-44E2-BE22-B5F11B384283}" type="slidenum">
              <a:rPr lang="en-US"/>
              <a:pPr/>
              <a:t>101</a:t>
            </a:fld>
            <a:endParaRPr lang="en-US"/>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AC4217DB-C0CC-414F-8BF9-E982891189FA}" type="slidenum">
              <a:rPr lang="en-US"/>
              <a:pPr/>
              <a:t>102</a:t>
            </a:fld>
            <a:endParaRPr lang="en-US"/>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pPr eaLnBrk="1" hangingPunct="1"/>
            <a:endParaRPr lang="en-GB"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hyperlink" Target="http://iridia.ulb.ac.be/" TargetMode="Externa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C0C0C0"/>
        </a:solidFill>
        <a:effectLst/>
      </p:bgPr>
    </p:bg>
    <p:spTree>
      <p:nvGrpSpPr>
        <p:cNvPr id="1" name=""/>
        <p:cNvGrpSpPr/>
        <p:nvPr/>
      </p:nvGrpSpPr>
      <p:grpSpPr>
        <a:xfrm>
          <a:off x="0" y="0"/>
          <a:ext cx="0" cy="0"/>
          <a:chOff x="0" y="0"/>
          <a:chExt cx="0" cy="0"/>
        </a:xfrm>
      </p:grpSpPr>
      <p:sp>
        <p:nvSpPr>
          <p:cNvPr id="4" name="Rectangle 1033"/>
          <p:cNvSpPr>
            <a:spLocks noChangeArrowheads="1"/>
          </p:cNvSpPr>
          <p:nvPr userDrawn="1"/>
        </p:nvSpPr>
        <p:spPr bwMode="auto">
          <a:xfrm>
            <a:off x="0" y="0"/>
            <a:ext cx="9144000" cy="3505200"/>
          </a:xfrm>
          <a:prstGeom prst="rect">
            <a:avLst/>
          </a:prstGeom>
          <a:gradFill rotWithShape="1">
            <a:gsLst>
              <a:gs pos="0">
                <a:schemeClr val="accent1"/>
              </a:gs>
              <a:gs pos="100000">
                <a:schemeClr val="tx1"/>
              </a:gs>
            </a:gsLst>
            <a:lin ang="18900000" scaled="1"/>
          </a:gradFill>
          <a:ln w="19050">
            <a:noFill/>
            <a:miter lim="800000"/>
            <a:headEnd/>
            <a:tailEnd/>
          </a:ln>
          <a:effectLst/>
        </p:spPr>
        <p:txBody>
          <a:bodyPr wrap="none" anchor="ctr"/>
          <a:lstStyle/>
          <a:p>
            <a:endParaRPr lang="fr-FR"/>
          </a:p>
        </p:txBody>
      </p:sp>
      <p:sp>
        <p:nvSpPr>
          <p:cNvPr id="5" name="Rectangle 1031"/>
          <p:cNvSpPr>
            <a:spLocks noChangeArrowheads="1"/>
          </p:cNvSpPr>
          <p:nvPr userDrawn="1"/>
        </p:nvSpPr>
        <p:spPr bwMode="auto">
          <a:xfrm>
            <a:off x="0" y="3494088"/>
            <a:ext cx="9144000" cy="3363912"/>
          </a:xfrm>
          <a:prstGeom prst="rect">
            <a:avLst/>
          </a:prstGeom>
          <a:gradFill rotWithShape="1">
            <a:gsLst>
              <a:gs pos="0">
                <a:schemeClr val="tx1"/>
              </a:gs>
              <a:gs pos="100000">
                <a:schemeClr val="accent1"/>
              </a:gs>
            </a:gsLst>
            <a:lin ang="0" scaled="1"/>
          </a:gradFill>
          <a:ln w="19050">
            <a:noFill/>
            <a:miter lim="800000"/>
            <a:headEnd/>
            <a:tailEnd/>
          </a:ln>
          <a:effectLst/>
        </p:spPr>
        <p:txBody>
          <a:bodyPr wrap="none" anchor="ctr"/>
          <a:lstStyle/>
          <a:p>
            <a:endParaRPr lang="fr-FR"/>
          </a:p>
        </p:txBody>
      </p:sp>
      <p:sp>
        <p:nvSpPr>
          <p:cNvPr id="6" name="Rectangle 1032"/>
          <p:cNvSpPr>
            <a:spLocks noChangeArrowheads="1"/>
          </p:cNvSpPr>
          <p:nvPr userDrawn="1"/>
        </p:nvSpPr>
        <p:spPr bwMode="auto">
          <a:xfrm>
            <a:off x="1331913" y="3487738"/>
            <a:ext cx="7812087" cy="998537"/>
          </a:xfrm>
          <a:prstGeom prst="rect">
            <a:avLst/>
          </a:prstGeom>
          <a:noFill/>
          <a:ln w="19050">
            <a:solidFill>
              <a:schemeClr val="bg1"/>
            </a:solidFill>
            <a:miter lim="800000"/>
            <a:headEnd/>
            <a:tailEnd/>
          </a:ln>
          <a:effectLst/>
        </p:spPr>
        <p:txBody>
          <a:bodyPr wrap="none" anchor="ctr"/>
          <a:lstStyle/>
          <a:p>
            <a:endParaRPr lang="fr-FR"/>
          </a:p>
        </p:txBody>
      </p:sp>
      <p:graphicFrame>
        <p:nvGraphicFramePr>
          <p:cNvPr id="7" name="Object 3"/>
          <p:cNvGraphicFramePr>
            <a:graphicFrameLocks noChangeAspect="1"/>
          </p:cNvGraphicFramePr>
          <p:nvPr/>
        </p:nvGraphicFramePr>
        <p:xfrm>
          <a:off x="134938" y="6180138"/>
          <a:ext cx="2743200" cy="542925"/>
        </p:xfrm>
        <a:graphic>
          <a:graphicData uri="http://schemas.openxmlformats.org/presentationml/2006/ole">
            <mc:AlternateContent xmlns:mc="http://schemas.openxmlformats.org/markup-compatibility/2006">
              <mc:Choice xmlns:v="urn:schemas-microsoft-com:vml" Requires="v">
                <p:oleObj spid="_x0000_s512004" name="Bitmap Image" r:id="rId3" imgW="2742857" imgH="542857" progId="Paint.Picture">
                  <p:embed/>
                </p:oleObj>
              </mc:Choice>
              <mc:Fallback>
                <p:oleObj name="Bitmap Image" r:id="rId3" imgW="2742857" imgH="542857" progId="Paint.Picture">
                  <p:embed/>
                  <p:pic>
                    <p:nvPicPr>
                      <p:cNvPr id="0" name="Object 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34938" y="6180138"/>
                        <a:ext cx="2743200" cy="542925"/>
                      </a:xfrm>
                      <a:prstGeom prst="rect">
                        <a:avLst/>
                      </a:prstGeom>
                      <a:noFill/>
                      <a:ln>
                        <a:noFill/>
                      </a:ln>
                      <a:effectLst/>
                      <a:extLst>
                        <a:ext uri="{909E8E84-426E-40DD-AFC4-6F175D3DCCD1}">
                          <a14:hiddenFill xmlns:a14="http://schemas.microsoft.com/office/drawing/2010/main">
                            <a:solidFill>
                              <a:srgbClr val="E6F4FF"/>
                            </a:solidFill>
                          </a14:hiddenFill>
                        </a:ext>
                        <a:ext uri="{91240B29-F687-4F45-9708-019B960494DF}">
                          <a14:hiddenLine xmlns:a14="http://schemas.microsoft.com/office/drawing/2010/main" w="190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1036" descr="logoiridia">
            <a:hlinkClick r:id="rId5"/>
          </p:cNvPr>
          <p:cNvPicPr>
            <a:picLocks noChangeAspect="1" noChangeArrowheads="1"/>
          </p:cNvPicPr>
          <p:nvPr userDrawn="1"/>
        </p:nvPicPr>
        <p:blipFill>
          <a:blip r:embed="rId6"/>
          <a:srcRect/>
          <a:stretch>
            <a:fillRect/>
          </a:stretch>
        </p:blipFill>
        <p:spPr bwMode="auto">
          <a:xfrm>
            <a:off x="1528763" y="5486400"/>
            <a:ext cx="1350962" cy="657225"/>
          </a:xfrm>
          <a:prstGeom prst="rect">
            <a:avLst/>
          </a:prstGeom>
          <a:noFill/>
          <a:ln w="9525">
            <a:noFill/>
            <a:miter lim="800000"/>
            <a:headEnd/>
            <a:tailEnd/>
          </a:ln>
        </p:spPr>
      </p:pic>
      <p:pic>
        <p:nvPicPr>
          <p:cNvPr id="9" name="Picture 1034" descr="ulb"/>
          <p:cNvPicPr>
            <a:picLocks noChangeAspect="1" noChangeArrowheads="1"/>
          </p:cNvPicPr>
          <p:nvPr userDrawn="1"/>
        </p:nvPicPr>
        <p:blipFill>
          <a:blip r:embed="rId7"/>
          <a:srcRect/>
          <a:stretch>
            <a:fillRect/>
          </a:stretch>
        </p:blipFill>
        <p:spPr bwMode="auto">
          <a:xfrm>
            <a:off x="138113" y="5486400"/>
            <a:ext cx="1347787" cy="661988"/>
          </a:xfrm>
          <a:prstGeom prst="rect">
            <a:avLst/>
          </a:prstGeom>
          <a:noFill/>
          <a:ln w="9525">
            <a:noFill/>
            <a:miter lim="800000"/>
            <a:headEnd/>
            <a:tailEnd/>
          </a:ln>
        </p:spPr>
      </p:pic>
      <p:sp>
        <p:nvSpPr>
          <p:cNvPr id="425988" name="Rectangle 1028"/>
          <p:cNvSpPr>
            <a:spLocks noGrp="1" noChangeArrowheads="1"/>
          </p:cNvSpPr>
          <p:nvPr>
            <p:ph type="subTitle" sz="quarter" idx="1"/>
          </p:nvPr>
        </p:nvSpPr>
        <p:spPr>
          <a:xfrm>
            <a:off x="1331913" y="3492500"/>
            <a:ext cx="7812087" cy="993775"/>
          </a:xfrm>
          <a:ln w="19050"/>
        </p:spPr>
        <p:txBody>
          <a:bodyPr tIns="108000"/>
          <a:lstStyle>
            <a:lvl1pPr marL="0" indent="0">
              <a:spcBef>
                <a:spcPct val="0"/>
              </a:spcBef>
              <a:buClrTx/>
              <a:buFontTx/>
              <a:buNone/>
              <a:defRPr sz="2400">
                <a:solidFill>
                  <a:schemeClr val="bg1"/>
                </a:solidFill>
              </a:defRPr>
            </a:lvl1pPr>
          </a:lstStyle>
          <a:p>
            <a:r>
              <a:rPr lang="fr-FR"/>
              <a:t>Sub-title and/or name (Arial bold, 24pt - maximum 2 lines)</a:t>
            </a:r>
          </a:p>
        </p:txBody>
      </p:sp>
      <p:sp>
        <p:nvSpPr>
          <p:cNvPr id="425989" name="Rectangle 1029"/>
          <p:cNvSpPr>
            <a:spLocks noGrp="1" noChangeArrowheads="1"/>
          </p:cNvSpPr>
          <p:nvPr>
            <p:ph type="ctrTitle" sz="quarter"/>
          </p:nvPr>
        </p:nvSpPr>
        <p:spPr>
          <a:xfrm>
            <a:off x="1331913" y="2420938"/>
            <a:ext cx="7812087" cy="1074737"/>
          </a:xfrm>
          <a:solidFill>
            <a:schemeClr val="bg1">
              <a:alpha val="50000"/>
            </a:schemeClr>
          </a:solidFill>
          <a:ln w="19050">
            <a:solidFill>
              <a:schemeClr val="bg1"/>
            </a:solidFill>
          </a:ln>
        </p:spPr>
        <p:txBody>
          <a:bodyPr lIns="90000" rIns="144000" anchor="ctr"/>
          <a:lstStyle>
            <a:lvl1pPr>
              <a:defRPr>
                <a:latin typeface="Arial" pitchFamily="-112" charset="0"/>
              </a:defRPr>
            </a:lvl1pPr>
          </a:lstStyle>
          <a:p>
            <a:r>
              <a:rPr lang="fr-FR"/>
              <a:t>Main Title (Arial bold, 32pt - Maximum</a:t>
            </a:r>
            <a:br>
              <a:rPr lang="fr-FR"/>
            </a:br>
            <a:r>
              <a:rPr lang="fr-FR"/>
              <a:t>2 lines)</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8"/>
          <p:cNvSpPr>
            <a:spLocks noGrp="1" noChangeArrowheads="1"/>
          </p:cNvSpPr>
          <p:nvPr>
            <p:ph type="ftr" sz="quarter" idx="10"/>
          </p:nvPr>
        </p:nvSpPr>
        <p:spPr>
          <a:ln/>
        </p:spPr>
        <p:txBody>
          <a:bodyPr/>
          <a:lstStyle>
            <a:lvl1pPr>
              <a:defRPr/>
            </a:lvl1pPr>
          </a:lstStyle>
          <a:p>
            <a:r>
              <a:rPr lang="fr-FR" smtClean="0"/>
              <a:t>Cours Java 2013 Bersini</a:t>
            </a:r>
            <a:endParaRPr lang="fr-FR" u="sng"/>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2600" y="203200"/>
            <a:ext cx="2247900" cy="5740400"/>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8900" y="203200"/>
            <a:ext cx="6591300" cy="5740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8"/>
          <p:cNvSpPr>
            <a:spLocks noGrp="1" noChangeArrowheads="1"/>
          </p:cNvSpPr>
          <p:nvPr>
            <p:ph type="ftr" sz="quarter" idx="10"/>
          </p:nvPr>
        </p:nvSpPr>
        <p:spPr>
          <a:ln/>
        </p:spPr>
        <p:txBody>
          <a:bodyPr/>
          <a:lstStyle>
            <a:lvl1pPr>
              <a:defRPr/>
            </a:lvl1pPr>
          </a:lstStyle>
          <a:p>
            <a:r>
              <a:rPr lang="fr-FR" smtClean="0"/>
              <a:t>Cours Java 2013 Bersini</a:t>
            </a:r>
            <a:endParaRPr lang="fr-FR" u="sng"/>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8900" y="203200"/>
            <a:ext cx="8991600" cy="922338"/>
          </a:xfrm>
        </p:spPr>
        <p:txBody>
          <a:bodyPr/>
          <a:lstStyle/>
          <a:p>
            <a:r>
              <a:rPr lang="en-US" smtClean="0"/>
              <a:t>Click to edit Master title style</a:t>
            </a:r>
            <a:endParaRPr lang="fr-FR"/>
          </a:p>
        </p:txBody>
      </p:sp>
      <p:sp>
        <p:nvSpPr>
          <p:cNvPr id="3" name="Table Placeholder 2"/>
          <p:cNvSpPr>
            <a:spLocks noGrp="1"/>
          </p:cNvSpPr>
          <p:nvPr>
            <p:ph type="tbl" idx="1"/>
          </p:nvPr>
        </p:nvSpPr>
        <p:spPr>
          <a:xfrm>
            <a:off x="152400" y="1295400"/>
            <a:ext cx="8839200" cy="4648200"/>
          </a:xfrm>
        </p:spPr>
        <p:txBody>
          <a:bodyPr/>
          <a:lstStyle/>
          <a:p>
            <a:pPr lvl="0"/>
            <a:endParaRPr lang="fr-FR" noProof="0" smtClean="0"/>
          </a:p>
        </p:txBody>
      </p:sp>
      <p:sp>
        <p:nvSpPr>
          <p:cNvPr id="4" name="Rectangle 8"/>
          <p:cNvSpPr>
            <a:spLocks noGrp="1" noChangeArrowheads="1"/>
          </p:cNvSpPr>
          <p:nvPr>
            <p:ph type="ftr" sz="quarter" idx="10"/>
          </p:nvPr>
        </p:nvSpPr>
        <p:spPr>
          <a:ln/>
        </p:spPr>
        <p:txBody>
          <a:bodyPr/>
          <a:lstStyle>
            <a:lvl1pPr>
              <a:defRPr/>
            </a:lvl1pPr>
          </a:lstStyle>
          <a:p>
            <a:r>
              <a:rPr lang="fr-FR" smtClean="0"/>
              <a:t>Cours Java 2013 Bersini</a:t>
            </a:r>
            <a:endParaRPr lang="fr-FR" u="sng"/>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900" y="203200"/>
            <a:ext cx="8991600" cy="922338"/>
          </a:xfrm>
        </p:spPr>
        <p:txBody>
          <a:bodyPr/>
          <a:lstStyle/>
          <a:p>
            <a:r>
              <a:rPr lang="en-US" smtClean="0"/>
              <a:t>Click to edit Master title style</a:t>
            </a:r>
            <a:endParaRPr lang="fr-FR"/>
          </a:p>
        </p:txBody>
      </p:sp>
      <p:sp>
        <p:nvSpPr>
          <p:cNvPr id="3" name="Text Placeholder 2"/>
          <p:cNvSpPr>
            <a:spLocks noGrp="1"/>
          </p:cNvSpPr>
          <p:nvPr>
            <p:ph type="body" sz="half" idx="1"/>
          </p:nvPr>
        </p:nvSpPr>
        <p:spPr>
          <a:xfrm>
            <a:off x="152400" y="1295400"/>
            <a:ext cx="43434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295400"/>
            <a:ext cx="43434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Rectangle 8"/>
          <p:cNvSpPr>
            <a:spLocks noGrp="1" noChangeArrowheads="1"/>
          </p:cNvSpPr>
          <p:nvPr>
            <p:ph type="ftr" sz="quarter" idx="10"/>
          </p:nvPr>
        </p:nvSpPr>
        <p:spPr>
          <a:ln/>
        </p:spPr>
        <p:txBody>
          <a:bodyPr/>
          <a:lstStyle>
            <a:lvl1pPr>
              <a:defRPr/>
            </a:lvl1pPr>
          </a:lstStyle>
          <a:p>
            <a:r>
              <a:rPr lang="fr-FR" smtClean="0"/>
              <a:t>Cours Java 2013 Bersini</a:t>
            </a:r>
            <a:endParaRPr lang="fr-FR" u="sng"/>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8900" y="203200"/>
            <a:ext cx="8991600" cy="922338"/>
          </a:xfrm>
        </p:spPr>
        <p:txBody>
          <a:bodyPr/>
          <a:lstStyle/>
          <a:p>
            <a:r>
              <a:rPr lang="en-US" smtClean="0"/>
              <a:t>Click to edit Master title style</a:t>
            </a:r>
            <a:endParaRPr lang="fr-FR"/>
          </a:p>
        </p:txBody>
      </p:sp>
      <p:sp>
        <p:nvSpPr>
          <p:cNvPr id="3" name="Text Placeholder 2"/>
          <p:cNvSpPr>
            <a:spLocks noGrp="1"/>
          </p:cNvSpPr>
          <p:nvPr>
            <p:ph type="body" sz="half" idx="1"/>
          </p:nvPr>
        </p:nvSpPr>
        <p:spPr>
          <a:xfrm>
            <a:off x="152400" y="1295400"/>
            <a:ext cx="43434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lipArt Placeholder 3"/>
          <p:cNvSpPr>
            <a:spLocks noGrp="1"/>
          </p:cNvSpPr>
          <p:nvPr>
            <p:ph type="clipArt" sz="half" idx="2"/>
          </p:nvPr>
        </p:nvSpPr>
        <p:spPr>
          <a:xfrm>
            <a:off x="4648200" y="1295400"/>
            <a:ext cx="4343400" cy="4648200"/>
          </a:xfrm>
        </p:spPr>
        <p:txBody>
          <a:bodyPr/>
          <a:lstStyle/>
          <a:p>
            <a:pPr lvl="0"/>
            <a:endParaRPr lang="fr-FR" noProof="0" smtClean="0"/>
          </a:p>
        </p:txBody>
      </p:sp>
      <p:sp>
        <p:nvSpPr>
          <p:cNvPr id="5" name="Rectangle 8"/>
          <p:cNvSpPr>
            <a:spLocks noGrp="1" noChangeArrowheads="1"/>
          </p:cNvSpPr>
          <p:nvPr>
            <p:ph type="ftr" sz="quarter" idx="10"/>
          </p:nvPr>
        </p:nvSpPr>
        <p:spPr>
          <a:ln/>
        </p:spPr>
        <p:txBody>
          <a:bodyPr/>
          <a:lstStyle>
            <a:lvl1pPr>
              <a:defRPr/>
            </a:lvl1pPr>
          </a:lstStyle>
          <a:p>
            <a:r>
              <a:rPr lang="fr-FR" smtClean="0"/>
              <a:t>Cours Java 2013 Bersini</a:t>
            </a:r>
            <a:endParaRPr lang="fr-FR" u="sng"/>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8"/>
          <p:cNvSpPr>
            <a:spLocks noGrp="1" noChangeArrowheads="1"/>
          </p:cNvSpPr>
          <p:nvPr>
            <p:ph type="ftr" sz="quarter" idx="10"/>
          </p:nvPr>
        </p:nvSpPr>
        <p:spPr>
          <a:ln/>
        </p:spPr>
        <p:txBody>
          <a:bodyPr/>
          <a:lstStyle>
            <a:lvl1pPr>
              <a:defRPr/>
            </a:lvl1pPr>
          </a:lstStyle>
          <a:p>
            <a:r>
              <a:rPr lang="fr-FR" smtClean="0"/>
              <a:t>Cours Java 2013 Bersini</a:t>
            </a:r>
            <a:endParaRPr lang="fr-FR" u="sng"/>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r>
              <a:rPr lang="fr-FR" smtClean="0"/>
              <a:t>Cours Java 2013 Bersini</a:t>
            </a:r>
            <a:endParaRPr lang="fr-FR" u="sng"/>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152400" y="1295400"/>
            <a:ext cx="4343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295400"/>
            <a:ext cx="4343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Rectangle 8"/>
          <p:cNvSpPr>
            <a:spLocks noGrp="1" noChangeArrowheads="1"/>
          </p:cNvSpPr>
          <p:nvPr>
            <p:ph type="ftr" sz="quarter" idx="10"/>
          </p:nvPr>
        </p:nvSpPr>
        <p:spPr>
          <a:ln/>
        </p:spPr>
        <p:txBody>
          <a:bodyPr/>
          <a:lstStyle>
            <a:lvl1pPr>
              <a:defRPr/>
            </a:lvl1pPr>
          </a:lstStyle>
          <a:p>
            <a:r>
              <a:rPr lang="fr-FR" smtClean="0"/>
              <a:t>Cours Java 2013 Bersini</a:t>
            </a:r>
            <a:endParaRPr lang="fr-FR" u="sng"/>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Rectangle 8"/>
          <p:cNvSpPr>
            <a:spLocks noGrp="1" noChangeArrowheads="1"/>
          </p:cNvSpPr>
          <p:nvPr>
            <p:ph type="ftr" sz="quarter" idx="10"/>
          </p:nvPr>
        </p:nvSpPr>
        <p:spPr>
          <a:ln/>
        </p:spPr>
        <p:txBody>
          <a:bodyPr/>
          <a:lstStyle>
            <a:lvl1pPr>
              <a:defRPr/>
            </a:lvl1pPr>
          </a:lstStyle>
          <a:p>
            <a:r>
              <a:rPr lang="fr-FR" smtClean="0"/>
              <a:t>Cours Java 2013 Bersini</a:t>
            </a:r>
            <a:endParaRPr lang="fr-FR" u="sng"/>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Rectangle 8"/>
          <p:cNvSpPr>
            <a:spLocks noGrp="1" noChangeArrowheads="1"/>
          </p:cNvSpPr>
          <p:nvPr>
            <p:ph type="ftr" sz="quarter" idx="10"/>
          </p:nvPr>
        </p:nvSpPr>
        <p:spPr>
          <a:ln/>
        </p:spPr>
        <p:txBody>
          <a:bodyPr/>
          <a:lstStyle>
            <a:lvl1pPr>
              <a:defRPr/>
            </a:lvl1pPr>
          </a:lstStyle>
          <a:p>
            <a:r>
              <a:rPr lang="fr-FR" smtClean="0"/>
              <a:t>Cours Java 2013 Bersini</a:t>
            </a:r>
            <a:endParaRPr lang="fr-FR" u="sng"/>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r>
              <a:rPr lang="fr-FR" smtClean="0"/>
              <a:t>Cours Java 2013 Bersini</a:t>
            </a:r>
            <a:endParaRPr lang="fr-FR" u="sng"/>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r>
              <a:rPr lang="fr-FR" smtClean="0"/>
              <a:t>Cours Java 2013 Bersini</a:t>
            </a:r>
            <a:endParaRPr lang="fr-FR" u="sng"/>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r>
              <a:rPr lang="fr-FR" smtClean="0"/>
              <a:t>Cours Java 2013 Bersini</a:t>
            </a:r>
            <a:endParaRPr lang="fr-FR" u="sng"/>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hyperlink" Target="http://iridia.ulb.ac.be/"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4969" name="Rectangle 9"/>
          <p:cNvSpPr>
            <a:spLocks noChangeArrowheads="1"/>
          </p:cNvSpPr>
          <p:nvPr userDrawn="1"/>
        </p:nvSpPr>
        <p:spPr bwMode="auto">
          <a:xfrm>
            <a:off x="0" y="6408738"/>
            <a:ext cx="9144000" cy="476250"/>
          </a:xfrm>
          <a:prstGeom prst="rect">
            <a:avLst/>
          </a:prstGeom>
          <a:gradFill rotWithShape="1">
            <a:gsLst>
              <a:gs pos="0">
                <a:schemeClr val="tx1"/>
              </a:gs>
              <a:gs pos="100000">
                <a:schemeClr val="accent1"/>
              </a:gs>
            </a:gsLst>
            <a:lin ang="0" scaled="1"/>
          </a:gradFill>
          <a:ln w="19050">
            <a:noFill/>
            <a:miter lim="800000"/>
            <a:headEnd/>
            <a:tailEnd/>
          </a:ln>
          <a:effectLst/>
        </p:spPr>
        <p:txBody>
          <a:bodyPr wrap="none" anchor="ctr"/>
          <a:lstStyle/>
          <a:p>
            <a:endParaRPr lang="fr-FR"/>
          </a:p>
        </p:txBody>
      </p:sp>
      <p:sp>
        <p:nvSpPr>
          <p:cNvPr id="1028" name="Rectangle 3"/>
          <p:cNvSpPr>
            <a:spLocks noGrp="1" noChangeArrowheads="1"/>
          </p:cNvSpPr>
          <p:nvPr>
            <p:ph type="title"/>
          </p:nvPr>
        </p:nvSpPr>
        <p:spPr bwMode="auto">
          <a:xfrm>
            <a:off x="88900" y="203200"/>
            <a:ext cx="8991600" cy="922338"/>
          </a:xfrm>
          <a:prstGeom prst="rect">
            <a:avLst/>
          </a:prstGeom>
          <a:noFill/>
          <a:ln w="9525">
            <a:noFill/>
            <a:miter lim="800000"/>
            <a:headEnd/>
            <a:tailEnd/>
          </a:ln>
        </p:spPr>
        <p:txBody>
          <a:bodyPr vert="horz" wrap="square" lIns="91440" tIns="36000" rIns="91440" bIns="36000" numCol="1" anchor="t" anchorCtr="0" compatLnSpc="1">
            <a:prstTxWarp prst="textNoShape">
              <a:avLst/>
            </a:prstTxWarp>
          </a:bodyPr>
          <a:lstStyle/>
          <a:p>
            <a:pPr lvl="0"/>
            <a:r>
              <a:rPr lang="fr-FR" smtClean="0"/>
              <a:t>Cliquez pour modifier le style du titre du masque</a:t>
            </a:r>
          </a:p>
        </p:txBody>
      </p:sp>
      <p:sp>
        <p:nvSpPr>
          <p:cNvPr id="1029" name="Rectangle 4"/>
          <p:cNvSpPr>
            <a:spLocks noGrp="1" noChangeArrowheads="1"/>
          </p:cNvSpPr>
          <p:nvPr>
            <p:ph type="body" idx="1"/>
          </p:nvPr>
        </p:nvSpPr>
        <p:spPr bwMode="auto">
          <a:xfrm>
            <a:off x="152400" y="1295400"/>
            <a:ext cx="8839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Premier niveau</a:t>
            </a:r>
          </a:p>
          <a:p>
            <a:pPr lvl="1"/>
            <a:r>
              <a:rPr lang="fr-FR" smtClean="0"/>
              <a:t>Deuxième niveau</a:t>
            </a:r>
          </a:p>
          <a:p>
            <a:pPr lvl="2"/>
            <a:r>
              <a:rPr lang="fr-FR" smtClean="0"/>
              <a:t>Troisième niveau</a:t>
            </a:r>
          </a:p>
        </p:txBody>
      </p:sp>
      <p:grpSp>
        <p:nvGrpSpPr>
          <p:cNvPr id="1030" name="Group 5"/>
          <p:cNvGrpSpPr>
            <a:grpSpLocks/>
          </p:cNvGrpSpPr>
          <p:nvPr/>
        </p:nvGrpSpPr>
        <p:grpSpPr bwMode="auto">
          <a:xfrm>
            <a:off x="12700" y="25400"/>
            <a:ext cx="9131300" cy="952500"/>
            <a:chOff x="8" y="16"/>
            <a:chExt cx="5752" cy="600"/>
          </a:xfrm>
        </p:grpSpPr>
        <p:sp>
          <p:nvSpPr>
            <p:cNvPr id="424966" name="Line 6"/>
            <p:cNvSpPr>
              <a:spLocks noChangeShapeType="1"/>
            </p:cNvSpPr>
            <p:nvPr/>
          </p:nvSpPr>
          <p:spPr bwMode="auto">
            <a:xfrm>
              <a:off x="8" y="104"/>
              <a:ext cx="5752" cy="0"/>
            </a:xfrm>
            <a:prstGeom prst="line">
              <a:avLst/>
            </a:prstGeom>
            <a:noFill/>
            <a:ln w="12700">
              <a:solidFill>
                <a:srgbClr val="009BCC"/>
              </a:solidFill>
              <a:round/>
              <a:headEnd/>
              <a:tailEnd/>
            </a:ln>
            <a:effectLst/>
          </p:spPr>
          <p:txBody>
            <a:bodyPr wrap="none" anchor="ctr"/>
            <a:lstStyle/>
            <a:p>
              <a:pPr>
                <a:defRPr/>
              </a:pPr>
              <a:endParaRPr lang="fr-FR">
                <a:latin typeface="Arial" pitchFamily="-112" charset="0"/>
                <a:ea typeface="+mn-ea"/>
              </a:endParaRPr>
            </a:p>
          </p:txBody>
        </p:sp>
        <p:sp>
          <p:nvSpPr>
            <p:cNvPr id="424967" name="Line 7"/>
            <p:cNvSpPr>
              <a:spLocks noChangeShapeType="1"/>
            </p:cNvSpPr>
            <p:nvPr/>
          </p:nvSpPr>
          <p:spPr bwMode="auto">
            <a:xfrm>
              <a:off x="48" y="16"/>
              <a:ext cx="0" cy="600"/>
            </a:xfrm>
            <a:prstGeom prst="line">
              <a:avLst/>
            </a:prstGeom>
            <a:noFill/>
            <a:ln w="12700">
              <a:solidFill>
                <a:srgbClr val="009BCC"/>
              </a:solidFill>
              <a:round/>
              <a:headEnd/>
              <a:tailEnd/>
            </a:ln>
            <a:effectLst/>
          </p:spPr>
          <p:txBody>
            <a:bodyPr wrap="none" anchor="ctr"/>
            <a:lstStyle/>
            <a:p>
              <a:pPr>
                <a:defRPr/>
              </a:pPr>
              <a:endParaRPr lang="fr-FR">
                <a:latin typeface="Arial" pitchFamily="-112" charset="0"/>
                <a:ea typeface="+mn-ea"/>
              </a:endParaRPr>
            </a:p>
          </p:txBody>
        </p:sp>
      </p:grpSp>
      <p:graphicFrame>
        <p:nvGraphicFramePr>
          <p:cNvPr id="1026" name="Object 2"/>
          <p:cNvGraphicFramePr>
            <a:graphicFrameLocks noChangeAspect="1"/>
          </p:cNvGraphicFramePr>
          <p:nvPr/>
        </p:nvGraphicFramePr>
        <p:xfrm>
          <a:off x="71438" y="6524625"/>
          <a:ext cx="1331912" cy="263525"/>
        </p:xfrm>
        <a:graphic>
          <a:graphicData uri="http://schemas.openxmlformats.org/presentationml/2006/ole">
            <mc:AlternateContent xmlns:mc="http://schemas.openxmlformats.org/markup-compatibility/2006">
              <mc:Choice xmlns:v="urn:schemas-microsoft-com:vml" Requires="v">
                <p:oleObj spid="_x0000_s1028" name="Bitmap Image" r:id="rId17" imgW="2742857" imgH="542857" progId="Paint.Picture">
                  <p:embed/>
                </p:oleObj>
              </mc:Choice>
              <mc:Fallback>
                <p:oleObj name="Bitmap Image" r:id="rId17" imgW="2742857" imgH="542857" progId="Paint.Picture">
                  <p:embed/>
                  <p:pic>
                    <p:nvPicPr>
                      <p:cNvPr id="0"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438" y="6524625"/>
                        <a:ext cx="1331912" cy="263525"/>
                      </a:xfrm>
                      <a:prstGeom prst="rect">
                        <a:avLst/>
                      </a:prstGeom>
                      <a:noFill/>
                      <a:ln>
                        <a:noFill/>
                      </a:ln>
                      <a:effectLst/>
                      <a:extLst>
                        <a:ext uri="{909E8E84-426E-40DD-AFC4-6F175D3DCCD1}">
                          <a14:hiddenFill xmlns:a14="http://schemas.microsoft.com/office/drawing/2010/main">
                            <a:solidFill>
                              <a:srgbClr val="E6F4FF"/>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oleObj>
              </mc:Fallback>
            </mc:AlternateContent>
          </a:graphicData>
        </a:graphic>
      </p:graphicFrame>
      <p:sp>
        <p:nvSpPr>
          <p:cNvPr id="424968" name="Rectangle 8"/>
          <p:cNvSpPr>
            <a:spLocks noGrp="1" noChangeArrowheads="1"/>
          </p:cNvSpPr>
          <p:nvPr>
            <p:ph type="ftr" sz="quarter" idx="3"/>
          </p:nvPr>
        </p:nvSpPr>
        <p:spPr bwMode="auto">
          <a:xfrm>
            <a:off x="3044825" y="6477000"/>
            <a:ext cx="3054350" cy="347663"/>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800">
                <a:solidFill>
                  <a:schemeClr val="bg1"/>
                </a:solidFill>
              </a:defRPr>
            </a:lvl1pPr>
          </a:lstStyle>
          <a:p>
            <a:r>
              <a:rPr lang="fr-FR" smtClean="0"/>
              <a:t>Cours Java 2013 Bersini</a:t>
            </a:r>
            <a:endParaRPr lang="fr-FR" u="sng"/>
          </a:p>
        </p:txBody>
      </p:sp>
      <p:pic>
        <p:nvPicPr>
          <p:cNvPr id="1032" name="Picture 15" descr="logoiridia">
            <a:hlinkClick r:id="rId19"/>
          </p:cNvPr>
          <p:cNvPicPr>
            <a:picLocks noChangeAspect="1" noChangeArrowheads="1"/>
          </p:cNvPicPr>
          <p:nvPr userDrawn="1"/>
        </p:nvPicPr>
        <p:blipFill>
          <a:blip r:embed="rId20"/>
          <a:srcRect/>
          <a:stretch>
            <a:fillRect/>
          </a:stretch>
        </p:blipFill>
        <p:spPr bwMode="auto">
          <a:xfrm>
            <a:off x="8499475" y="6513513"/>
            <a:ext cx="552450" cy="274637"/>
          </a:xfrm>
          <a:prstGeom prst="rect">
            <a:avLst/>
          </a:prstGeom>
          <a:noFill/>
          <a:ln w="9525">
            <a:noFill/>
            <a:miter lim="800000"/>
            <a:headEnd/>
            <a:tailEnd/>
          </a:ln>
        </p:spPr>
      </p:pic>
      <p:pic>
        <p:nvPicPr>
          <p:cNvPr id="1033" name="Picture 16" descr="ulb"/>
          <p:cNvPicPr>
            <a:picLocks noChangeAspect="1" noChangeArrowheads="1"/>
          </p:cNvPicPr>
          <p:nvPr userDrawn="1"/>
        </p:nvPicPr>
        <p:blipFill>
          <a:blip r:embed="rId21"/>
          <a:srcRect/>
          <a:stretch>
            <a:fillRect/>
          </a:stretch>
        </p:blipFill>
        <p:spPr bwMode="auto">
          <a:xfrm>
            <a:off x="7929563" y="6516688"/>
            <a:ext cx="550862" cy="2714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3"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ransition/>
  <p:hf sldNum="0" hdr="0" dt="0"/>
  <p:txStyles>
    <p:titleStyle>
      <a:lvl1pPr algn="l" rtl="0" eaLnBrk="0" fontAlgn="base" hangingPunct="0">
        <a:lnSpc>
          <a:spcPct val="85000"/>
        </a:lnSpc>
        <a:spcBef>
          <a:spcPct val="0"/>
        </a:spcBef>
        <a:spcAft>
          <a:spcPct val="0"/>
        </a:spcAft>
        <a:defRPr sz="3200" b="1">
          <a:solidFill>
            <a:schemeClr val="tx2"/>
          </a:solidFill>
          <a:latin typeface="+mj-lt"/>
          <a:ea typeface="MS PGothic" pitchFamily="34" charset="-128"/>
          <a:cs typeface="ＭＳ Ｐゴシック" pitchFamily="-112" charset="-128"/>
        </a:defRPr>
      </a:lvl1pPr>
      <a:lvl2pPr algn="l" rtl="0" eaLnBrk="0" fontAlgn="base" hangingPunct="0">
        <a:lnSpc>
          <a:spcPct val="85000"/>
        </a:lnSpc>
        <a:spcBef>
          <a:spcPct val="0"/>
        </a:spcBef>
        <a:spcAft>
          <a:spcPct val="0"/>
        </a:spcAft>
        <a:defRPr sz="3200" b="1">
          <a:solidFill>
            <a:schemeClr val="tx2"/>
          </a:solidFill>
          <a:latin typeface="Arial Narrow" pitchFamily="-112" charset="0"/>
          <a:ea typeface="MS PGothic" pitchFamily="34" charset="-128"/>
          <a:cs typeface="ＭＳ Ｐゴシック" pitchFamily="-112" charset="-128"/>
        </a:defRPr>
      </a:lvl2pPr>
      <a:lvl3pPr algn="l" rtl="0" eaLnBrk="0" fontAlgn="base" hangingPunct="0">
        <a:lnSpc>
          <a:spcPct val="85000"/>
        </a:lnSpc>
        <a:spcBef>
          <a:spcPct val="0"/>
        </a:spcBef>
        <a:spcAft>
          <a:spcPct val="0"/>
        </a:spcAft>
        <a:defRPr sz="3200" b="1">
          <a:solidFill>
            <a:schemeClr val="tx2"/>
          </a:solidFill>
          <a:latin typeface="Arial Narrow" pitchFamily="-112" charset="0"/>
          <a:ea typeface="MS PGothic" pitchFamily="34" charset="-128"/>
          <a:cs typeface="ＭＳ Ｐゴシック" pitchFamily="-112" charset="-128"/>
        </a:defRPr>
      </a:lvl3pPr>
      <a:lvl4pPr algn="l" rtl="0" eaLnBrk="0" fontAlgn="base" hangingPunct="0">
        <a:lnSpc>
          <a:spcPct val="85000"/>
        </a:lnSpc>
        <a:spcBef>
          <a:spcPct val="0"/>
        </a:spcBef>
        <a:spcAft>
          <a:spcPct val="0"/>
        </a:spcAft>
        <a:defRPr sz="3200" b="1">
          <a:solidFill>
            <a:schemeClr val="tx2"/>
          </a:solidFill>
          <a:latin typeface="Arial Narrow" pitchFamily="-112" charset="0"/>
          <a:ea typeface="MS PGothic" pitchFamily="34" charset="-128"/>
          <a:cs typeface="ＭＳ Ｐゴシック" pitchFamily="-112" charset="-128"/>
        </a:defRPr>
      </a:lvl4pPr>
      <a:lvl5pPr algn="l" rtl="0" eaLnBrk="0" fontAlgn="base" hangingPunct="0">
        <a:lnSpc>
          <a:spcPct val="85000"/>
        </a:lnSpc>
        <a:spcBef>
          <a:spcPct val="0"/>
        </a:spcBef>
        <a:spcAft>
          <a:spcPct val="0"/>
        </a:spcAft>
        <a:defRPr sz="3200" b="1">
          <a:solidFill>
            <a:schemeClr val="tx2"/>
          </a:solidFill>
          <a:latin typeface="Arial Narrow" pitchFamily="-112" charset="0"/>
          <a:ea typeface="MS PGothic" pitchFamily="34" charset="-128"/>
          <a:cs typeface="ＭＳ Ｐゴシック" pitchFamily="-112" charset="-128"/>
        </a:defRPr>
      </a:lvl5pPr>
      <a:lvl6pPr marL="457200" algn="l" rtl="0" eaLnBrk="0" fontAlgn="base" hangingPunct="0">
        <a:lnSpc>
          <a:spcPct val="85000"/>
        </a:lnSpc>
        <a:spcBef>
          <a:spcPct val="0"/>
        </a:spcBef>
        <a:spcAft>
          <a:spcPct val="0"/>
        </a:spcAft>
        <a:defRPr sz="3200" b="1">
          <a:solidFill>
            <a:schemeClr val="tx2"/>
          </a:solidFill>
          <a:latin typeface="Arial Narrow" pitchFamily="-112" charset="0"/>
        </a:defRPr>
      </a:lvl6pPr>
      <a:lvl7pPr marL="914400" algn="l" rtl="0" eaLnBrk="0" fontAlgn="base" hangingPunct="0">
        <a:lnSpc>
          <a:spcPct val="85000"/>
        </a:lnSpc>
        <a:spcBef>
          <a:spcPct val="0"/>
        </a:spcBef>
        <a:spcAft>
          <a:spcPct val="0"/>
        </a:spcAft>
        <a:defRPr sz="3200" b="1">
          <a:solidFill>
            <a:schemeClr val="tx2"/>
          </a:solidFill>
          <a:latin typeface="Arial Narrow" pitchFamily="-112" charset="0"/>
        </a:defRPr>
      </a:lvl7pPr>
      <a:lvl8pPr marL="1371600" algn="l" rtl="0" eaLnBrk="0" fontAlgn="base" hangingPunct="0">
        <a:lnSpc>
          <a:spcPct val="85000"/>
        </a:lnSpc>
        <a:spcBef>
          <a:spcPct val="0"/>
        </a:spcBef>
        <a:spcAft>
          <a:spcPct val="0"/>
        </a:spcAft>
        <a:defRPr sz="3200" b="1">
          <a:solidFill>
            <a:schemeClr val="tx2"/>
          </a:solidFill>
          <a:latin typeface="Arial Narrow" pitchFamily="-112" charset="0"/>
        </a:defRPr>
      </a:lvl8pPr>
      <a:lvl9pPr marL="1828800" algn="l" rtl="0" eaLnBrk="0" fontAlgn="base" hangingPunct="0">
        <a:lnSpc>
          <a:spcPct val="85000"/>
        </a:lnSpc>
        <a:spcBef>
          <a:spcPct val="0"/>
        </a:spcBef>
        <a:spcAft>
          <a:spcPct val="0"/>
        </a:spcAft>
        <a:defRPr sz="3200" b="1">
          <a:solidFill>
            <a:schemeClr val="tx2"/>
          </a:solidFill>
          <a:latin typeface="Arial Narrow" pitchFamily="-112" charset="0"/>
        </a:defRPr>
      </a:lvl9pPr>
    </p:titleStyle>
    <p:bodyStyle>
      <a:lvl1pPr marL="195263" indent="-195263" algn="l" rtl="0" eaLnBrk="0" fontAlgn="base" hangingPunct="0">
        <a:spcBef>
          <a:spcPct val="30000"/>
        </a:spcBef>
        <a:spcAft>
          <a:spcPct val="0"/>
        </a:spcAft>
        <a:buClr>
          <a:srgbClr val="009BCC"/>
        </a:buClr>
        <a:buFont typeface="Symbol" pitchFamily="18" charset="2"/>
        <a:buChar char="·"/>
        <a:defRPr sz="2000" b="1">
          <a:solidFill>
            <a:schemeClr val="tx2"/>
          </a:solidFill>
          <a:latin typeface="+mn-lt"/>
          <a:ea typeface="MS PGothic" pitchFamily="34" charset="-128"/>
          <a:cs typeface="ＭＳ Ｐゴシック" pitchFamily="-112" charset="-128"/>
        </a:defRPr>
      </a:lvl1pPr>
      <a:lvl2pPr marL="665163" indent="-279400" algn="l" rtl="0" eaLnBrk="0" fontAlgn="base" hangingPunct="0">
        <a:spcBef>
          <a:spcPct val="30000"/>
        </a:spcBef>
        <a:spcAft>
          <a:spcPct val="0"/>
        </a:spcAft>
        <a:buClr>
          <a:srgbClr val="004182"/>
        </a:buClr>
        <a:buFont typeface="Wingdings" pitchFamily="2" charset="2"/>
        <a:buChar char=""/>
        <a:defRPr>
          <a:solidFill>
            <a:schemeClr val="tx2"/>
          </a:solidFill>
          <a:latin typeface="+mn-lt"/>
          <a:ea typeface="MS PGothic" pitchFamily="34" charset="-128"/>
          <a:cs typeface="ＭＳ Ｐゴシック" pitchFamily="-112" charset="-128"/>
        </a:defRPr>
      </a:lvl2pPr>
      <a:lvl3pPr marL="1044575" indent="-176213" algn="l" rtl="0" eaLnBrk="0" fontAlgn="base" hangingPunct="0">
        <a:spcBef>
          <a:spcPct val="30000"/>
        </a:spcBef>
        <a:spcAft>
          <a:spcPct val="0"/>
        </a:spcAft>
        <a:buClr>
          <a:srgbClr val="004182"/>
        </a:buClr>
        <a:buFont typeface="Wingdings" pitchFamily="2" charset="2"/>
        <a:buChar char="ú"/>
        <a:defRPr sz="1600">
          <a:solidFill>
            <a:schemeClr val="tx2"/>
          </a:solidFill>
          <a:latin typeface="+mn-lt"/>
          <a:ea typeface="MS PGothic" pitchFamily="34" charset="-128"/>
          <a:cs typeface="ＭＳ Ｐゴシック" pitchFamily="-112" charset="-128"/>
        </a:defRPr>
      </a:lvl3pPr>
      <a:lvl4pPr marL="1516063" indent="-228600" algn="l" rtl="0" eaLnBrk="0" fontAlgn="base" hangingPunct="0">
        <a:spcBef>
          <a:spcPct val="20000"/>
        </a:spcBef>
        <a:spcAft>
          <a:spcPct val="0"/>
        </a:spcAft>
        <a:buChar char="–"/>
        <a:defRPr sz="2200">
          <a:solidFill>
            <a:schemeClr val="tx1"/>
          </a:solidFill>
          <a:latin typeface="+mn-lt"/>
          <a:ea typeface="MS PGothic" pitchFamily="34" charset="-128"/>
          <a:cs typeface="ＭＳ Ｐゴシック" pitchFamily="-112" charset="-128"/>
        </a:defRPr>
      </a:lvl4pPr>
      <a:lvl5pPr marL="1935163" indent="-228600" algn="l" rtl="0" eaLnBrk="0" fontAlgn="base" hangingPunct="0">
        <a:spcBef>
          <a:spcPct val="20000"/>
        </a:spcBef>
        <a:spcAft>
          <a:spcPct val="0"/>
        </a:spcAft>
        <a:buChar char="»"/>
        <a:defRPr sz="2200">
          <a:solidFill>
            <a:schemeClr val="tx1"/>
          </a:solidFill>
          <a:latin typeface="+mn-lt"/>
          <a:ea typeface="MS PGothic" pitchFamily="34" charset="-128"/>
          <a:cs typeface="ＭＳ Ｐゴシック" pitchFamily="-112" charset="-128"/>
        </a:defRPr>
      </a:lvl5pPr>
      <a:lvl6pPr marL="2392363" indent="-228600" algn="l" rtl="0" eaLnBrk="0" fontAlgn="base" hangingPunct="0">
        <a:spcBef>
          <a:spcPct val="20000"/>
        </a:spcBef>
        <a:spcAft>
          <a:spcPct val="0"/>
        </a:spcAft>
        <a:buChar char="»"/>
        <a:defRPr sz="2200">
          <a:solidFill>
            <a:schemeClr val="tx1"/>
          </a:solidFill>
          <a:latin typeface="+mn-lt"/>
          <a:ea typeface="ＭＳ Ｐゴシック" pitchFamily="-112" charset="-128"/>
        </a:defRPr>
      </a:lvl6pPr>
      <a:lvl7pPr marL="2849563" indent="-228600" algn="l" rtl="0" eaLnBrk="0" fontAlgn="base" hangingPunct="0">
        <a:spcBef>
          <a:spcPct val="20000"/>
        </a:spcBef>
        <a:spcAft>
          <a:spcPct val="0"/>
        </a:spcAft>
        <a:buChar char="»"/>
        <a:defRPr sz="2200">
          <a:solidFill>
            <a:schemeClr val="tx1"/>
          </a:solidFill>
          <a:latin typeface="+mn-lt"/>
          <a:ea typeface="ＭＳ Ｐゴシック" pitchFamily="-112" charset="-128"/>
        </a:defRPr>
      </a:lvl7pPr>
      <a:lvl8pPr marL="3306763" indent="-228600" algn="l" rtl="0" eaLnBrk="0" fontAlgn="base" hangingPunct="0">
        <a:spcBef>
          <a:spcPct val="20000"/>
        </a:spcBef>
        <a:spcAft>
          <a:spcPct val="0"/>
        </a:spcAft>
        <a:buChar char="»"/>
        <a:defRPr sz="2200">
          <a:solidFill>
            <a:schemeClr val="tx1"/>
          </a:solidFill>
          <a:latin typeface="+mn-lt"/>
          <a:ea typeface="ＭＳ Ｐゴシック" pitchFamily="-112" charset="-128"/>
        </a:defRPr>
      </a:lvl8pPr>
      <a:lvl9pPr marL="3763963" indent="-228600" algn="l" rtl="0" eaLnBrk="0" fontAlgn="base" hangingPunct="0">
        <a:spcBef>
          <a:spcPct val="20000"/>
        </a:spcBef>
        <a:spcAft>
          <a:spcPct val="0"/>
        </a:spcAft>
        <a:buChar char="»"/>
        <a:defRPr sz="22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1.wmf"/><Relationship Id="rId4" Type="http://schemas.openxmlformats.org/officeDocument/2006/relationships/oleObject" Target="../embeddings/oleObject6.bin"/></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4.png"/><Relationship Id="rId4" Type="http://schemas.openxmlformats.org/officeDocument/2006/relationships/oleObject" Target="../embeddings/oleObject7.bin"/></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wmf"/></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192.xml"/><Relationship Id="rId2" Type="http://schemas.openxmlformats.org/officeDocument/2006/relationships/slideLayout" Target="../slideLayouts/slideLayout14.xml"/><Relationship Id="rId1" Type="http://schemas.openxmlformats.org/officeDocument/2006/relationships/vmlDrawing" Target="../drawings/vmlDrawing8.vml"/><Relationship Id="rId5" Type="http://schemas.openxmlformats.org/officeDocument/2006/relationships/image" Target="../media/image30.png"/><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notesSlide" Target="../notesSlides/notesSlide198.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1.png"/><Relationship Id="rId4" Type="http://schemas.openxmlformats.org/officeDocument/2006/relationships/oleObject" Target="../embeddings/oleObject9.bin"/></Relationships>
</file>

<file path=ppt/slides/_rels/slide206.xml.rels><?xml version="1.0" encoding="UTF-8" standalone="yes"?>
<Relationships xmlns="http://schemas.openxmlformats.org/package/2006/relationships"><Relationship Id="rId3" Type="http://schemas.openxmlformats.org/officeDocument/2006/relationships/notesSlide" Target="../notesSlides/notesSlide199.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2.png"/><Relationship Id="rId4" Type="http://schemas.openxmlformats.org/officeDocument/2006/relationships/oleObject" Target="../embeddings/oleObject10.bin"/></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3" Type="http://schemas.openxmlformats.org/officeDocument/2006/relationships/notesSlide" Target="../notesSlides/notesSlide212.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33.wmf"/><Relationship Id="rId4" Type="http://schemas.openxmlformats.org/officeDocument/2006/relationships/oleObject" Target="../embeddings/oleObject11.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2.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2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3.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2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4.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msdn.microsoft.com/vstudio" TargetMode="External"/><Relationship Id="rId3" Type="http://schemas.openxmlformats.org/officeDocument/2006/relationships/hyperlink" Target="http://www.eclipse.org/" TargetMode="External"/><Relationship Id="rId7" Type="http://schemas.openxmlformats.org/officeDocument/2006/relationships/hyperlink" Target="http://wwws.sun.com/software/sundev"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www.ibm.com/software/awdtools" TargetMode="External"/><Relationship Id="rId5" Type="http://schemas.openxmlformats.org/officeDocument/2006/relationships/hyperlink" Target="http://www.borland.com/jbuilder" TargetMode="External"/><Relationship Id="rId4" Type="http://schemas.openxmlformats.org/officeDocument/2006/relationships/hyperlink" Target="http://www.netbeans.com/" TargetMode="Externa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45.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jpeg"/></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6.xml"/></Relationships>
</file>

<file path=ppt/slides/_rels/slide28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9.xml"/><Relationship Id="rId1" Type="http://schemas.openxmlformats.org/officeDocument/2006/relationships/slideLayout" Target="../slideLayouts/slideLayout6.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4.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4.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0.xml"/><Relationship Id="rId1" Type="http://schemas.openxmlformats.org/officeDocument/2006/relationships/slideLayout" Target="../slideLayouts/slideLayout6.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6.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3.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3" Type="http://schemas.openxmlformats.org/officeDocument/2006/relationships/notesSlide" Target="../notesSlides/notesSlide278.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52.emf"/><Relationship Id="rId4" Type="http://schemas.openxmlformats.org/officeDocument/2006/relationships/oleObject" Target="../embeddings/oleObject12.bin"/></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280.xml"/><Relationship Id="rId7" Type="http://schemas.openxmlformats.org/officeDocument/2006/relationships/image" Target="../media/image54.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14.bin"/><Relationship Id="rId5" Type="http://schemas.openxmlformats.org/officeDocument/2006/relationships/image" Target="../media/image53.wmf"/><Relationship Id="rId10" Type="http://schemas.openxmlformats.org/officeDocument/2006/relationships/image" Target="../media/image55.wmf"/><Relationship Id="rId4" Type="http://schemas.openxmlformats.org/officeDocument/2006/relationships/oleObject" Target="../embeddings/oleObject13.bin"/><Relationship Id="rId9" Type="http://schemas.openxmlformats.org/officeDocument/2006/relationships/oleObject" Target="../embeddings/oleObject16.bin"/></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8.wmf"/><Relationship Id="rId4" Type="http://schemas.openxmlformats.org/officeDocument/2006/relationships/oleObject" Target="../embeddings/oleObject3.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jars.com/" TargetMode="External"/><Relationship Id="rId3" Type="http://schemas.openxmlformats.org/officeDocument/2006/relationships/hyperlink" Target="http://java.sun.com/docs/books/tutorial/" TargetMode="External"/><Relationship Id="rId7" Type="http://schemas.openxmlformats.org/officeDocument/2006/relationships/hyperlink" Target="http://www.gamelan.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developer.java.sun.com/developer/index.html" TargetMode="External"/><Relationship Id="rId5" Type="http://schemas.openxmlformats.org/officeDocument/2006/relationships/hyperlink" Target="http://penserenjava.free.fr/" TargetMode="External"/><Relationship Id="rId4" Type="http://schemas.openxmlformats.org/officeDocument/2006/relationships/hyperlink" Target="http://www.thinkinginjava.org/" TargetMode="Externa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9.png"/><Relationship Id="rId4" Type="http://schemas.openxmlformats.org/officeDocument/2006/relationships/oleObject" Target="../embeddings/oleObject4.bin"/></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20.png"/><Relationship Id="rId4" Type="http://schemas.openxmlformats.org/officeDocument/2006/relationships/oleObject" Target="../embeddings/oleObject5.bin"/></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059"/>
          <p:cNvSpPr>
            <a:spLocks noGrp="1" noChangeArrowheads="1"/>
          </p:cNvSpPr>
          <p:nvPr>
            <p:ph type="ctrTitle"/>
          </p:nvPr>
        </p:nvSpPr>
        <p:spPr>
          <a:solidFill>
            <a:schemeClr val="bg1">
              <a:alpha val="50195"/>
            </a:schemeClr>
          </a:solidFill>
        </p:spPr>
        <p:txBody>
          <a:bodyPr/>
          <a:lstStyle/>
          <a:p>
            <a:r>
              <a:rPr lang="fr-BE" smtClean="0">
                <a:latin typeface="Arial" pitchFamily="34" charset="0"/>
              </a:rPr>
              <a:t>Introduction à Java </a:t>
            </a:r>
            <a:endParaRPr lang="en-US" smtClean="0">
              <a:latin typeface="Arial" pitchFamily="34" charset="0"/>
            </a:endParaRPr>
          </a:p>
        </p:txBody>
      </p:sp>
      <p:sp>
        <p:nvSpPr>
          <p:cNvPr id="18435" name="Rectangle 2060"/>
          <p:cNvSpPr>
            <a:spLocks noGrp="1" noChangeArrowheads="1"/>
          </p:cNvSpPr>
          <p:nvPr>
            <p:ph type="subTitle" idx="1"/>
          </p:nvPr>
        </p:nvSpPr>
        <p:spPr>
          <a:ln w="9525"/>
        </p:spPr>
        <p:txBody>
          <a:bodyPr/>
          <a:lstStyle/>
          <a:p>
            <a:r>
              <a:rPr lang="fr-BE" sz="2000" dirty="0" smtClean="0"/>
              <a:t>Hugues Bersini</a:t>
            </a:r>
          </a:p>
          <a:p>
            <a:r>
              <a:rPr lang="fr-BE" sz="2000" dirty="0" smtClean="0"/>
              <a:t>Code/IRIDIA </a:t>
            </a:r>
            <a:r>
              <a:rPr lang="fr-BE" sz="2000" dirty="0" smtClean="0"/>
              <a:t>– Université Libre de Bruxelles </a:t>
            </a:r>
            <a:endParaRPr lang="en-US" sz="2000"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p:cNvSpPr>
            <a:spLocks noGrp="1"/>
          </p:cNvSpPr>
          <p:nvPr>
            <p:ph type="ftr" sz="quarter" idx="10"/>
          </p:nvPr>
        </p:nvSpPr>
        <p:spPr>
          <a:noFill/>
        </p:spPr>
        <p:txBody>
          <a:bodyPr/>
          <a:lstStyle/>
          <a:p>
            <a:r>
              <a:rPr lang="fr-FR" smtClean="0"/>
              <a:t>Cours Java 2013 Bersini</a:t>
            </a:r>
            <a:endParaRPr lang="fr-FR" u="sng"/>
          </a:p>
        </p:txBody>
      </p:sp>
      <p:sp>
        <p:nvSpPr>
          <p:cNvPr id="36867" name="Rectangle 4"/>
          <p:cNvSpPr>
            <a:spLocks noGrp="1" noChangeArrowheads="1"/>
          </p:cNvSpPr>
          <p:nvPr>
            <p:ph type="title"/>
          </p:nvPr>
        </p:nvSpPr>
        <p:spPr/>
        <p:txBody>
          <a:bodyPr/>
          <a:lstStyle/>
          <a:p>
            <a:r>
              <a:rPr lang="fr-FR" smtClean="0"/>
              <a:t>Survol du chapitre</a:t>
            </a:r>
          </a:p>
        </p:txBody>
      </p:sp>
      <p:sp>
        <p:nvSpPr>
          <p:cNvPr id="36868" name="Rectangle 5"/>
          <p:cNvSpPr>
            <a:spLocks noGrp="1" noChangeArrowheads="1"/>
          </p:cNvSpPr>
          <p:nvPr>
            <p:ph type="body" idx="1"/>
          </p:nvPr>
        </p:nvSpPr>
        <p:spPr/>
        <p:txBody>
          <a:bodyPr/>
          <a:lstStyle/>
          <a:p>
            <a:r>
              <a:rPr lang="fr-FR" sz="2400" smtClean="0"/>
              <a:t>Qu’est-ce que Java ?</a:t>
            </a:r>
          </a:p>
          <a:p>
            <a:r>
              <a:rPr lang="fr-FR" sz="2400" smtClean="0"/>
              <a:t>Java comme langage de programmation</a:t>
            </a:r>
          </a:p>
          <a:p>
            <a:r>
              <a:rPr lang="fr-FR" sz="2400" smtClean="0"/>
              <a:t>La plateforme Java</a:t>
            </a:r>
          </a:p>
          <a:p>
            <a:pPr lvl="1"/>
            <a:r>
              <a:rPr lang="fr-FR" sz="2000" smtClean="0"/>
              <a:t>La Java Virtual Machine</a:t>
            </a:r>
          </a:p>
          <a:p>
            <a:pPr lvl="1"/>
            <a:r>
              <a:rPr lang="fr-FR" sz="2000" smtClean="0"/>
              <a:t>Les interfaces de programmation d’application (API)</a:t>
            </a:r>
          </a:p>
          <a:p>
            <a:r>
              <a:rPr lang="fr-FR" sz="2400" smtClean="0"/>
              <a:t>Déploiement d’un programme</a:t>
            </a:r>
          </a:p>
          <a:p>
            <a:r>
              <a:rPr lang="fr-FR" sz="2400" smtClean="0"/>
              <a:t>Les versions de Java</a:t>
            </a:r>
          </a:p>
          <a:p>
            <a:r>
              <a:rPr lang="fr-FR" sz="2400" smtClean="0"/>
              <a:t>Quelques notions historiques</a:t>
            </a: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Footer Placeholder 3"/>
          <p:cNvSpPr>
            <a:spLocks noGrp="1"/>
          </p:cNvSpPr>
          <p:nvPr>
            <p:ph type="ftr" sz="quarter" idx="10"/>
          </p:nvPr>
        </p:nvSpPr>
        <p:spPr>
          <a:noFill/>
        </p:spPr>
        <p:txBody>
          <a:bodyPr/>
          <a:lstStyle/>
          <a:p>
            <a:r>
              <a:rPr lang="fr-FR" smtClean="0"/>
              <a:t>Cours Java 2013 Bersini</a:t>
            </a:r>
            <a:endParaRPr lang="fr-FR" u="sng"/>
          </a:p>
        </p:txBody>
      </p:sp>
      <p:sp>
        <p:nvSpPr>
          <p:cNvPr id="218115" name="Rectangle 2"/>
          <p:cNvSpPr>
            <a:spLocks noGrp="1" noChangeArrowheads="1"/>
          </p:cNvSpPr>
          <p:nvPr>
            <p:ph type="title"/>
          </p:nvPr>
        </p:nvSpPr>
        <p:spPr/>
        <p:txBody>
          <a:bodyPr/>
          <a:lstStyle/>
          <a:p>
            <a:r>
              <a:rPr lang="fr-FR" sz="3600" smtClean="0"/>
              <a:t>Les concepts de l’OO</a:t>
            </a:r>
            <a:br>
              <a:rPr lang="fr-FR" sz="3600" smtClean="0"/>
            </a:br>
            <a:r>
              <a:rPr lang="fr-FR" sz="2800" smtClean="0"/>
              <a:t>Pourquoi l’OO?</a:t>
            </a:r>
          </a:p>
        </p:txBody>
      </p:sp>
      <p:sp>
        <p:nvSpPr>
          <p:cNvPr id="218116" name="Rectangle 3"/>
          <p:cNvSpPr>
            <a:spLocks noGrp="1" noChangeArrowheads="1"/>
          </p:cNvSpPr>
          <p:nvPr>
            <p:ph type="body" idx="1"/>
          </p:nvPr>
        </p:nvSpPr>
        <p:spPr>
          <a:xfrm>
            <a:off x="152400" y="1233488"/>
            <a:ext cx="8839200" cy="5014912"/>
          </a:xfrm>
        </p:spPr>
        <p:txBody>
          <a:bodyPr/>
          <a:lstStyle/>
          <a:p>
            <a:pPr>
              <a:lnSpc>
                <a:spcPct val="80000"/>
              </a:lnSpc>
            </a:pPr>
            <a:r>
              <a:rPr lang="fr-FR" sz="2400" smtClean="0"/>
              <a:t>L’avènement de l’objet, il y a 40 ans…</a:t>
            </a:r>
          </a:p>
          <a:p>
            <a:pPr lvl="1">
              <a:lnSpc>
                <a:spcPct val="80000"/>
              </a:lnSpc>
            </a:pPr>
            <a:r>
              <a:rPr lang="fr-FR" sz="2000" smtClean="0"/>
              <a:t>Afin de</a:t>
            </a:r>
          </a:p>
          <a:p>
            <a:pPr lvl="2">
              <a:lnSpc>
                <a:spcPct val="80000"/>
              </a:lnSpc>
              <a:buFont typeface="Wingdings" pitchFamily="2" charset="2"/>
              <a:buChar char="Ø"/>
            </a:pPr>
            <a:r>
              <a:rPr lang="fr-FR" sz="1800" smtClean="0"/>
              <a:t>Libérer la programmation des contraintes liées au fonctionnement des processeurs</a:t>
            </a:r>
          </a:p>
          <a:p>
            <a:pPr lvl="2">
              <a:lnSpc>
                <a:spcPct val="80000"/>
              </a:lnSpc>
              <a:buFont typeface="Wingdings" pitchFamily="2" charset="2"/>
              <a:buChar char="Ø"/>
            </a:pPr>
            <a:r>
              <a:rPr lang="fr-FR" sz="1800" smtClean="0"/>
              <a:t>Rapprocher la programmation du mode cognitif de résolution des problèmes</a:t>
            </a:r>
          </a:p>
          <a:p>
            <a:pPr lvl="1">
              <a:lnSpc>
                <a:spcPct val="80000"/>
              </a:lnSpc>
            </a:pPr>
            <a:r>
              <a:rPr lang="fr-FR" sz="2000" smtClean="0"/>
              <a:t>Mise au point d’un nouveau style de langages de programmation</a:t>
            </a:r>
          </a:p>
          <a:p>
            <a:pPr lvl="2">
              <a:lnSpc>
                <a:spcPct val="80000"/>
              </a:lnSpc>
              <a:buFont typeface="Wingdings" pitchFamily="2" charset="2"/>
              <a:buChar char="è"/>
            </a:pPr>
            <a:r>
              <a:rPr lang="fr-FR" sz="1800" smtClean="0">
                <a:sym typeface="Wingdings" pitchFamily="2" charset="2"/>
              </a:rPr>
              <a:t>Simula, Smalltalk, C++, Eiffel, Java, C#, Delphi, PowerBuilder, Python…</a:t>
            </a:r>
            <a:endParaRPr lang="fr-FR" sz="1800" smtClean="0"/>
          </a:p>
          <a:p>
            <a:pPr lvl="1">
              <a:lnSpc>
                <a:spcPct val="80000"/>
              </a:lnSpc>
            </a:pPr>
            <a:r>
              <a:rPr lang="fr-FR" sz="2000" smtClean="0"/>
              <a:t>Idée?</a:t>
            </a:r>
          </a:p>
          <a:p>
            <a:pPr lvl="2">
              <a:lnSpc>
                <a:spcPct val="80000"/>
              </a:lnSpc>
              <a:buFont typeface="Wingdings" pitchFamily="2" charset="2"/>
              <a:buChar char="è"/>
            </a:pPr>
            <a:r>
              <a:rPr lang="fr-FR" sz="1800" smtClean="0">
                <a:sym typeface="Wingdings" pitchFamily="2" charset="2"/>
              </a:rPr>
              <a:t>Placer les entités, objets ou acteurs du problème à la base de la conception</a:t>
            </a:r>
          </a:p>
          <a:p>
            <a:pPr lvl="2">
              <a:lnSpc>
                <a:spcPct val="80000"/>
              </a:lnSpc>
              <a:buFont typeface="Wingdings" pitchFamily="2" charset="2"/>
              <a:buChar char="è"/>
            </a:pPr>
            <a:r>
              <a:rPr lang="fr-FR" sz="1800" smtClean="0"/>
              <a:t>Etudier les traitements comme des interactions entre les différentes entités</a:t>
            </a:r>
          </a:p>
          <a:p>
            <a:pPr lvl="2">
              <a:lnSpc>
                <a:spcPct val="80000"/>
              </a:lnSpc>
              <a:buFont typeface="Wingdings" pitchFamily="2" charset="2"/>
              <a:buChar char="è"/>
            </a:pPr>
            <a:r>
              <a:rPr lang="fr-FR" sz="1800" smtClean="0">
                <a:solidFill>
                  <a:srgbClr val="FF0000"/>
                </a:solidFill>
              </a:rPr>
              <a:t>Penser aux données AVANT de penser aux traitements</a:t>
            </a:r>
          </a:p>
          <a:p>
            <a:pPr lvl="2">
              <a:lnSpc>
                <a:spcPct val="80000"/>
              </a:lnSpc>
              <a:buFont typeface="Wingdings" pitchFamily="2" charset="2"/>
              <a:buChar char="è"/>
            </a:pPr>
            <a:r>
              <a:rPr lang="fr-FR" sz="1800" smtClean="0">
                <a:solidFill>
                  <a:schemeClr val="tx1"/>
                </a:solidFill>
              </a:rPr>
              <a:t>Penser un programme en modélisant le monde tel qu’il nous apparaît</a:t>
            </a:r>
          </a:p>
          <a:p>
            <a:pPr lvl="2">
              <a:lnSpc>
                <a:spcPct val="80000"/>
              </a:lnSpc>
              <a:buFont typeface="Wingdings" pitchFamily="2" charset="2"/>
              <a:buChar char="è"/>
            </a:pPr>
            <a:r>
              <a:rPr lang="fr-FR" sz="1800" smtClean="0">
                <a:solidFill>
                  <a:schemeClr val="tx1"/>
                </a:solidFill>
              </a:rPr>
              <a:t>Définir des </a:t>
            </a:r>
            <a:r>
              <a:rPr lang="fr-FR" sz="1800" b="1" u="sng" smtClean="0">
                <a:solidFill>
                  <a:schemeClr val="tx1"/>
                </a:solidFill>
              </a:rPr>
              <a:t>objets</a:t>
            </a:r>
            <a:r>
              <a:rPr lang="fr-FR" sz="1800" smtClean="0">
                <a:solidFill>
                  <a:schemeClr val="tx1"/>
                </a:solidFill>
              </a:rPr>
              <a:t> et les faire interagir</a:t>
            </a: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Footer Placeholder 3"/>
          <p:cNvSpPr>
            <a:spLocks noGrp="1"/>
          </p:cNvSpPr>
          <p:nvPr>
            <p:ph type="ftr" sz="quarter" idx="10"/>
          </p:nvPr>
        </p:nvSpPr>
        <p:spPr>
          <a:noFill/>
        </p:spPr>
        <p:txBody>
          <a:bodyPr/>
          <a:lstStyle/>
          <a:p>
            <a:r>
              <a:rPr lang="fr-FR" smtClean="0"/>
              <a:t>Cours Java 2013 Bersini</a:t>
            </a:r>
            <a:endParaRPr lang="fr-FR" u="sng"/>
          </a:p>
        </p:txBody>
      </p:sp>
      <p:sp>
        <p:nvSpPr>
          <p:cNvPr id="220163" name="Rectangle 4"/>
          <p:cNvSpPr>
            <a:spLocks noGrp="1" noChangeArrowheads="1"/>
          </p:cNvSpPr>
          <p:nvPr>
            <p:ph type="title"/>
          </p:nvPr>
        </p:nvSpPr>
        <p:spPr/>
        <p:txBody>
          <a:bodyPr/>
          <a:lstStyle/>
          <a:p>
            <a:r>
              <a:rPr lang="fr-FR" smtClean="0"/>
              <a:t>Les concepts de l’OO</a:t>
            </a:r>
            <a:br>
              <a:rPr lang="fr-FR" smtClean="0"/>
            </a:br>
            <a:r>
              <a:rPr lang="fr-FR" smtClean="0"/>
              <a:t>Qu’est-ce que l’OO?</a:t>
            </a:r>
          </a:p>
        </p:txBody>
      </p:sp>
      <p:sp>
        <p:nvSpPr>
          <p:cNvPr id="220164" name="Rectangle 5"/>
          <p:cNvSpPr>
            <a:spLocks noGrp="1" noChangeArrowheads="1"/>
          </p:cNvSpPr>
          <p:nvPr>
            <p:ph type="body" idx="1"/>
          </p:nvPr>
        </p:nvSpPr>
        <p:spPr/>
        <p:txBody>
          <a:bodyPr/>
          <a:lstStyle/>
          <a:p>
            <a:pPr>
              <a:lnSpc>
                <a:spcPct val="90000"/>
              </a:lnSpc>
            </a:pPr>
            <a:r>
              <a:rPr lang="fr-FR" smtClean="0"/>
              <a:t>Comment procéder?</a:t>
            </a:r>
          </a:p>
          <a:p>
            <a:pPr lvl="1">
              <a:lnSpc>
                <a:spcPct val="90000"/>
              </a:lnSpc>
            </a:pPr>
            <a:r>
              <a:rPr lang="fr-FR" smtClean="0"/>
              <a:t>Identifier les acteurs du problème: Proie/Prédateur/Plante/Eau</a:t>
            </a:r>
          </a:p>
          <a:p>
            <a:pPr lvl="1">
              <a:lnSpc>
                <a:spcPct val="90000"/>
              </a:lnSpc>
            </a:pPr>
            <a:r>
              <a:rPr lang="fr-FR" smtClean="0"/>
              <a:t>Identifier les actions ou comportements de chaque acteur</a:t>
            </a:r>
          </a:p>
          <a:p>
            <a:pPr lvl="2">
              <a:lnSpc>
                <a:spcPct val="90000"/>
              </a:lnSpc>
            </a:pPr>
            <a:r>
              <a:rPr lang="fr-FR" smtClean="0">
                <a:sym typeface="Wingdings" pitchFamily="2" charset="2"/>
              </a:rPr>
              <a:t>Le prédateur:</a:t>
            </a:r>
          </a:p>
          <a:p>
            <a:pPr lvl="3">
              <a:lnSpc>
                <a:spcPct val="90000"/>
              </a:lnSpc>
            </a:pPr>
            <a:r>
              <a:rPr lang="fr-FR" smtClean="0">
                <a:sym typeface="Wingdings" pitchFamily="2" charset="2"/>
              </a:rPr>
              <a:t>se déplace en fonction des cibles, peut boire l’eau et manger la proie</a:t>
            </a:r>
          </a:p>
          <a:p>
            <a:pPr lvl="2">
              <a:lnSpc>
                <a:spcPct val="90000"/>
              </a:lnSpc>
            </a:pPr>
            <a:r>
              <a:rPr lang="fr-FR" smtClean="0">
                <a:sym typeface="Wingdings" pitchFamily="2" charset="2"/>
              </a:rPr>
              <a:t>La proie:</a:t>
            </a:r>
          </a:p>
          <a:p>
            <a:pPr lvl="3">
              <a:lnSpc>
                <a:spcPct val="90000"/>
              </a:lnSpc>
            </a:pPr>
            <a:r>
              <a:rPr lang="fr-FR" smtClean="0">
                <a:sym typeface="Wingdings" pitchFamily="2" charset="2"/>
              </a:rPr>
              <a:t>se déplace en fonction des cibles, peut boire l’eau et manger la plante</a:t>
            </a:r>
          </a:p>
          <a:p>
            <a:pPr lvl="2">
              <a:lnSpc>
                <a:spcPct val="90000"/>
              </a:lnSpc>
            </a:pPr>
            <a:r>
              <a:rPr lang="fr-FR" smtClean="0">
                <a:sym typeface="Wingdings" pitchFamily="2" charset="2"/>
              </a:rPr>
              <a:t>La plante:</a:t>
            </a:r>
          </a:p>
          <a:p>
            <a:pPr lvl="3">
              <a:lnSpc>
                <a:spcPct val="90000"/>
              </a:lnSpc>
            </a:pPr>
            <a:r>
              <a:rPr lang="fr-FR" smtClean="0">
                <a:sym typeface="Wingdings" pitchFamily="2" charset="2"/>
              </a:rPr>
              <a:t>pousse et peut diminuer sa quantité</a:t>
            </a:r>
          </a:p>
          <a:p>
            <a:pPr lvl="2">
              <a:lnSpc>
                <a:spcPct val="90000"/>
              </a:lnSpc>
            </a:pPr>
            <a:r>
              <a:rPr lang="fr-FR" smtClean="0">
                <a:sym typeface="Wingdings" pitchFamily="2" charset="2"/>
              </a:rPr>
              <a:t>L’eau:</a:t>
            </a:r>
          </a:p>
          <a:p>
            <a:pPr lvl="3">
              <a:lnSpc>
                <a:spcPct val="90000"/>
              </a:lnSpc>
            </a:pPr>
            <a:r>
              <a:rPr lang="fr-FR" smtClean="0">
                <a:sym typeface="Wingdings" pitchFamily="2" charset="2"/>
              </a:rPr>
              <a:t>s’évapore et peut diminuer sa quantité</a:t>
            </a: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Footer Placeholder 3"/>
          <p:cNvSpPr>
            <a:spLocks noGrp="1"/>
          </p:cNvSpPr>
          <p:nvPr>
            <p:ph type="ftr" sz="quarter" idx="10"/>
          </p:nvPr>
        </p:nvSpPr>
        <p:spPr>
          <a:noFill/>
        </p:spPr>
        <p:txBody>
          <a:bodyPr/>
          <a:lstStyle/>
          <a:p>
            <a:r>
              <a:rPr lang="fr-FR" smtClean="0"/>
              <a:t>Cours Java 2013 Bersini</a:t>
            </a:r>
            <a:endParaRPr lang="fr-FR" u="sng"/>
          </a:p>
        </p:txBody>
      </p:sp>
      <p:sp>
        <p:nvSpPr>
          <p:cNvPr id="222212" name="Rectangle 2"/>
          <p:cNvSpPr>
            <a:spLocks noGrp="1" noChangeArrowheads="1"/>
          </p:cNvSpPr>
          <p:nvPr>
            <p:ph type="title"/>
          </p:nvPr>
        </p:nvSpPr>
        <p:spPr/>
        <p:txBody>
          <a:bodyPr/>
          <a:lstStyle/>
          <a:p>
            <a:r>
              <a:rPr lang="fr-FR" sz="3600" smtClean="0"/>
              <a:t>Les concepts de l’OO</a:t>
            </a:r>
            <a:br>
              <a:rPr lang="fr-FR" sz="3600" smtClean="0"/>
            </a:br>
            <a:r>
              <a:rPr lang="fr-FR" sz="2800" smtClean="0"/>
              <a:t>Qu’est-ce que l’OO?</a:t>
            </a:r>
          </a:p>
        </p:txBody>
      </p:sp>
      <p:graphicFrame>
        <p:nvGraphicFramePr>
          <p:cNvPr id="222210" name="Object 2"/>
          <p:cNvGraphicFramePr>
            <a:graphicFrameLocks noChangeAspect="1"/>
          </p:cNvGraphicFramePr>
          <p:nvPr/>
        </p:nvGraphicFramePr>
        <p:xfrm>
          <a:off x="914400" y="1143000"/>
          <a:ext cx="6705600" cy="5072063"/>
        </p:xfrm>
        <a:graphic>
          <a:graphicData uri="http://schemas.openxmlformats.org/presentationml/2006/ole">
            <mc:AlternateContent xmlns:mc="http://schemas.openxmlformats.org/markup-compatibility/2006">
              <mc:Choice xmlns:v="urn:schemas-microsoft-com:vml" Requires="v">
                <p:oleObj spid="_x0000_s222212" r:id="rId4" imgW="6936867" imgH="6069330" progId="Visio.Drawing.6">
                  <p:embed/>
                </p:oleObj>
              </mc:Choice>
              <mc:Fallback>
                <p:oleObj r:id="rId4" imgW="6936867" imgH="6069330" progId="Visio.Drawing.6">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143000"/>
                        <a:ext cx="6705600" cy="5072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Footer Placeholder 3"/>
          <p:cNvSpPr>
            <a:spLocks noGrp="1"/>
          </p:cNvSpPr>
          <p:nvPr>
            <p:ph type="ftr" sz="quarter" idx="10"/>
          </p:nvPr>
        </p:nvSpPr>
        <p:spPr>
          <a:noFill/>
        </p:spPr>
        <p:txBody>
          <a:bodyPr/>
          <a:lstStyle/>
          <a:p>
            <a:r>
              <a:rPr lang="fr-FR" smtClean="0"/>
              <a:t>Cours Java 2013 Bersini</a:t>
            </a:r>
            <a:endParaRPr lang="fr-FR" u="sng"/>
          </a:p>
        </p:txBody>
      </p:sp>
      <p:sp>
        <p:nvSpPr>
          <p:cNvPr id="224259" name="Rectangle 2"/>
          <p:cNvSpPr>
            <a:spLocks noGrp="1" noChangeArrowheads="1"/>
          </p:cNvSpPr>
          <p:nvPr>
            <p:ph type="title"/>
          </p:nvPr>
        </p:nvSpPr>
        <p:spPr/>
        <p:txBody>
          <a:bodyPr/>
          <a:lstStyle/>
          <a:p>
            <a:r>
              <a:rPr lang="fr-FR" sz="3600" smtClean="0"/>
              <a:t>Les concepts de l’OO</a:t>
            </a:r>
            <a:br>
              <a:rPr lang="fr-FR" sz="3600" smtClean="0"/>
            </a:br>
            <a:r>
              <a:rPr lang="fr-FR" sz="2800" smtClean="0"/>
              <a:t>Qu’est-ce que l’OO?</a:t>
            </a:r>
          </a:p>
        </p:txBody>
      </p:sp>
      <p:sp>
        <p:nvSpPr>
          <p:cNvPr id="224260" name="Rectangle 3"/>
          <p:cNvSpPr>
            <a:spLocks noGrp="1" noChangeArrowheads="1"/>
          </p:cNvSpPr>
          <p:nvPr>
            <p:ph type="body" idx="1"/>
          </p:nvPr>
        </p:nvSpPr>
        <p:spPr/>
        <p:txBody>
          <a:bodyPr/>
          <a:lstStyle/>
          <a:p>
            <a:r>
              <a:rPr lang="fr-FR" smtClean="0">
                <a:sym typeface="Wingdings" pitchFamily="2" charset="2"/>
              </a:rPr>
              <a:t>La programmation consistera donc à définir les différents acteurs (objets), leurs caractéristiques et comportements et à les faire interagir.</a:t>
            </a:r>
          </a:p>
          <a:p>
            <a:r>
              <a:rPr lang="fr-FR" smtClean="0">
                <a:sym typeface="Wingdings" pitchFamily="2" charset="2"/>
              </a:rPr>
              <a:t>La programmation OO permet donc de découper les problèmes informatiques non en termes de fonctions (que se passe-t-il?) mais en termes de données (qui intervient dans le problème?) et des services que celles-ci peuvent rendre au reste du programme (les comportements).</a:t>
            </a:r>
          </a:p>
          <a:p>
            <a:r>
              <a:rPr lang="fr-FR" smtClean="0">
                <a:sym typeface="Wingdings" pitchFamily="2" charset="2"/>
              </a:rPr>
              <a:t>Programmer en OO, c’est donc définir des objets et les faire interagir.</a:t>
            </a: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Footer Placeholder 3"/>
          <p:cNvSpPr>
            <a:spLocks noGrp="1"/>
          </p:cNvSpPr>
          <p:nvPr>
            <p:ph type="ftr" sz="quarter" idx="10"/>
          </p:nvPr>
        </p:nvSpPr>
        <p:spPr>
          <a:noFill/>
        </p:spPr>
        <p:txBody>
          <a:bodyPr/>
          <a:lstStyle/>
          <a:p>
            <a:r>
              <a:rPr lang="fr-FR" smtClean="0"/>
              <a:t>Cours Java 2013 Bersini</a:t>
            </a:r>
            <a:endParaRPr lang="fr-FR" u="sng"/>
          </a:p>
        </p:txBody>
      </p:sp>
      <p:sp>
        <p:nvSpPr>
          <p:cNvPr id="226307" name="Rectangle 2"/>
          <p:cNvSpPr>
            <a:spLocks noGrp="1" noChangeArrowheads="1"/>
          </p:cNvSpPr>
          <p:nvPr>
            <p:ph type="title"/>
          </p:nvPr>
        </p:nvSpPr>
        <p:spPr/>
        <p:txBody>
          <a:bodyPr/>
          <a:lstStyle/>
          <a:p>
            <a:r>
              <a:rPr lang="fr-FR" sz="3600" smtClean="0"/>
              <a:t>Les concepts de l’OO</a:t>
            </a:r>
            <a:br>
              <a:rPr lang="fr-FR" sz="3600" smtClean="0"/>
            </a:br>
            <a:r>
              <a:rPr lang="fr-FR" sz="2800" smtClean="0"/>
              <a:t>Qu’est-ce qu’un objet?</a:t>
            </a:r>
          </a:p>
        </p:txBody>
      </p:sp>
      <p:sp>
        <p:nvSpPr>
          <p:cNvPr id="226308" name="Rectangle 3"/>
          <p:cNvSpPr>
            <a:spLocks noGrp="1" noChangeArrowheads="1"/>
          </p:cNvSpPr>
          <p:nvPr>
            <p:ph type="body" idx="1"/>
          </p:nvPr>
        </p:nvSpPr>
        <p:spPr/>
        <p:txBody>
          <a:bodyPr/>
          <a:lstStyle/>
          <a:p>
            <a:r>
              <a:rPr lang="fr-FR" sz="2400" smtClean="0"/>
              <a:t>La programmation OO consiste à définir des objets et à les faire interagir</a:t>
            </a:r>
          </a:p>
          <a:p>
            <a:r>
              <a:rPr lang="fr-FR" sz="2400" smtClean="0"/>
              <a:t>Qu’est-ce qu’un objet?</a:t>
            </a:r>
          </a:p>
          <a:p>
            <a:pPr lvl="1">
              <a:buFont typeface="Wingdings" pitchFamily="2" charset="2"/>
              <a:buNone/>
            </a:pPr>
            <a:r>
              <a:rPr lang="fr-FR" sz="2000" smtClean="0">
                <a:sym typeface="Wingdings" pitchFamily="2" charset="2"/>
              </a:rPr>
              <a:t> Une boîte noire qui reçoit et envoie des messages</a:t>
            </a:r>
            <a:endParaRPr lang="fr-FR" sz="2000" smtClean="0"/>
          </a:p>
        </p:txBody>
      </p:sp>
      <p:grpSp>
        <p:nvGrpSpPr>
          <p:cNvPr id="2" name="Group 4"/>
          <p:cNvGrpSpPr>
            <a:grpSpLocks/>
          </p:cNvGrpSpPr>
          <p:nvPr/>
        </p:nvGrpSpPr>
        <p:grpSpPr bwMode="auto">
          <a:xfrm>
            <a:off x="3887788" y="4491038"/>
            <a:ext cx="1762125" cy="1395412"/>
            <a:chOff x="2976" y="1392"/>
            <a:chExt cx="1110" cy="879"/>
          </a:xfrm>
        </p:grpSpPr>
        <p:grpSp>
          <p:nvGrpSpPr>
            <p:cNvPr id="226315" name="Group 5"/>
            <p:cNvGrpSpPr>
              <a:grpSpLocks/>
            </p:cNvGrpSpPr>
            <p:nvPr/>
          </p:nvGrpSpPr>
          <p:grpSpPr bwMode="auto">
            <a:xfrm>
              <a:off x="2976" y="1392"/>
              <a:ext cx="929" cy="879"/>
              <a:chOff x="1824" y="1823"/>
              <a:chExt cx="913" cy="896"/>
            </a:xfrm>
          </p:grpSpPr>
          <p:sp>
            <p:nvSpPr>
              <p:cNvPr id="226325" name="AutoShape 6"/>
              <p:cNvSpPr>
                <a:spLocks noChangeArrowheads="1"/>
              </p:cNvSpPr>
              <p:nvPr/>
            </p:nvSpPr>
            <p:spPr bwMode="auto">
              <a:xfrm>
                <a:off x="1824" y="1823"/>
                <a:ext cx="913" cy="896"/>
              </a:xfrm>
              <a:prstGeom prst="cube">
                <a:avLst>
                  <a:gd name="adj" fmla="val 19093"/>
                </a:avLst>
              </a:prstGeom>
              <a:solidFill>
                <a:schemeClr val="tx1"/>
              </a:solidFill>
              <a:ln w="19050">
                <a:solidFill>
                  <a:schemeClr val="bg1"/>
                </a:solidFill>
                <a:miter lim="800000"/>
                <a:headEnd/>
                <a:tailEnd/>
              </a:ln>
            </p:spPr>
            <p:txBody>
              <a:bodyPr wrap="none" anchor="ctr"/>
              <a:lstStyle/>
              <a:p>
                <a:endParaRPr lang="fr-FR"/>
              </a:p>
            </p:txBody>
          </p:sp>
          <p:sp>
            <p:nvSpPr>
              <p:cNvPr id="226326" name="AutoShape 7"/>
              <p:cNvSpPr>
                <a:spLocks noChangeArrowheads="1"/>
              </p:cNvSpPr>
              <p:nvPr/>
            </p:nvSpPr>
            <p:spPr bwMode="auto">
              <a:xfrm>
                <a:off x="1856" y="2024"/>
                <a:ext cx="691" cy="666"/>
              </a:xfrm>
              <a:prstGeom prst="smileyFace">
                <a:avLst>
                  <a:gd name="adj" fmla="val 4653"/>
                </a:avLst>
              </a:prstGeom>
              <a:noFill/>
              <a:ln w="19050">
                <a:solidFill>
                  <a:schemeClr val="bg1"/>
                </a:solidFill>
                <a:round/>
                <a:headEnd/>
                <a:tailEnd/>
              </a:ln>
            </p:spPr>
            <p:txBody>
              <a:bodyPr wrap="none" anchor="ctr"/>
              <a:lstStyle/>
              <a:p>
                <a:endParaRPr lang="fr-FR"/>
              </a:p>
            </p:txBody>
          </p:sp>
        </p:grpSp>
        <p:sp>
          <p:nvSpPr>
            <p:cNvPr id="226316" name="AutoShape 8"/>
            <p:cNvSpPr>
              <a:spLocks noChangeArrowheads="1"/>
            </p:cNvSpPr>
            <p:nvPr/>
          </p:nvSpPr>
          <p:spPr bwMode="auto">
            <a:xfrm>
              <a:off x="3168" y="1430"/>
              <a:ext cx="535" cy="98"/>
            </a:xfrm>
            <a:prstGeom prst="flowChartTerminator">
              <a:avLst/>
            </a:prstGeom>
            <a:solidFill>
              <a:srgbClr val="00FF00"/>
            </a:solidFill>
            <a:ln w="19050">
              <a:solidFill>
                <a:schemeClr val="bg2"/>
              </a:solidFill>
              <a:miter lim="800000"/>
              <a:headEnd/>
              <a:tailEnd/>
            </a:ln>
          </p:spPr>
          <p:txBody>
            <a:bodyPr wrap="none" anchor="ctr"/>
            <a:lstStyle/>
            <a:p>
              <a:endParaRPr lang="fr-FR"/>
            </a:p>
          </p:txBody>
        </p:sp>
        <p:grpSp>
          <p:nvGrpSpPr>
            <p:cNvPr id="226317" name="Group 9"/>
            <p:cNvGrpSpPr>
              <a:grpSpLocks/>
            </p:cNvGrpSpPr>
            <p:nvPr/>
          </p:nvGrpSpPr>
          <p:grpSpPr bwMode="auto">
            <a:xfrm>
              <a:off x="3792" y="1536"/>
              <a:ext cx="294" cy="605"/>
              <a:chOff x="2669" y="1917"/>
              <a:chExt cx="483" cy="737"/>
            </a:xfrm>
          </p:grpSpPr>
          <p:sp>
            <p:nvSpPr>
              <p:cNvPr id="226318" name="AutoShape 10"/>
              <p:cNvSpPr>
                <a:spLocks noChangeArrowheads="1"/>
              </p:cNvSpPr>
              <p:nvPr/>
            </p:nvSpPr>
            <p:spPr bwMode="auto">
              <a:xfrm rot="5400000">
                <a:off x="2517" y="2148"/>
                <a:ext cx="552" cy="247"/>
              </a:xfrm>
              <a:custGeom>
                <a:avLst/>
                <a:gdLst>
                  <a:gd name="T0" fmla="*/ 12 w 21600"/>
                  <a:gd name="T1" fmla="*/ 1 h 21600"/>
                  <a:gd name="T2" fmla="*/ 7 w 21600"/>
                  <a:gd name="T3" fmla="*/ 3 h 21600"/>
                  <a:gd name="T4" fmla="*/ 2 w 21600"/>
                  <a:gd name="T5" fmla="*/ 1 h 21600"/>
                  <a:gd name="T6" fmla="*/ 7 w 21600"/>
                  <a:gd name="T7" fmla="*/ 0 h 21600"/>
                  <a:gd name="T8" fmla="*/ 0 60000 65536"/>
                  <a:gd name="T9" fmla="*/ 0 60000 65536"/>
                  <a:gd name="T10" fmla="*/ 0 60000 65536"/>
                  <a:gd name="T11" fmla="*/ 0 60000 65536"/>
                  <a:gd name="T12" fmla="*/ 4500 w 21600"/>
                  <a:gd name="T13" fmla="*/ 4460 h 21600"/>
                  <a:gd name="T14" fmla="*/ 17100 w 21600"/>
                  <a:gd name="T15" fmla="*/ 1714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2"/>
              </a:solidFill>
              <a:ln w="19050">
                <a:solidFill>
                  <a:schemeClr val="bg2"/>
                </a:solidFill>
                <a:miter lim="800000"/>
                <a:headEnd/>
                <a:tailEnd/>
              </a:ln>
            </p:spPr>
            <p:txBody>
              <a:bodyPr wrap="none" anchor="ctr"/>
              <a:lstStyle/>
              <a:p>
                <a:endParaRPr lang="fr-FR"/>
              </a:p>
            </p:txBody>
          </p:sp>
          <p:grpSp>
            <p:nvGrpSpPr>
              <p:cNvPr id="226319" name="Group 11"/>
              <p:cNvGrpSpPr>
                <a:grpSpLocks/>
              </p:cNvGrpSpPr>
              <p:nvPr/>
            </p:nvGrpSpPr>
            <p:grpSpPr bwMode="auto">
              <a:xfrm>
                <a:off x="2954" y="1917"/>
                <a:ext cx="198" cy="737"/>
                <a:chOff x="2954" y="1917"/>
                <a:chExt cx="247" cy="737"/>
              </a:xfrm>
            </p:grpSpPr>
            <p:sp>
              <p:nvSpPr>
                <p:cNvPr id="226320" name="Line 12"/>
                <p:cNvSpPr>
                  <a:spLocks noChangeShapeType="1"/>
                </p:cNvSpPr>
                <p:nvPr/>
              </p:nvSpPr>
              <p:spPr bwMode="auto">
                <a:xfrm>
                  <a:off x="2954" y="2285"/>
                  <a:ext cx="247" cy="0"/>
                </a:xfrm>
                <a:prstGeom prst="line">
                  <a:avLst/>
                </a:prstGeom>
                <a:noFill/>
                <a:ln w="19050">
                  <a:solidFill>
                    <a:schemeClr val="bg2"/>
                  </a:solidFill>
                  <a:round/>
                  <a:headEnd/>
                  <a:tailEnd/>
                </a:ln>
              </p:spPr>
              <p:txBody>
                <a:bodyPr wrap="none" anchor="ctr"/>
                <a:lstStyle/>
                <a:p>
                  <a:endParaRPr lang="fr-FR"/>
                </a:p>
              </p:txBody>
            </p:sp>
            <p:sp>
              <p:nvSpPr>
                <p:cNvPr id="226321" name="Line 13"/>
                <p:cNvSpPr>
                  <a:spLocks noChangeShapeType="1"/>
                </p:cNvSpPr>
                <p:nvPr/>
              </p:nvSpPr>
              <p:spPr bwMode="auto">
                <a:xfrm flipV="1">
                  <a:off x="2954" y="1917"/>
                  <a:ext cx="214" cy="140"/>
                </a:xfrm>
                <a:prstGeom prst="line">
                  <a:avLst/>
                </a:prstGeom>
                <a:noFill/>
                <a:ln w="19050">
                  <a:solidFill>
                    <a:schemeClr val="bg2"/>
                  </a:solidFill>
                  <a:round/>
                  <a:headEnd/>
                  <a:tailEnd/>
                </a:ln>
              </p:spPr>
              <p:txBody>
                <a:bodyPr wrap="none" anchor="ctr"/>
                <a:lstStyle/>
                <a:p>
                  <a:endParaRPr lang="fr-FR"/>
                </a:p>
              </p:txBody>
            </p:sp>
            <p:sp>
              <p:nvSpPr>
                <p:cNvPr id="226322" name="Line 14"/>
                <p:cNvSpPr>
                  <a:spLocks noChangeShapeType="1"/>
                </p:cNvSpPr>
                <p:nvPr/>
              </p:nvSpPr>
              <p:spPr bwMode="auto">
                <a:xfrm flipV="1">
                  <a:off x="2954" y="2109"/>
                  <a:ext cx="229" cy="75"/>
                </a:xfrm>
                <a:prstGeom prst="line">
                  <a:avLst/>
                </a:prstGeom>
                <a:noFill/>
                <a:ln w="19050">
                  <a:solidFill>
                    <a:schemeClr val="bg2"/>
                  </a:solidFill>
                  <a:round/>
                  <a:headEnd/>
                  <a:tailEnd/>
                </a:ln>
              </p:spPr>
              <p:txBody>
                <a:bodyPr wrap="none" anchor="ctr"/>
                <a:lstStyle/>
                <a:p>
                  <a:endParaRPr lang="fr-FR"/>
                </a:p>
              </p:txBody>
            </p:sp>
            <p:sp>
              <p:nvSpPr>
                <p:cNvPr id="226323" name="Line 15"/>
                <p:cNvSpPr>
                  <a:spLocks noChangeShapeType="1"/>
                </p:cNvSpPr>
                <p:nvPr/>
              </p:nvSpPr>
              <p:spPr bwMode="auto">
                <a:xfrm>
                  <a:off x="2954" y="2514"/>
                  <a:ext cx="214" cy="140"/>
                </a:xfrm>
                <a:prstGeom prst="line">
                  <a:avLst/>
                </a:prstGeom>
                <a:noFill/>
                <a:ln w="19050">
                  <a:solidFill>
                    <a:schemeClr val="bg2"/>
                  </a:solidFill>
                  <a:round/>
                  <a:headEnd/>
                  <a:tailEnd/>
                </a:ln>
              </p:spPr>
              <p:txBody>
                <a:bodyPr wrap="none" anchor="ctr"/>
                <a:lstStyle/>
                <a:p>
                  <a:endParaRPr lang="fr-FR"/>
                </a:p>
              </p:txBody>
            </p:sp>
            <p:sp>
              <p:nvSpPr>
                <p:cNvPr id="226324" name="Line 16"/>
                <p:cNvSpPr>
                  <a:spLocks noChangeShapeType="1"/>
                </p:cNvSpPr>
                <p:nvPr/>
              </p:nvSpPr>
              <p:spPr bwMode="auto">
                <a:xfrm>
                  <a:off x="2954" y="2386"/>
                  <a:ext cx="229" cy="75"/>
                </a:xfrm>
                <a:prstGeom prst="line">
                  <a:avLst/>
                </a:prstGeom>
                <a:noFill/>
                <a:ln w="19050">
                  <a:solidFill>
                    <a:schemeClr val="bg2"/>
                  </a:solidFill>
                  <a:round/>
                  <a:headEnd/>
                  <a:tailEnd/>
                </a:ln>
              </p:spPr>
              <p:txBody>
                <a:bodyPr wrap="none" anchor="ctr"/>
                <a:lstStyle/>
                <a:p>
                  <a:endParaRPr lang="fr-FR"/>
                </a:p>
              </p:txBody>
            </p:sp>
          </p:grpSp>
        </p:grpSp>
      </p:grpSp>
      <p:grpSp>
        <p:nvGrpSpPr>
          <p:cNvPr id="6" name="Group 17"/>
          <p:cNvGrpSpPr>
            <a:grpSpLocks/>
          </p:cNvGrpSpPr>
          <p:nvPr/>
        </p:nvGrpSpPr>
        <p:grpSpPr bwMode="auto">
          <a:xfrm>
            <a:off x="687388" y="3119438"/>
            <a:ext cx="3433762" cy="1135062"/>
            <a:chOff x="336" y="1440"/>
            <a:chExt cx="2163" cy="715"/>
          </a:xfrm>
        </p:grpSpPr>
        <p:sp>
          <p:nvSpPr>
            <p:cNvPr id="226313" name="AutoShape 18"/>
            <p:cNvSpPr>
              <a:spLocks noChangeArrowheads="1"/>
            </p:cNvSpPr>
            <p:nvPr/>
          </p:nvSpPr>
          <p:spPr bwMode="auto">
            <a:xfrm>
              <a:off x="336" y="1440"/>
              <a:ext cx="1248" cy="528"/>
            </a:xfrm>
            <a:prstGeom prst="wedgeEllipseCallout">
              <a:avLst>
                <a:gd name="adj1" fmla="val 68431"/>
                <a:gd name="adj2" fmla="val 37500"/>
              </a:avLst>
            </a:prstGeom>
            <a:solidFill>
              <a:srgbClr val="E6F4FF"/>
            </a:solidFill>
            <a:ln w="19050">
              <a:solidFill>
                <a:schemeClr val="bg2"/>
              </a:solidFill>
              <a:miter lim="800000"/>
              <a:headEnd/>
              <a:tailEnd/>
            </a:ln>
          </p:spPr>
          <p:txBody>
            <a:bodyPr anchor="ctr"/>
            <a:lstStyle/>
            <a:p>
              <a:r>
                <a:rPr lang="fr-FR" sz="1800" b="1"/>
                <a:t>How are you?</a:t>
              </a:r>
            </a:p>
          </p:txBody>
        </p:sp>
        <p:pic>
          <p:nvPicPr>
            <p:cNvPr id="226314" name="Picture 19" descr="bd04914_"/>
            <p:cNvPicPr>
              <a:picLocks noChangeAspect="1" noChangeArrowheads="1"/>
            </p:cNvPicPr>
            <p:nvPr/>
          </p:nvPicPr>
          <p:blipFill>
            <a:blip r:embed="rId3"/>
            <a:srcRect/>
            <a:stretch>
              <a:fillRect/>
            </a:stretch>
          </p:blipFill>
          <p:spPr bwMode="auto">
            <a:xfrm>
              <a:off x="1872" y="1728"/>
              <a:ext cx="627" cy="427"/>
            </a:xfrm>
            <a:prstGeom prst="rect">
              <a:avLst/>
            </a:prstGeom>
            <a:noFill/>
            <a:ln w="9525">
              <a:noFill/>
              <a:miter lim="800000"/>
              <a:headEnd/>
              <a:tailEnd/>
            </a:ln>
          </p:spPr>
        </p:pic>
      </p:grpSp>
      <p:sp>
        <p:nvSpPr>
          <p:cNvPr id="1166356" name="AutoShape 20"/>
          <p:cNvSpPr>
            <a:spLocks noChangeArrowheads="1"/>
          </p:cNvSpPr>
          <p:nvPr/>
        </p:nvSpPr>
        <p:spPr bwMode="auto">
          <a:xfrm rot="-5400000" flipH="1" flipV="1">
            <a:off x="4116388" y="3957638"/>
            <a:ext cx="685800" cy="685800"/>
          </a:xfrm>
          <a:custGeom>
            <a:avLst/>
            <a:gdLst>
              <a:gd name="T0" fmla="*/ 15247969 w 21600"/>
              <a:gd name="T1" fmla="*/ 0 h 21600"/>
              <a:gd name="T2" fmla="*/ 15247969 w 21600"/>
              <a:gd name="T3" fmla="*/ 12256040 h 21600"/>
              <a:gd name="T4" fmla="*/ 3263106 w 21600"/>
              <a:gd name="T5" fmla="*/ 21774150 h 21600"/>
              <a:gd name="T6" fmla="*/ 21774150 w 21600"/>
              <a:gd name="T7" fmla="*/ 6128004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E6F4FF"/>
          </a:solidFill>
          <a:ln w="19050">
            <a:solidFill>
              <a:schemeClr val="bg2"/>
            </a:solidFill>
            <a:miter lim="800000"/>
            <a:headEnd/>
            <a:tailEnd/>
          </a:ln>
        </p:spPr>
        <p:txBody>
          <a:bodyPr wrap="none" anchor="ctr"/>
          <a:lstStyle/>
          <a:p>
            <a:endParaRPr lang="fr-FR"/>
          </a:p>
        </p:txBody>
      </p:sp>
      <p:sp>
        <p:nvSpPr>
          <p:cNvPr id="1166357" name="AutoShape 21"/>
          <p:cNvSpPr>
            <a:spLocks noChangeArrowheads="1"/>
          </p:cNvSpPr>
          <p:nvPr/>
        </p:nvSpPr>
        <p:spPr bwMode="auto">
          <a:xfrm>
            <a:off x="6402388" y="4567238"/>
            <a:ext cx="1600200" cy="838200"/>
          </a:xfrm>
          <a:prstGeom prst="wedgeEllipseCallout">
            <a:avLst>
              <a:gd name="adj1" fmla="val -94444"/>
              <a:gd name="adj2" fmla="val 32954"/>
            </a:avLst>
          </a:prstGeom>
          <a:solidFill>
            <a:srgbClr val="E6F4FF"/>
          </a:solidFill>
          <a:ln w="19050">
            <a:solidFill>
              <a:schemeClr val="bg2"/>
            </a:solidFill>
            <a:miter lim="800000"/>
            <a:headEnd/>
            <a:tailEnd/>
          </a:ln>
        </p:spPr>
        <p:txBody>
          <a:bodyPr anchor="ctr"/>
          <a:lstStyle/>
          <a:p>
            <a:r>
              <a:rPr lang="fr-FR" sz="1800" b="1"/>
              <a:t>I’m</a:t>
            </a:r>
            <a:br>
              <a:rPr lang="fr-FR" sz="1800" b="1"/>
            </a:br>
            <a:r>
              <a:rPr lang="fr-FR" sz="1800" b="1"/>
              <a:t>fine!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32"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strVal val="4*#ppt_w"/>
                                          </p:val>
                                        </p:tav>
                                        <p:tav tm="100000">
                                          <p:val>
                                            <p:strVal val="#ppt_w"/>
                                          </p:val>
                                        </p:tav>
                                      </p:tavLst>
                                    </p:anim>
                                    <p:anim calcmode="lin" valueType="num">
                                      <p:cBhvr>
                                        <p:cTn id="16" dur="500" fill="hold"/>
                                        <p:tgtEl>
                                          <p:spTgt spid="6"/>
                                        </p:tgtEl>
                                        <p:attrNameLst>
                                          <p:attrName>ppt_h</p:attrName>
                                        </p:attrNameLst>
                                      </p:cBhvr>
                                      <p:tavLst>
                                        <p:tav tm="0">
                                          <p:val>
                                            <p:strVal val="4*#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66356"/>
                                        </p:tgtEl>
                                        <p:attrNameLst>
                                          <p:attrName>style.visibility</p:attrName>
                                        </p:attrNameLst>
                                      </p:cBhvr>
                                      <p:to>
                                        <p:strVal val="visible"/>
                                      </p:to>
                                    </p:set>
                                    <p:animEffect transition="in" filter="wipe(left)">
                                      <p:cBhvr>
                                        <p:cTn id="21" dur="500"/>
                                        <p:tgtEl>
                                          <p:spTgt spid="1166356"/>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1166357"/>
                                        </p:tgtEl>
                                        <p:attrNameLst>
                                          <p:attrName>style.visibility</p:attrName>
                                        </p:attrNameLst>
                                      </p:cBhvr>
                                      <p:to>
                                        <p:strVal val="visible"/>
                                      </p:to>
                                    </p:set>
                                    <p:anim calcmode="lin" valueType="num">
                                      <p:cBhvr>
                                        <p:cTn id="26" dur="500" fill="hold"/>
                                        <p:tgtEl>
                                          <p:spTgt spid="1166357"/>
                                        </p:tgtEl>
                                        <p:attrNameLst>
                                          <p:attrName>ppt_w</p:attrName>
                                        </p:attrNameLst>
                                      </p:cBhvr>
                                      <p:tavLst>
                                        <p:tav tm="0">
                                          <p:val>
                                            <p:fltVal val="0"/>
                                          </p:val>
                                        </p:tav>
                                        <p:tav tm="100000">
                                          <p:val>
                                            <p:strVal val="#ppt_w"/>
                                          </p:val>
                                        </p:tav>
                                      </p:tavLst>
                                    </p:anim>
                                    <p:anim calcmode="lin" valueType="num">
                                      <p:cBhvr>
                                        <p:cTn id="27" dur="500" fill="hold"/>
                                        <p:tgtEl>
                                          <p:spTgt spid="11663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6356" grpId="0" animBg="1"/>
      <p:bldP spid="1166357" grpId="0" animBg="1"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4" name="Footer Placeholder 3"/>
          <p:cNvSpPr>
            <a:spLocks noGrp="1"/>
          </p:cNvSpPr>
          <p:nvPr>
            <p:ph type="ftr" sz="quarter" idx="10"/>
          </p:nvPr>
        </p:nvSpPr>
        <p:spPr>
          <a:noFill/>
        </p:spPr>
        <p:txBody>
          <a:bodyPr/>
          <a:lstStyle/>
          <a:p>
            <a:r>
              <a:rPr lang="fr-FR" smtClean="0"/>
              <a:t>Cours Java 2013 Bersini</a:t>
            </a:r>
            <a:endParaRPr lang="fr-FR" u="sng"/>
          </a:p>
        </p:txBody>
      </p:sp>
      <p:sp>
        <p:nvSpPr>
          <p:cNvPr id="228355" name="Rectangle 2"/>
          <p:cNvSpPr>
            <a:spLocks noGrp="1" noChangeArrowheads="1"/>
          </p:cNvSpPr>
          <p:nvPr>
            <p:ph type="title"/>
          </p:nvPr>
        </p:nvSpPr>
        <p:spPr/>
        <p:txBody>
          <a:bodyPr/>
          <a:lstStyle/>
          <a:p>
            <a:r>
              <a:rPr lang="fr-FR" sz="3600" smtClean="0"/>
              <a:t>Les concepts de l’OO</a:t>
            </a:r>
            <a:br>
              <a:rPr lang="fr-FR" sz="3600" smtClean="0"/>
            </a:br>
            <a:r>
              <a:rPr lang="fr-FR" sz="2800" smtClean="0"/>
              <a:t>Qu’est-ce qu’un objet?</a:t>
            </a:r>
          </a:p>
        </p:txBody>
      </p:sp>
      <p:sp>
        <p:nvSpPr>
          <p:cNvPr id="228356" name="Rectangle 3"/>
          <p:cNvSpPr>
            <a:spLocks noGrp="1" noChangeArrowheads="1"/>
          </p:cNvSpPr>
          <p:nvPr>
            <p:ph type="body" idx="1"/>
          </p:nvPr>
        </p:nvSpPr>
        <p:spPr>
          <a:xfrm>
            <a:off x="152400" y="1143000"/>
            <a:ext cx="8839200" cy="5105400"/>
          </a:xfrm>
        </p:spPr>
        <p:txBody>
          <a:bodyPr/>
          <a:lstStyle/>
          <a:p>
            <a:r>
              <a:rPr lang="fr-FR" sz="2400" smtClean="0"/>
              <a:t>Que contient cette boîte?</a:t>
            </a:r>
          </a:p>
          <a:p>
            <a:pPr lvl="1"/>
            <a:r>
              <a:rPr lang="fr-FR" sz="2000" smtClean="0"/>
              <a:t>Du code </a:t>
            </a:r>
            <a:r>
              <a:rPr lang="fr-FR" sz="2000" smtClean="0">
                <a:sym typeface="Wingdings" pitchFamily="2" charset="2"/>
              </a:rPr>
              <a:t> Traitements composés d’instructions </a:t>
            </a:r>
            <a:br>
              <a:rPr lang="fr-FR" sz="2000" smtClean="0">
                <a:sym typeface="Wingdings" pitchFamily="2" charset="2"/>
              </a:rPr>
            </a:br>
            <a:r>
              <a:rPr lang="fr-FR" sz="2000" smtClean="0">
                <a:sym typeface="Wingdings" pitchFamily="2" charset="2"/>
              </a:rPr>
              <a:t> Comportements ou </a:t>
            </a:r>
            <a:r>
              <a:rPr lang="fr-FR" sz="2000" b="1" u="sng" smtClean="0">
                <a:sym typeface="Wingdings" pitchFamily="2" charset="2"/>
              </a:rPr>
              <a:t>Méthodes</a:t>
            </a:r>
          </a:p>
          <a:p>
            <a:pPr lvl="1"/>
            <a:r>
              <a:rPr lang="fr-FR" sz="2000" smtClean="0">
                <a:sym typeface="Wingdings" pitchFamily="2" charset="2"/>
              </a:rPr>
              <a:t>Des données  L’information traitée par les instructions et qui caractérise l’objet  Etats ou </a:t>
            </a:r>
            <a:r>
              <a:rPr lang="fr-FR" sz="2000" b="1" u="sng" smtClean="0">
                <a:sym typeface="Wingdings" pitchFamily="2" charset="2"/>
              </a:rPr>
              <a:t>Attributs</a:t>
            </a:r>
          </a:p>
          <a:p>
            <a:pPr lvl="1">
              <a:buFont typeface="Wingdings" pitchFamily="2" charset="2"/>
              <a:buChar char="è"/>
            </a:pPr>
            <a:r>
              <a:rPr lang="fr-FR" sz="2000" smtClean="0">
                <a:sym typeface="Wingdings" pitchFamily="2" charset="2"/>
              </a:rPr>
              <a:t>Données et traitements sont donc indissociables</a:t>
            </a:r>
          </a:p>
          <a:p>
            <a:pPr lvl="1">
              <a:buFont typeface="Wingdings" pitchFamily="2" charset="2"/>
              <a:buChar char="è"/>
            </a:pPr>
            <a:r>
              <a:rPr lang="fr-FR" sz="2000" smtClean="0">
                <a:sym typeface="Wingdings" pitchFamily="2" charset="2"/>
              </a:rPr>
              <a:t>Les traitements sont conçus pour une boîte en particulier et ne peuvent pas s’appliquer à d’autres boîtes</a:t>
            </a: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Footer Placeholder 3"/>
          <p:cNvSpPr>
            <a:spLocks noGrp="1"/>
          </p:cNvSpPr>
          <p:nvPr>
            <p:ph type="ftr" sz="quarter" idx="10"/>
          </p:nvPr>
        </p:nvSpPr>
        <p:spPr>
          <a:noFill/>
        </p:spPr>
        <p:txBody>
          <a:bodyPr/>
          <a:lstStyle/>
          <a:p>
            <a:r>
              <a:rPr lang="fr-FR" smtClean="0"/>
              <a:t>Cours Java 2013 Bersini</a:t>
            </a:r>
            <a:endParaRPr lang="fr-FR" u="sng"/>
          </a:p>
        </p:txBody>
      </p:sp>
      <p:sp>
        <p:nvSpPr>
          <p:cNvPr id="230403" name="Rectangle 2"/>
          <p:cNvSpPr>
            <a:spLocks noGrp="1" noChangeArrowheads="1"/>
          </p:cNvSpPr>
          <p:nvPr>
            <p:ph type="title"/>
          </p:nvPr>
        </p:nvSpPr>
        <p:spPr/>
        <p:txBody>
          <a:bodyPr/>
          <a:lstStyle/>
          <a:p>
            <a:r>
              <a:rPr lang="fr-FR" sz="3600" smtClean="0"/>
              <a:t>Les concepts de l’OO</a:t>
            </a:r>
            <a:br>
              <a:rPr lang="fr-FR" sz="3600" smtClean="0"/>
            </a:br>
            <a:r>
              <a:rPr lang="fr-FR" sz="2800" smtClean="0"/>
              <a:t>Qu’est-ce qu’un objet?</a:t>
            </a:r>
          </a:p>
        </p:txBody>
      </p:sp>
      <p:sp>
        <p:nvSpPr>
          <p:cNvPr id="230404" name="Rectangle 3"/>
          <p:cNvSpPr>
            <a:spLocks noGrp="1" noChangeArrowheads="1"/>
          </p:cNvSpPr>
          <p:nvPr>
            <p:ph type="body" idx="1"/>
          </p:nvPr>
        </p:nvSpPr>
        <p:spPr>
          <a:xfrm>
            <a:off x="152400" y="1295400"/>
            <a:ext cx="8839200" cy="4953000"/>
          </a:xfrm>
        </p:spPr>
        <p:txBody>
          <a:bodyPr/>
          <a:lstStyle/>
          <a:p>
            <a:r>
              <a:rPr lang="fr-FR" sz="2400" smtClean="0"/>
              <a:t>Quelques exemples?</a:t>
            </a:r>
          </a:p>
        </p:txBody>
      </p:sp>
      <p:graphicFrame>
        <p:nvGraphicFramePr>
          <p:cNvPr id="1170436" name="Group 4"/>
          <p:cNvGraphicFramePr>
            <a:graphicFrameLocks noGrp="1"/>
          </p:cNvGraphicFramePr>
          <p:nvPr/>
        </p:nvGraphicFramePr>
        <p:xfrm>
          <a:off x="533400" y="1905000"/>
          <a:ext cx="8145463" cy="3108960"/>
        </p:xfrm>
        <a:graphic>
          <a:graphicData uri="http://schemas.openxmlformats.org/drawingml/2006/table">
            <a:tbl>
              <a:tblPr/>
              <a:tblGrid>
                <a:gridCol w="1263650"/>
                <a:gridCol w="4413250"/>
                <a:gridCol w="2468563"/>
              </a:tblGrid>
              <a:tr h="301625">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1" i="0" u="none" strike="noStrike" cap="none" normalizeH="0" baseline="0" smtClean="0">
                          <a:ln>
                            <a:noFill/>
                          </a:ln>
                          <a:solidFill>
                            <a:schemeClr val="bg1"/>
                          </a:solidFill>
                          <a:effectLst/>
                          <a:latin typeface="Arial" pitchFamily="34" charset="0"/>
                          <a:ea typeface="ヒラギノ角ゴ Pro W3" charset="-128"/>
                        </a:rPr>
                        <a:t>Objet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1" i="0" u="none" strike="noStrike" cap="none" normalizeH="0" baseline="0" smtClean="0">
                          <a:ln>
                            <a:noFill/>
                          </a:ln>
                          <a:solidFill>
                            <a:schemeClr val="bg1"/>
                          </a:solidFill>
                          <a:effectLst/>
                          <a:latin typeface="Arial" pitchFamily="34" charset="0"/>
                          <a:ea typeface="ヒラギノ角ゴ Pro W3" charset="-128"/>
                        </a:rPr>
                        <a:t>Attributs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1" i="0" u="none" strike="noStrike" cap="none" normalizeH="0" baseline="0" smtClean="0">
                          <a:ln>
                            <a:noFill/>
                          </a:ln>
                          <a:solidFill>
                            <a:schemeClr val="bg1"/>
                          </a:solidFill>
                          <a:effectLst/>
                          <a:latin typeface="Arial" pitchFamily="34" charset="0"/>
                          <a:ea typeface="ヒラギノ角ゴ Pro W3" charset="-128"/>
                        </a:rPr>
                        <a:t>Méthodes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34963">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0" i="0" u="none" strike="noStrike" cap="none" normalizeH="0" baseline="0" smtClean="0">
                          <a:ln>
                            <a:noFill/>
                          </a:ln>
                          <a:solidFill>
                            <a:schemeClr val="tx2"/>
                          </a:solidFill>
                          <a:effectLst/>
                          <a:latin typeface="Arial" pitchFamily="34" charset="0"/>
                          <a:ea typeface="ヒラギノ角ゴ Pro W3" charset="-128"/>
                        </a:rPr>
                        <a:t>Chien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F4FF"/>
                    </a:solid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0" i="0" u="none" strike="noStrike" cap="none" normalizeH="0" baseline="0" smtClean="0">
                          <a:ln>
                            <a:noFill/>
                          </a:ln>
                          <a:solidFill>
                            <a:schemeClr val="tx2"/>
                          </a:solidFill>
                          <a:effectLst/>
                          <a:latin typeface="Arial" pitchFamily="34" charset="0"/>
                          <a:ea typeface="ヒラギノ角ゴ Pro W3" charset="-128"/>
                        </a:rPr>
                        <a:t>Nom, race, âge, couleur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F4FF"/>
                    </a:solid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0" i="0" u="none" strike="noStrike" cap="none" normalizeH="0" baseline="0" smtClean="0">
                          <a:ln>
                            <a:noFill/>
                          </a:ln>
                          <a:solidFill>
                            <a:schemeClr val="tx2"/>
                          </a:solidFill>
                          <a:effectLst/>
                          <a:latin typeface="Arial" pitchFamily="34" charset="0"/>
                          <a:ea typeface="ヒラギノ角ゴ Pro W3" charset="-128"/>
                        </a:rPr>
                        <a:t>Aboyer, chercher le baton, mordre, faire le beau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F4FF"/>
                    </a:solidFill>
                  </a:tcPr>
                </a:tc>
              </a:tr>
              <a:tr h="336550">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0" i="0" u="none" strike="noStrike" cap="none" normalizeH="0" baseline="0" smtClean="0">
                          <a:ln>
                            <a:noFill/>
                          </a:ln>
                          <a:solidFill>
                            <a:schemeClr val="tx2"/>
                          </a:solidFill>
                          <a:effectLst/>
                          <a:latin typeface="Arial" pitchFamily="34" charset="0"/>
                          <a:ea typeface="ヒラギノ角ゴ Pro W3" charset="-128"/>
                        </a:rPr>
                        <a:t>Téléphone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F4FF"/>
                    </a:solid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0" i="0" u="none" strike="noStrike" cap="none" normalizeH="0" baseline="0" smtClean="0">
                          <a:ln>
                            <a:noFill/>
                          </a:ln>
                          <a:solidFill>
                            <a:schemeClr val="tx2"/>
                          </a:solidFill>
                          <a:effectLst/>
                          <a:latin typeface="Arial" pitchFamily="34" charset="0"/>
                          <a:ea typeface="ヒラギノ角ゴ Pro W3" charset="-128"/>
                        </a:rPr>
                        <a:t>N°, marque, sonnerie, répertoire, opérateur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F4FF"/>
                    </a:solid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0" i="0" u="none" strike="noStrike" cap="none" normalizeH="0" baseline="0" smtClean="0">
                          <a:ln>
                            <a:noFill/>
                          </a:ln>
                          <a:solidFill>
                            <a:schemeClr val="tx2"/>
                          </a:solidFill>
                          <a:effectLst/>
                          <a:latin typeface="Arial" pitchFamily="34" charset="0"/>
                          <a:ea typeface="ヒラギノ角ゴ Pro W3" charset="-128"/>
                        </a:rPr>
                        <a:t>Appeler, Prendre un appel, Envoyer SMS, Charger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F4FF"/>
                    </a:solidFill>
                  </a:tcPr>
                </a:tc>
              </a:tr>
              <a:tr h="336550">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0" i="0" u="none" strike="noStrike" cap="none" normalizeH="0" baseline="0" smtClean="0">
                          <a:ln>
                            <a:noFill/>
                          </a:ln>
                          <a:solidFill>
                            <a:schemeClr val="tx2"/>
                          </a:solidFill>
                          <a:effectLst/>
                          <a:latin typeface="Arial" pitchFamily="34" charset="0"/>
                          <a:ea typeface="ヒラギノ角ゴ Pro W3" charset="-128"/>
                        </a:rPr>
                        <a:t>Voiture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F4FF"/>
                    </a:solid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0" i="0" u="none" strike="noStrike" cap="none" normalizeH="0" baseline="0" smtClean="0">
                          <a:ln>
                            <a:noFill/>
                          </a:ln>
                          <a:solidFill>
                            <a:schemeClr val="tx2"/>
                          </a:solidFill>
                          <a:effectLst/>
                          <a:latin typeface="Arial" pitchFamily="34" charset="0"/>
                          <a:ea typeface="ヒラギノ角ゴ Pro W3" charset="-128"/>
                        </a:rPr>
                        <a:t>Plaque, marque, couleur, vitesse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F4FF"/>
                    </a:solid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0" i="0" u="none" strike="noStrike" cap="none" normalizeH="0" baseline="0" smtClean="0">
                          <a:ln>
                            <a:noFill/>
                          </a:ln>
                          <a:solidFill>
                            <a:schemeClr val="tx2"/>
                          </a:solidFill>
                          <a:effectLst/>
                          <a:latin typeface="Arial" pitchFamily="34" charset="0"/>
                          <a:ea typeface="ヒラギノ角ゴ Pro W3" charset="-128"/>
                        </a:rPr>
                        <a:t>Tourner, accélérer, s’arrêter, faire le plein, klaxonner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F4FF"/>
                    </a:solidFill>
                  </a:tcPr>
                </a:tc>
              </a:tr>
            </a:tbl>
          </a:graphicData>
        </a:graphic>
      </p:graphicFrame>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Footer Placeholder 3"/>
          <p:cNvSpPr>
            <a:spLocks noGrp="1"/>
          </p:cNvSpPr>
          <p:nvPr>
            <p:ph type="ftr" sz="quarter" idx="10"/>
          </p:nvPr>
        </p:nvSpPr>
        <p:spPr>
          <a:noFill/>
        </p:spPr>
        <p:txBody>
          <a:bodyPr/>
          <a:lstStyle/>
          <a:p>
            <a:r>
              <a:rPr lang="fr-FR" smtClean="0"/>
              <a:t>Cours Java 2013 Bersini</a:t>
            </a:r>
            <a:endParaRPr lang="fr-FR" u="sng"/>
          </a:p>
        </p:txBody>
      </p:sp>
      <p:sp>
        <p:nvSpPr>
          <p:cNvPr id="232451" name="Rectangle 2"/>
          <p:cNvSpPr>
            <a:spLocks noGrp="1" noChangeArrowheads="1"/>
          </p:cNvSpPr>
          <p:nvPr>
            <p:ph type="title"/>
          </p:nvPr>
        </p:nvSpPr>
        <p:spPr/>
        <p:txBody>
          <a:bodyPr/>
          <a:lstStyle/>
          <a:p>
            <a:r>
              <a:rPr lang="fr-BE" smtClean="0"/>
              <a:t>Exercices</a:t>
            </a:r>
            <a:endParaRPr lang="en-GB" smtClean="0"/>
          </a:p>
        </p:txBody>
      </p:sp>
      <p:sp>
        <p:nvSpPr>
          <p:cNvPr id="232452" name="Rectangle 3"/>
          <p:cNvSpPr>
            <a:spLocks noGrp="1" noChangeArrowheads="1"/>
          </p:cNvSpPr>
          <p:nvPr>
            <p:ph type="body" idx="1"/>
          </p:nvPr>
        </p:nvSpPr>
        <p:spPr>
          <a:xfrm>
            <a:off x="152400" y="1185863"/>
            <a:ext cx="8839200" cy="5106987"/>
          </a:xfrm>
        </p:spPr>
        <p:txBody>
          <a:bodyPr/>
          <a:lstStyle/>
          <a:p>
            <a:r>
              <a:rPr lang="fr-FR" smtClean="0"/>
              <a:t>Comptes en banque</a:t>
            </a:r>
          </a:p>
          <a:p>
            <a:pPr lvl="1"/>
            <a:r>
              <a:rPr lang="fr-FR" smtClean="0"/>
              <a:t>Quelles sont les variables d’états caractéristiques d’un compte en banque?</a:t>
            </a:r>
          </a:p>
          <a:p>
            <a:pPr lvl="1"/>
            <a:r>
              <a:rPr lang="fr-FR" smtClean="0"/>
              <a:t>Devraient-elles accessibles ou non de l’extérieur?</a:t>
            </a:r>
          </a:p>
          <a:p>
            <a:pPr lvl="1"/>
            <a:r>
              <a:rPr lang="fr-FR" smtClean="0"/>
              <a:t>Quels sont les comportements possibles d’un compte en banque?</a:t>
            </a:r>
          </a:p>
          <a:p>
            <a:pPr lvl="1"/>
            <a:r>
              <a:rPr lang="fr-FR" smtClean="0"/>
              <a:t>Devraient-elles être accessibles ou non de l’extérieur?</a:t>
            </a: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Footer Placeholder 3"/>
          <p:cNvSpPr>
            <a:spLocks noGrp="1"/>
          </p:cNvSpPr>
          <p:nvPr>
            <p:ph type="ftr" sz="quarter" idx="10"/>
          </p:nvPr>
        </p:nvSpPr>
        <p:spPr>
          <a:noFill/>
        </p:spPr>
        <p:txBody>
          <a:bodyPr/>
          <a:lstStyle/>
          <a:p>
            <a:r>
              <a:rPr lang="fr-FR" smtClean="0"/>
              <a:t>Cours Java 2013 Bersini</a:t>
            </a:r>
            <a:endParaRPr lang="fr-FR" u="sng"/>
          </a:p>
        </p:txBody>
      </p:sp>
      <p:sp>
        <p:nvSpPr>
          <p:cNvPr id="234499" name="Rectangle 2"/>
          <p:cNvSpPr>
            <a:spLocks noGrp="1" noChangeArrowheads="1"/>
          </p:cNvSpPr>
          <p:nvPr>
            <p:ph type="title"/>
          </p:nvPr>
        </p:nvSpPr>
        <p:spPr/>
        <p:txBody>
          <a:bodyPr/>
          <a:lstStyle/>
          <a:p>
            <a:r>
              <a:rPr lang="fr-FR" sz="3600" smtClean="0"/>
              <a:t>L’encapsulation</a:t>
            </a:r>
            <a:endParaRPr lang="fr-FR" sz="2800" smtClean="0"/>
          </a:p>
        </p:txBody>
      </p:sp>
      <p:sp>
        <p:nvSpPr>
          <p:cNvPr id="234500" name="Rectangle 3"/>
          <p:cNvSpPr>
            <a:spLocks noGrp="1" noChangeArrowheads="1"/>
          </p:cNvSpPr>
          <p:nvPr>
            <p:ph type="body" idx="1"/>
          </p:nvPr>
        </p:nvSpPr>
        <p:spPr>
          <a:xfrm>
            <a:off x="152400" y="1133475"/>
            <a:ext cx="8839200" cy="5114925"/>
          </a:xfrm>
        </p:spPr>
        <p:txBody>
          <a:bodyPr/>
          <a:lstStyle/>
          <a:p>
            <a:pPr>
              <a:lnSpc>
                <a:spcPct val="90000"/>
              </a:lnSpc>
            </a:pPr>
            <a:r>
              <a:rPr lang="fr-FR" sz="2400" smtClean="0"/>
              <a:t>Pourquoi une boîte noire?</a:t>
            </a:r>
          </a:p>
          <a:p>
            <a:pPr lvl="1">
              <a:lnSpc>
                <a:spcPct val="90000"/>
              </a:lnSpc>
              <a:buFont typeface="Wingdings" pitchFamily="2" charset="2"/>
              <a:buChar char="è"/>
            </a:pPr>
            <a:r>
              <a:rPr lang="fr-FR" sz="2000" smtClean="0">
                <a:sym typeface="Wingdings" pitchFamily="2" charset="2"/>
              </a:rPr>
              <a:t>L’utilisateur d’un objet ne devrait jamais avoir à plonger à l’intérieur de la boîte</a:t>
            </a:r>
          </a:p>
          <a:p>
            <a:pPr lvl="1">
              <a:lnSpc>
                <a:spcPct val="90000"/>
              </a:lnSpc>
              <a:buFont typeface="Wingdings" pitchFamily="2" charset="2"/>
              <a:buChar char="è"/>
            </a:pPr>
            <a:r>
              <a:rPr lang="fr-FR" sz="2000" smtClean="0"/>
              <a:t>Toute l’utilisation et l’interaction avec l’objet s’opère par messages</a:t>
            </a:r>
          </a:p>
          <a:p>
            <a:pPr lvl="1">
              <a:lnSpc>
                <a:spcPct val="90000"/>
              </a:lnSpc>
              <a:buFont typeface="Wingdings" pitchFamily="2" charset="2"/>
              <a:buChar char="è"/>
            </a:pPr>
            <a:r>
              <a:rPr lang="fr-FR" sz="2000" smtClean="0"/>
              <a:t>Les messages définissent l’interface de l’objet donc la façon d’interagir avec eux</a:t>
            </a:r>
          </a:p>
          <a:p>
            <a:pPr lvl="1">
              <a:lnSpc>
                <a:spcPct val="90000"/>
              </a:lnSpc>
              <a:buFont typeface="Wingdings" pitchFamily="2" charset="2"/>
              <a:buChar char="è"/>
            </a:pPr>
            <a:r>
              <a:rPr lang="fr-FR" sz="2000" smtClean="0"/>
              <a:t>Il faut et il suffit de connaître l’interface des messages pour pouvoir exploiter l’objet à 100%, sans jamais avoir à connaître le contenu exact de la boîte ni les traitements qui l’animent</a:t>
            </a:r>
          </a:p>
          <a:p>
            <a:pPr lvl="1">
              <a:lnSpc>
                <a:spcPct val="90000"/>
              </a:lnSpc>
              <a:buFont typeface="Wingdings" pitchFamily="2" charset="2"/>
              <a:buChar char="è"/>
            </a:pPr>
            <a:r>
              <a:rPr lang="fr-FR" sz="2000" smtClean="0"/>
              <a:t>L’intégrité de la boîte et la sécurité de ses données peut être assurée</a:t>
            </a:r>
          </a:p>
          <a:p>
            <a:pPr lvl="1">
              <a:lnSpc>
                <a:spcPct val="90000"/>
              </a:lnSpc>
              <a:buFont typeface="Wingdings" pitchFamily="2" charset="2"/>
              <a:buChar char="è"/>
            </a:pPr>
            <a:r>
              <a:rPr lang="fr-FR" sz="2000" smtClean="0"/>
              <a:t>Les utilisateurs d’un objet ne sont pas menacés si le concepteur de l’objet en change les détails ou la mécanique interne</a:t>
            </a:r>
          </a:p>
          <a:p>
            <a:pPr lvl="1">
              <a:lnSpc>
                <a:spcPct val="90000"/>
              </a:lnSpc>
              <a:buFont typeface="Wingdings" pitchFamily="2" charset="2"/>
              <a:buChar char="è"/>
            </a:pPr>
            <a:r>
              <a:rPr lang="fr-FR" sz="2000" b="1" smtClean="0">
                <a:solidFill>
                  <a:srgbClr val="FF0000"/>
                </a:solidFill>
              </a:rPr>
              <a:t>ENCAPSULATION</a:t>
            </a:r>
          </a:p>
        </p:txBody>
      </p:sp>
      <p:grpSp>
        <p:nvGrpSpPr>
          <p:cNvPr id="234501" name="Group 4"/>
          <p:cNvGrpSpPr>
            <a:grpSpLocks/>
          </p:cNvGrpSpPr>
          <p:nvPr/>
        </p:nvGrpSpPr>
        <p:grpSpPr bwMode="auto">
          <a:xfrm>
            <a:off x="4038600" y="5257800"/>
            <a:ext cx="4800600" cy="1455738"/>
            <a:chOff x="1387" y="235"/>
            <a:chExt cx="4373" cy="1445"/>
          </a:xfrm>
        </p:grpSpPr>
        <p:grpSp>
          <p:nvGrpSpPr>
            <p:cNvPr id="234502" name="Group 5"/>
            <p:cNvGrpSpPr>
              <a:grpSpLocks/>
            </p:cNvGrpSpPr>
            <p:nvPr/>
          </p:nvGrpSpPr>
          <p:grpSpPr bwMode="auto">
            <a:xfrm>
              <a:off x="2832" y="480"/>
              <a:ext cx="960" cy="960"/>
              <a:chOff x="2304" y="2976"/>
              <a:chExt cx="960" cy="960"/>
            </a:xfrm>
          </p:grpSpPr>
          <p:sp>
            <p:nvSpPr>
              <p:cNvPr id="234522" name="Oval 6"/>
              <p:cNvSpPr>
                <a:spLocks noChangeArrowheads="1"/>
              </p:cNvSpPr>
              <p:nvPr/>
            </p:nvSpPr>
            <p:spPr bwMode="auto">
              <a:xfrm>
                <a:off x="2304" y="2976"/>
                <a:ext cx="960" cy="960"/>
              </a:xfrm>
              <a:prstGeom prst="ellipse">
                <a:avLst/>
              </a:prstGeom>
              <a:solidFill>
                <a:schemeClr val="accent1"/>
              </a:solidFill>
              <a:ln w="9525">
                <a:solidFill>
                  <a:schemeClr val="tx1"/>
                </a:solidFill>
                <a:round/>
                <a:headEnd/>
                <a:tailEnd/>
              </a:ln>
            </p:spPr>
            <p:txBody>
              <a:bodyPr wrap="none" anchor="ctr"/>
              <a:lstStyle/>
              <a:p>
                <a:endParaRPr lang="fr-FR"/>
              </a:p>
            </p:txBody>
          </p:sp>
          <p:sp>
            <p:nvSpPr>
              <p:cNvPr id="234523" name="Oval 7"/>
              <p:cNvSpPr>
                <a:spLocks noChangeArrowheads="1"/>
              </p:cNvSpPr>
              <p:nvPr/>
            </p:nvSpPr>
            <p:spPr bwMode="auto">
              <a:xfrm>
                <a:off x="2592" y="3264"/>
                <a:ext cx="384" cy="384"/>
              </a:xfrm>
              <a:prstGeom prst="ellipse">
                <a:avLst/>
              </a:prstGeom>
              <a:solidFill>
                <a:srgbClr val="C0C0C0"/>
              </a:solidFill>
              <a:ln w="9525">
                <a:solidFill>
                  <a:schemeClr val="tx1"/>
                </a:solidFill>
                <a:round/>
                <a:headEnd/>
                <a:tailEnd/>
              </a:ln>
            </p:spPr>
            <p:txBody>
              <a:bodyPr wrap="none" anchor="ctr"/>
              <a:lstStyle/>
              <a:p>
                <a:endParaRPr lang="fr-FR"/>
              </a:p>
            </p:txBody>
          </p:sp>
        </p:grpSp>
        <p:sp>
          <p:nvSpPr>
            <p:cNvPr id="234503" name="Text Box 8"/>
            <p:cNvSpPr txBox="1">
              <a:spLocks noChangeArrowheads="1"/>
            </p:cNvSpPr>
            <p:nvPr/>
          </p:nvSpPr>
          <p:spPr bwMode="auto">
            <a:xfrm>
              <a:off x="1387" y="416"/>
              <a:ext cx="907" cy="334"/>
            </a:xfrm>
            <a:prstGeom prst="rect">
              <a:avLst/>
            </a:prstGeom>
            <a:noFill/>
            <a:ln w="9525">
              <a:noFill/>
              <a:miter lim="800000"/>
              <a:headEnd/>
              <a:tailEnd/>
            </a:ln>
          </p:spPr>
          <p:txBody>
            <a:bodyPr wrap="none">
              <a:spAutoFit/>
            </a:bodyPr>
            <a:lstStyle/>
            <a:p>
              <a:pPr algn="l" eaLnBrk="1" hangingPunct="1"/>
              <a:r>
                <a:rPr lang="en-US"/>
                <a:t>Données</a:t>
              </a:r>
            </a:p>
          </p:txBody>
        </p:sp>
        <p:sp>
          <p:nvSpPr>
            <p:cNvPr id="234504" name="Line 9"/>
            <p:cNvSpPr>
              <a:spLocks noChangeShapeType="1"/>
            </p:cNvSpPr>
            <p:nvPr/>
          </p:nvSpPr>
          <p:spPr bwMode="auto">
            <a:xfrm flipV="1">
              <a:off x="3456" y="624"/>
              <a:ext cx="192" cy="192"/>
            </a:xfrm>
            <a:prstGeom prst="line">
              <a:avLst/>
            </a:prstGeom>
            <a:noFill/>
            <a:ln w="9525">
              <a:solidFill>
                <a:schemeClr val="tx1"/>
              </a:solidFill>
              <a:round/>
              <a:headEnd/>
              <a:tailEnd/>
            </a:ln>
          </p:spPr>
          <p:txBody>
            <a:bodyPr wrap="none"/>
            <a:lstStyle/>
            <a:p>
              <a:endParaRPr lang="fr-FR"/>
            </a:p>
          </p:txBody>
        </p:sp>
        <p:sp>
          <p:nvSpPr>
            <p:cNvPr id="234505" name="Line 10"/>
            <p:cNvSpPr>
              <a:spLocks noChangeShapeType="1"/>
            </p:cNvSpPr>
            <p:nvPr/>
          </p:nvSpPr>
          <p:spPr bwMode="auto">
            <a:xfrm flipV="1">
              <a:off x="3504" y="960"/>
              <a:ext cx="288" cy="0"/>
            </a:xfrm>
            <a:prstGeom prst="line">
              <a:avLst/>
            </a:prstGeom>
            <a:noFill/>
            <a:ln w="9525">
              <a:solidFill>
                <a:schemeClr val="tx1"/>
              </a:solidFill>
              <a:round/>
              <a:headEnd/>
              <a:tailEnd/>
            </a:ln>
          </p:spPr>
          <p:txBody>
            <a:bodyPr wrap="none"/>
            <a:lstStyle/>
            <a:p>
              <a:endParaRPr lang="fr-FR"/>
            </a:p>
          </p:txBody>
        </p:sp>
        <p:sp>
          <p:nvSpPr>
            <p:cNvPr id="234506" name="Line 11"/>
            <p:cNvSpPr>
              <a:spLocks noChangeShapeType="1"/>
            </p:cNvSpPr>
            <p:nvPr/>
          </p:nvSpPr>
          <p:spPr bwMode="auto">
            <a:xfrm>
              <a:off x="3360" y="1152"/>
              <a:ext cx="48" cy="288"/>
            </a:xfrm>
            <a:prstGeom prst="line">
              <a:avLst/>
            </a:prstGeom>
            <a:noFill/>
            <a:ln w="9525">
              <a:solidFill>
                <a:schemeClr val="tx1"/>
              </a:solidFill>
              <a:round/>
              <a:headEnd/>
              <a:tailEnd/>
            </a:ln>
          </p:spPr>
          <p:txBody>
            <a:bodyPr wrap="none"/>
            <a:lstStyle/>
            <a:p>
              <a:endParaRPr lang="fr-FR"/>
            </a:p>
          </p:txBody>
        </p:sp>
        <p:sp>
          <p:nvSpPr>
            <p:cNvPr id="234507" name="Line 12"/>
            <p:cNvSpPr>
              <a:spLocks noChangeShapeType="1"/>
            </p:cNvSpPr>
            <p:nvPr/>
          </p:nvSpPr>
          <p:spPr bwMode="auto">
            <a:xfrm flipH="1">
              <a:off x="2976" y="1104"/>
              <a:ext cx="192" cy="192"/>
            </a:xfrm>
            <a:prstGeom prst="line">
              <a:avLst/>
            </a:prstGeom>
            <a:noFill/>
            <a:ln w="9525">
              <a:solidFill>
                <a:schemeClr val="tx1"/>
              </a:solidFill>
              <a:round/>
              <a:headEnd/>
              <a:tailEnd/>
            </a:ln>
          </p:spPr>
          <p:txBody>
            <a:bodyPr wrap="none"/>
            <a:lstStyle/>
            <a:p>
              <a:endParaRPr lang="fr-FR"/>
            </a:p>
          </p:txBody>
        </p:sp>
        <p:sp>
          <p:nvSpPr>
            <p:cNvPr id="234508" name="Line 13"/>
            <p:cNvSpPr>
              <a:spLocks noChangeShapeType="1"/>
            </p:cNvSpPr>
            <p:nvPr/>
          </p:nvSpPr>
          <p:spPr bwMode="auto">
            <a:xfrm flipH="1" flipV="1">
              <a:off x="3024" y="624"/>
              <a:ext cx="144" cy="192"/>
            </a:xfrm>
            <a:prstGeom prst="line">
              <a:avLst/>
            </a:prstGeom>
            <a:noFill/>
            <a:ln w="9525">
              <a:solidFill>
                <a:schemeClr val="tx1"/>
              </a:solidFill>
              <a:round/>
              <a:headEnd/>
              <a:tailEnd/>
            </a:ln>
          </p:spPr>
          <p:txBody>
            <a:bodyPr wrap="none"/>
            <a:lstStyle/>
            <a:p>
              <a:endParaRPr lang="fr-FR"/>
            </a:p>
          </p:txBody>
        </p:sp>
        <p:cxnSp>
          <p:nvCxnSpPr>
            <p:cNvPr id="234509" name="AutoShape 14"/>
            <p:cNvCxnSpPr>
              <a:cxnSpLocks noChangeShapeType="1"/>
              <a:stCxn id="234503" idx="2"/>
              <a:endCxn id="234523" idx="2"/>
            </p:cNvCxnSpPr>
            <p:nvPr/>
          </p:nvCxnSpPr>
          <p:spPr bwMode="auto">
            <a:xfrm>
              <a:off x="1701" y="628"/>
              <a:ext cx="1419" cy="332"/>
            </a:xfrm>
            <a:prstGeom prst="straightConnector1">
              <a:avLst/>
            </a:prstGeom>
            <a:noFill/>
            <a:ln w="53975">
              <a:solidFill>
                <a:srgbClr val="FF6600"/>
              </a:solidFill>
              <a:prstDash val="dashDot"/>
              <a:round/>
              <a:headEnd/>
              <a:tailEnd type="triangle" w="med" len="med"/>
            </a:ln>
          </p:spPr>
        </p:cxnSp>
        <p:sp>
          <p:nvSpPr>
            <p:cNvPr id="234510" name="Text Box 15"/>
            <p:cNvSpPr txBox="1">
              <a:spLocks noChangeArrowheads="1"/>
            </p:cNvSpPr>
            <p:nvPr/>
          </p:nvSpPr>
          <p:spPr bwMode="auto">
            <a:xfrm>
              <a:off x="3746" y="235"/>
              <a:ext cx="1537" cy="334"/>
            </a:xfrm>
            <a:prstGeom prst="rect">
              <a:avLst/>
            </a:prstGeom>
            <a:noFill/>
            <a:ln w="9525">
              <a:noFill/>
              <a:miter lim="800000"/>
              <a:headEnd/>
              <a:tailEnd/>
            </a:ln>
          </p:spPr>
          <p:txBody>
            <a:bodyPr wrap="none">
              <a:spAutoFit/>
            </a:bodyPr>
            <a:lstStyle/>
            <a:p>
              <a:pPr algn="l" eaLnBrk="1" hangingPunct="1"/>
              <a:r>
                <a:rPr lang="fr-BE"/>
                <a:t>Comportements </a:t>
              </a:r>
            </a:p>
          </p:txBody>
        </p:sp>
        <p:sp>
          <p:nvSpPr>
            <p:cNvPr id="234511" name="Text Box 16"/>
            <p:cNvSpPr txBox="1">
              <a:spLocks noChangeArrowheads="1"/>
            </p:cNvSpPr>
            <p:nvPr/>
          </p:nvSpPr>
          <p:spPr bwMode="auto">
            <a:xfrm>
              <a:off x="4244" y="687"/>
              <a:ext cx="919" cy="334"/>
            </a:xfrm>
            <a:prstGeom prst="rect">
              <a:avLst/>
            </a:prstGeom>
            <a:noFill/>
            <a:ln w="9525">
              <a:noFill/>
              <a:miter lim="800000"/>
              <a:headEnd/>
              <a:tailEnd/>
            </a:ln>
          </p:spPr>
          <p:txBody>
            <a:bodyPr wrap="none">
              <a:spAutoFit/>
            </a:bodyPr>
            <a:lstStyle/>
            <a:p>
              <a:pPr algn="l" eaLnBrk="1" hangingPunct="1"/>
              <a:r>
                <a:rPr lang="fr-BE"/>
                <a:t>Message</a:t>
              </a:r>
            </a:p>
          </p:txBody>
        </p:sp>
        <p:cxnSp>
          <p:nvCxnSpPr>
            <p:cNvPr id="234512" name="AutoShape 17"/>
            <p:cNvCxnSpPr>
              <a:cxnSpLocks noChangeShapeType="1"/>
              <a:stCxn id="234510" idx="1"/>
              <a:endCxn id="234522" idx="0"/>
            </p:cNvCxnSpPr>
            <p:nvPr/>
          </p:nvCxnSpPr>
          <p:spPr bwMode="auto">
            <a:xfrm flipH="1">
              <a:off x="3312" y="341"/>
              <a:ext cx="434" cy="139"/>
            </a:xfrm>
            <a:prstGeom prst="straightConnector1">
              <a:avLst/>
            </a:prstGeom>
            <a:noFill/>
            <a:ln w="53975">
              <a:solidFill>
                <a:srgbClr val="FF6600"/>
              </a:solidFill>
              <a:prstDash val="dashDot"/>
              <a:round/>
              <a:headEnd/>
              <a:tailEnd type="triangle" w="med" len="med"/>
            </a:ln>
          </p:spPr>
        </p:cxnSp>
        <p:sp>
          <p:nvSpPr>
            <p:cNvPr id="234513" name="Line 18"/>
            <p:cNvSpPr>
              <a:spLocks noChangeShapeType="1"/>
            </p:cNvSpPr>
            <p:nvPr/>
          </p:nvSpPr>
          <p:spPr bwMode="auto">
            <a:xfrm flipH="1">
              <a:off x="3696" y="720"/>
              <a:ext cx="1536" cy="0"/>
            </a:xfrm>
            <a:prstGeom prst="line">
              <a:avLst/>
            </a:prstGeom>
            <a:noFill/>
            <a:ln w="34925">
              <a:solidFill>
                <a:srgbClr val="339966"/>
              </a:solidFill>
              <a:round/>
              <a:headEnd/>
              <a:tailEnd type="triangle" w="med" len="med"/>
            </a:ln>
          </p:spPr>
          <p:txBody>
            <a:bodyPr wrap="none"/>
            <a:lstStyle/>
            <a:p>
              <a:endParaRPr lang="fr-FR"/>
            </a:p>
          </p:txBody>
        </p:sp>
        <p:grpSp>
          <p:nvGrpSpPr>
            <p:cNvPr id="234514" name="Group 19"/>
            <p:cNvGrpSpPr>
              <a:grpSpLocks/>
            </p:cNvGrpSpPr>
            <p:nvPr/>
          </p:nvGrpSpPr>
          <p:grpSpPr bwMode="auto">
            <a:xfrm>
              <a:off x="5232" y="432"/>
              <a:ext cx="528" cy="528"/>
              <a:chOff x="2304" y="2976"/>
              <a:chExt cx="960" cy="960"/>
            </a:xfrm>
          </p:grpSpPr>
          <p:sp>
            <p:nvSpPr>
              <p:cNvPr id="234520" name="Oval 20"/>
              <p:cNvSpPr>
                <a:spLocks noChangeArrowheads="1"/>
              </p:cNvSpPr>
              <p:nvPr/>
            </p:nvSpPr>
            <p:spPr bwMode="auto">
              <a:xfrm>
                <a:off x="2304" y="2976"/>
                <a:ext cx="960" cy="960"/>
              </a:xfrm>
              <a:prstGeom prst="ellipse">
                <a:avLst/>
              </a:prstGeom>
              <a:solidFill>
                <a:schemeClr val="accent1"/>
              </a:solidFill>
              <a:ln w="9525">
                <a:solidFill>
                  <a:schemeClr val="tx1"/>
                </a:solidFill>
                <a:round/>
                <a:headEnd/>
                <a:tailEnd/>
              </a:ln>
            </p:spPr>
            <p:txBody>
              <a:bodyPr wrap="none" anchor="ctr"/>
              <a:lstStyle/>
              <a:p>
                <a:endParaRPr lang="fr-FR"/>
              </a:p>
            </p:txBody>
          </p:sp>
          <p:sp>
            <p:nvSpPr>
              <p:cNvPr id="234521" name="Oval 21"/>
              <p:cNvSpPr>
                <a:spLocks noChangeArrowheads="1"/>
              </p:cNvSpPr>
              <p:nvPr/>
            </p:nvSpPr>
            <p:spPr bwMode="auto">
              <a:xfrm>
                <a:off x="2592" y="3264"/>
                <a:ext cx="384" cy="384"/>
              </a:xfrm>
              <a:prstGeom prst="ellipse">
                <a:avLst/>
              </a:prstGeom>
              <a:solidFill>
                <a:srgbClr val="C0C0C0"/>
              </a:solidFill>
              <a:ln w="9525">
                <a:solidFill>
                  <a:schemeClr val="tx1"/>
                </a:solidFill>
                <a:round/>
                <a:headEnd/>
                <a:tailEnd/>
              </a:ln>
            </p:spPr>
            <p:txBody>
              <a:bodyPr wrap="none" anchor="ctr"/>
              <a:lstStyle/>
              <a:p>
                <a:endParaRPr lang="fr-FR"/>
              </a:p>
            </p:txBody>
          </p:sp>
        </p:grpSp>
        <p:sp>
          <p:nvSpPr>
            <p:cNvPr id="234515" name="Line 22"/>
            <p:cNvSpPr>
              <a:spLocks noChangeShapeType="1"/>
            </p:cNvSpPr>
            <p:nvPr/>
          </p:nvSpPr>
          <p:spPr bwMode="auto">
            <a:xfrm>
              <a:off x="3744" y="1200"/>
              <a:ext cx="1392" cy="192"/>
            </a:xfrm>
            <a:prstGeom prst="line">
              <a:avLst/>
            </a:prstGeom>
            <a:noFill/>
            <a:ln w="34925">
              <a:solidFill>
                <a:srgbClr val="339966"/>
              </a:solidFill>
              <a:round/>
              <a:headEnd/>
              <a:tailEnd type="triangle" w="med" len="med"/>
            </a:ln>
          </p:spPr>
          <p:txBody>
            <a:bodyPr wrap="none"/>
            <a:lstStyle/>
            <a:p>
              <a:endParaRPr lang="fr-FR"/>
            </a:p>
          </p:txBody>
        </p:sp>
        <p:grpSp>
          <p:nvGrpSpPr>
            <p:cNvPr id="234516" name="Group 23"/>
            <p:cNvGrpSpPr>
              <a:grpSpLocks/>
            </p:cNvGrpSpPr>
            <p:nvPr/>
          </p:nvGrpSpPr>
          <p:grpSpPr bwMode="auto">
            <a:xfrm>
              <a:off x="5136" y="1152"/>
              <a:ext cx="528" cy="528"/>
              <a:chOff x="2304" y="2976"/>
              <a:chExt cx="960" cy="960"/>
            </a:xfrm>
          </p:grpSpPr>
          <p:sp>
            <p:nvSpPr>
              <p:cNvPr id="234518" name="Oval 24"/>
              <p:cNvSpPr>
                <a:spLocks noChangeArrowheads="1"/>
              </p:cNvSpPr>
              <p:nvPr/>
            </p:nvSpPr>
            <p:spPr bwMode="auto">
              <a:xfrm>
                <a:off x="2304" y="2976"/>
                <a:ext cx="960" cy="960"/>
              </a:xfrm>
              <a:prstGeom prst="ellipse">
                <a:avLst/>
              </a:prstGeom>
              <a:solidFill>
                <a:schemeClr val="accent1"/>
              </a:solidFill>
              <a:ln w="9525">
                <a:solidFill>
                  <a:schemeClr val="tx1"/>
                </a:solidFill>
                <a:round/>
                <a:headEnd/>
                <a:tailEnd/>
              </a:ln>
            </p:spPr>
            <p:txBody>
              <a:bodyPr wrap="none" anchor="ctr"/>
              <a:lstStyle/>
              <a:p>
                <a:endParaRPr lang="fr-FR"/>
              </a:p>
            </p:txBody>
          </p:sp>
          <p:sp>
            <p:nvSpPr>
              <p:cNvPr id="234519" name="Oval 25"/>
              <p:cNvSpPr>
                <a:spLocks noChangeArrowheads="1"/>
              </p:cNvSpPr>
              <p:nvPr/>
            </p:nvSpPr>
            <p:spPr bwMode="auto">
              <a:xfrm>
                <a:off x="2592" y="3264"/>
                <a:ext cx="384" cy="384"/>
              </a:xfrm>
              <a:prstGeom prst="ellipse">
                <a:avLst/>
              </a:prstGeom>
              <a:solidFill>
                <a:srgbClr val="C0C0C0"/>
              </a:solidFill>
              <a:ln w="9525">
                <a:solidFill>
                  <a:schemeClr val="tx1"/>
                </a:solidFill>
                <a:round/>
                <a:headEnd/>
                <a:tailEnd/>
              </a:ln>
            </p:spPr>
            <p:txBody>
              <a:bodyPr wrap="none" anchor="ctr"/>
              <a:lstStyle/>
              <a:p>
                <a:endParaRPr lang="fr-FR"/>
              </a:p>
            </p:txBody>
          </p:sp>
        </p:grpSp>
        <p:sp>
          <p:nvSpPr>
            <p:cNvPr id="234517" name="Text Box 26"/>
            <p:cNvSpPr txBox="1">
              <a:spLocks noChangeArrowheads="1"/>
            </p:cNvSpPr>
            <p:nvPr/>
          </p:nvSpPr>
          <p:spPr bwMode="auto">
            <a:xfrm>
              <a:off x="4062" y="1278"/>
              <a:ext cx="919" cy="334"/>
            </a:xfrm>
            <a:prstGeom prst="rect">
              <a:avLst/>
            </a:prstGeom>
            <a:noFill/>
            <a:ln w="9525">
              <a:noFill/>
              <a:miter lim="800000"/>
              <a:headEnd/>
              <a:tailEnd/>
            </a:ln>
          </p:spPr>
          <p:txBody>
            <a:bodyPr wrap="none">
              <a:spAutoFit/>
            </a:bodyPr>
            <a:lstStyle/>
            <a:p>
              <a:pPr algn="l" eaLnBrk="1" hangingPunct="1"/>
              <a:r>
                <a:rPr lang="fr-BE"/>
                <a:t>Message</a:t>
              </a:r>
            </a:p>
          </p:txBody>
        </p:sp>
      </p:gr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Footer Placeholder 3"/>
          <p:cNvSpPr>
            <a:spLocks noGrp="1"/>
          </p:cNvSpPr>
          <p:nvPr>
            <p:ph type="ftr" sz="quarter" idx="10"/>
          </p:nvPr>
        </p:nvSpPr>
        <p:spPr>
          <a:noFill/>
        </p:spPr>
        <p:txBody>
          <a:bodyPr/>
          <a:lstStyle/>
          <a:p>
            <a:r>
              <a:rPr lang="fr-FR" smtClean="0"/>
              <a:t>Cours Java 2013 Bersini</a:t>
            </a:r>
            <a:endParaRPr lang="fr-FR" u="sng"/>
          </a:p>
        </p:txBody>
      </p:sp>
      <p:sp>
        <p:nvSpPr>
          <p:cNvPr id="236547" name="Rectangle 2"/>
          <p:cNvSpPr>
            <a:spLocks noGrp="1" noChangeArrowheads="1"/>
          </p:cNvSpPr>
          <p:nvPr>
            <p:ph type="title"/>
          </p:nvPr>
        </p:nvSpPr>
        <p:spPr/>
        <p:txBody>
          <a:bodyPr/>
          <a:lstStyle/>
          <a:p>
            <a:r>
              <a:rPr lang="fr-FR" sz="3600" smtClean="0"/>
              <a:t>La classe</a:t>
            </a:r>
            <a:br>
              <a:rPr lang="fr-FR" sz="3600" smtClean="0"/>
            </a:br>
            <a:r>
              <a:rPr lang="fr-FR" sz="2800" smtClean="0"/>
              <a:t>Un objet sans classe n’a pas de classe</a:t>
            </a:r>
          </a:p>
        </p:txBody>
      </p:sp>
      <p:sp>
        <p:nvSpPr>
          <p:cNvPr id="236548" name="Rectangle 3"/>
          <p:cNvSpPr>
            <a:spLocks noGrp="1" noChangeArrowheads="1"/>
          </p:cNvSpPr>
          <p:nvPr>
            <p:ph type="body" idx="1"/>
          </p:nvPr>
        </p:nvSpPr>
        <p:spPr>
          <a:xfrm>
            <a:off x="152400" y="1295400"/>
            <a:ext cx="8839200" cy="4953000"/>
          </a:xfrm>
        </p:spPr>
        <p:txBody>
          <a:bodyPr/>
          <a:lstStyle/>
          <a:p>
            <a:r>
              <a:rPr lang="fr-FR" sz="2400" smtClean="0"/>
              <a:t>Comment les objets sont-ils définis?</a:t>
            </a:r>
          </a:p>
          <a:p>
            <a:pPr lvl="1">
              <a:buFont typeface="Wingdings" pitchFamily="2" charset="2"/>
              <a:buChar char="è"/>
            </a:pPr>
            <a:r>
              <a:rPr lang="fr-FR" sz="2000" smtClean="0">
                <a:sym typeface="Wingdings" pitchFamily="2" charset="2"/>
              </a:rPr>
              <a:t>Par leur classe, qui détermine toutes leurs caractéristiques</a:t>
            </a:r>
          </a:p>
          <a:p>
            <a:pPr lvl="2">
              <a:buFont typeface="Wingdings" pitchFamily="2" charset="2"/>
              <a:buChar char="è"/>
            </a:pPr>
            <a:r>
              <a:rPr lang="fr-FR" sz="1800" smtClean="0"/>
              <a:t>Nature des attributs et comportements possibles</a:t>
            </a:r>
          </a:p>
          <a:p>
            <a:pPr lvl="1">
              <a:buFont typeface="Wingdings" pitchFamily="2" charset="2"/>
              <a:buChar char="è"/>
            </a:pPr>
            <a:r>
              <a:rPr lang="fr-FR" sz="2000" smtClean="0"/>
              <a:t>La classe détermine tout ce que peut contenir un objet et tout ce qu’on peut faire de cet objet</a:t>
            </a:r>
          </a:p>
          <a:p>
            <a:pPr lvl="1">
              <a:buFont typeface="Wingdings" pitchFamily="2" charset="2"/>
              <a:buChar char="è"/>
            </a:pPr>
            <a:r>
              <a:rPr lang="fr-FR" sz="2000" smtClean="0"/>
              <a:t>Classe = Moule, Définition, ou Structure d’un objet</a:t>
            </a:r>
          </a:p>
          <a:p>
            <a:pPr lvl="1">
              <a:buFont typeface="Wingdings" pitchFamily="2" charset="2"/>
              <a:buChar char="è"/>
            </a:pPr>
            <a:r>
              <a:rPr lang="fr-FR" sz="2000" smtClean="0"/>
              <a:t>Objet = Instance d’une classe</a:t>
            </a:r>
          </a:p>
          <a:p>
            <a:pPr lvl="1">
              <a:buFont typeface="Wingdings" pitchFamily="2" charset="2"/>
              <a:buChar char="è"/>
            </a:pPr>
            <a:r>
              <a:rPr lang="fr-FR" sz="2000" smtClean="0"/>
              <a:t>Une classe peut-être composite </a:t>
            </a:r>
            <a:r>
              <a:rPr lang="fr-FR" sz="2000" smtClean="0">
                <a:sym typeface="Wingdings" pitchFamily="2" charset="2"/>
              </a:rPr>
              <a:t> peut contenir elle-même des objets d’autres classes</a:t>
            </a:r>
          </a:p>
          <a:p>
            <a:pPr lvl="2">
              <a:buFont typeface="Wingdings" pitchFamily="2" charset="2"/>
              <a:buChar char="è"/>
            </a:pPr>
            <a:r>
              <a:rPr lang="fr-FR" sz="1800" smtClean="0">
                <a:sym typeface="Wingdings" pitchFamily="2" charset="2"/>
              </a:rPr>
              <a:t>Ex: Une voiture contient un moteur qui contient des cylindres…</a:t>
            </a:r>
          </a:p>
          <a:p>
            <a:pPr lvl="2">
              <a:buFont typeface="Wingdings" pitchFamily="2" charset="2"/>
              <a:buChar char="è"/>
            </a:pPr>
            <a:r>
              <a:rPr lang="fr-FR" sz="1800" smtClean="0">
                <a:sym typeface="Wingdings" pitchFamily="2" charset="2"/>
              </a:rPr>
              <a:t>Ex: Un chien possède des pattes…</a:t>
            </a:r>
            <a:endParaRPr lang="fr-FR" sz="180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3"/>
          <p:cNvSpPr>
            <a:spLocks noGrp="1"/>
          </p:cNvSpPr>
          <p:nvPr>
            <p:ph type="ftr" sz="quarter" idx="10"/>
          </p:nvPr>
        </p:nvSpPr>
        <p:spPr>
          <a:noFill/>
        </p:spPr>
        <p:txBody>
          <a:bodyPr/>
          <a:lstStyle/>
          <a:p>
            <a:r>
              <a:rPr lang="fr-FR" smtClean="0"/>
              <a:t>Cours Java 2013 Bersini</a:t>
            </a:r>
            <a:endParaRPr lang="fr-FR" u="sng"/>
          </a:p>
        </p:txBody>
      </p:sp>
      <p:sp>
        <p:nvSpPr>
          <p:cNvPr id="38915" name="Rectangle 5"/>
          <p:cNvSpPr>
            <a:spLocks noGrp="1" noChangeArrowheads="1"/>
          </p:cNvSpPr>
          <p:nvPr>
            <p:ph type="title"/>
          </p:nvPr>
        </p:nvSpPr>
        <p:spPr/>
        <p:txBody>
          <a:bodyPr/>
          <a:lstStyle/>
          <a:p>
            <a:r>
              <a:rPr lang="fr-FR" smtClean="0"/>
              <a:t>Qu’est-ce que Java ?</a:t>
            </a:r>
          </a:p>
        </p:txBody>
      </p:sp>
      <p:sp>
        <p:nvSpPr>
          <p:cNvPr id="38916" name="Rectangle 6"/>
          <p:cNvSpPr>
            <a:spLocks noGrp="1" noChangeArrowheads="1"/>
          </p:cNvSpPr>
          <p:nvPr>
            <p:ph type="body" idx="1"/>
          </p:nvPr>
        </p:nvSpPr>
        <p:spPr/>
        <p:txBody>
          <a:bodyPr/>
          <a:lstStyle/>
          <a:p>
            <a:r>
              <a:rPr lang="fr-BE" sz="2400" smtClean="0"/>
              <a:t>Java est un langage de programmation</a:t>
            </a:r>
          </a:p>
          <a:p>
            <a:pPr lvl="1"/>
            <a:r>
              <a:rPr lang="fr-BE" sz="2000" smtClean="0"/>
              <a:t>Voir le « white paper » de J.Gosling</a:t>
            </a:r>
          </a:p>
          <a:p>
            <a:pPr lvl="1"/>
            <a:r>
              <a:rPr lang="fr-BE" sz="2000" smtClean="0"/>
              <a:t>Un programme Java est compilé et interprété</a:t>
            </a:r>
          </a:p>
          <a:p>
            <a:pPr lvl="1"/>
            <a:endParaRPr lang="fr-BE" sz="2000" smtClean="0"/>
          </a:p>
          <a:p>
            <a:r>
              <a:rPr lang="fr-BE" sz="2400" smtClean="0"/>
              <a:t>Java est une plateforme</a:t>
            </a:r>
          </a:p>
          <a:p>
            <a:pPr lvl="1"/>
            <a:r>
              <a:rPr lang="fr-BE" sz="2000" smtClean="0"/>
              <a:t>La plateforme Java, uniquement software, est exécutée sur la plateforme du système d’exploitation</a:t>
            </a:r>
          </a:p>
          <a:p>
            <a:pPr lvl="1"/>
            <a:r>
              <a:rPr lang="fr-BE" sz="2000" smtClean="0"/>
              <a:t>La  « Java Platform » est constituée de : </a:t>
            </a:r>
          </a:p>
          <a:p>
            <a:pPr lvl="2"/>
            <a:r>
              <a:rPr lang="fr-BE" sz="1800" smtClean="0"/>
              <a:t>La « Java Virtual Machine » (JVM)</a:t>
            </a:r>
          </a:p>
          <a:p>
            <a:pPr lvl="2"/>
            <a:r>
              <a:rPr lang="fr-BE" sz="1800" smtClean="0"/>
              <a:t>Des interfaces de programmation d’application (Java API)</a:t>
            </a:r>
            <a:endParaRPr lang="en-US" sz="1800" smtClean="0"/>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Footer Placeholder 3"/>
          <p:cNvSpPr>
            <a:spLocks noGrp="1"/>
          </p:cNvSpPr>
          <p:nvPr>
            <p:ph type="ftr" sz="quarter" idx="10"/>
          </p:nvPr>
        </p:nvSpPr>
        <p:spPr>
          <a:noFill/>
        </p:spPr>
        <p:txBody>
          <a:bodyPr/>
          <a:lstStyle/>
          <a:p>
            <a:r>
              <a:rPr lang="fr-FR" smtClean="0"/>
              <a:t>Cours Java 2013 Bersini</a:t>
            </a:r>
            <a:endParaRPr lang="fr-FR" u="sng"/>
          </a:p>
        </p:txBody>
      </p:sp>
      <p:sp>
        <p:nvSpPr>
          <p:cNvPr id="238595" name="Rectangle 2"/>
          <p:cNvSpPr>
            <a:spLocks noGrp="1" noChangeArrowheads="1"/>
          </p:cNvSpPr>
          <p:nvPr>
            <p:ph type="title"/>
          </p:nvPr>
        </p:nvSpPr>
        <p:spPr/>
        <p:txBody>
          <a:bodyPr/>
          <a:lstStyle/>
          <a:p>
            <a:r>
              <a:rPr lang="fr-FR" sz="3600" smtClean="0"/>
              <a:t>La classe</a:t>
            </a:r>
            <a:br>
              <a:rPr lang="fr-FR" sz="3600" smtClean="0"/>
            </a:br>
            <a:r>
              <a:rPr lang="fr-FR" sz="2800" smtClean="0"/>
              <a:t>Un objet sans classe n’a pas de classe</a:t>
            </a:r>
          </a:p>
        </p:txBody>
      </p:sp>
      <p:sp>
        <p:nvSpPr>
          <p:cNvPr id="238596" name="Rectangle 3"/>
          <p:cNvSpPr>
            <a:spLocks noGrp="1" noChangeArrowheads="1"/>
          </p:cNvSpPr>
          <p:nvPr>
            <p:ph type="body" idx="1"/>
          </p:nvPr>
        </p:nvSpPr>
        <p:spPr/>
        <p:txBody>
          <a:bodyPr/>
          <a:lstStyle/>
          <a:p>
            <a:r>
              <a:rPr lang="fr-FR" sz="2400" smtClean="0"/>
              <a:t>Quelques exemples?</a:t>
            </a:r>
          </a:p>
          <a:p>
            <a:pPr lvl="1"/>
            <a:r>
              <a:rPr lang="fr-FR" sz="2000" smtClean="0"/>
              <a:t>La classe « chien » définit:</a:t>
            </a:r>
          </a:p>
          <a:p>
            <a:pPr lvl="2"/>
            <a:r>
              <a:rPr lang="fr-FR" sz="1800" smtClean="0"/>
              <a:t>Les attributs d’un chien (nom, race, couleur, âge…)</a:t>
            </a:r>
          </a:p>
          <a:p>
            <a:pPr lvl="2"/>
            <a:r>
              <a:rPr lang="fr-FR" sz="1800" smtClean="0"/>
              <a:t>Les comportements d’un chien (Aboyer, chercher le bâton, mordre…)</a:t>
            </a:r>
          </a:p>
          <a:p>
            <a:pPr lvl="1"/>
            <a:r>
              <a:rPr lang="fr-FR" sz="2000" smtClean="0"/>
              <a:t>Il peut exister dans le monde plusieurs objets (ou instances) de chien</a:t>
            </a:r>
          </a:p>
        </p:txBody>
      </p:sp>
      <p:graphicFrame>
        <p:nvGraphicFramePr>
          <p:cNvPr id="1178628" name="Group 4"/>
          <p:cNvGraphicFramePr>
            <a:graphicFrameLocks noGrp="1"/>
          </p:cNvGraphicFramePr>
          <p:nvPr/>
        </p:nvGraphicFramePr>
        <p:xfrm>
          <a:off x="304800" y="3505200"/>
          <a:ext cx="8534400" cy="2301240"/>
        </p:xfrm>
        <a:graphic>
          <a:graphicData uri="http://schemas.openxmlformats.org/drawingml/2006/table">
            <a:tbl>
              <a:tblPr/>
              <a:tblGrid>
                <a:gridCol w="1273175"/>
                <a:gridCol w="7261225"/>
              </a:tblGrid>
              <a:tr h="381000">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1" i="0" u="none" strike="noStrike" cap="none" normalizeH="0" baseline="0" smtClean="0">
                          <a:ln>
                            <a:noFill/>
                          </a:ln>
                          <a:solidFill>
                            <a:schemeClr val="bg1"/>
                          </a:solidFill>
                          <a:effectLst/>
                          <a:latin typeface="Arial" pitchFamily="34" charset="0"/>
                          <a:ea typeface="ヒラギノ角ゴ Pro W3" charset="-128"/>
                        </a:rPr>
                        <a:t>Classe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1" i="0" u="none" strike="noStrike" cap="none" normalizeH="0" baseline="0" smtClean="0">
                          <a:ln>
                            <a:noFill/>
                          </a:ln>
                          <a:solidFill>
                            <a:schemeClr val="bg1"/>
                          </a:solidFill>
                          <a:effectLst/>
                          <a:latin typeface="Arial" pitchFamily="34" charset="0"/>
                          <a:ea typeface="ヒラギノ角ゴ Pro W3" charset="-128"/>
                        </a:rPr>
                        <a:t>Objets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81000">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0" i="0" u="none" strike="noStrike" cap="none" normalizeH="0" baseline="0" smtClean="0">
                          <a:ln>
                            <a:noFill/>
                          </a:ln>
                          <a:solidFill>
                            <a:schemeClr val="tx2"/>
                          </a:solidFill>
                          <a:effectLst/>
                          <a:latin typeface="Arial" pitchFamily="34" charset="0"/>
                          <a:ea typeface="ヒラギノ角ゴ Pro W3" charset="-128"/>
                        </a:rPr>
                        <a:t>Chien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F4FF"/>
                    </a:solid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0" i="0" u="none" strike="noStrike" cap="none" normalizeH="0" baseline="0" smtClean="0">
                          <a:ln>
                            <a:noFill/>
                          </a:ln>
                          <a:solidFill>
                            <a:schemeClr val="tx2"/>
                          </a:solidFill>
                          <a:effectLst/>
                          <a:latin typeface="Arial" pitchFamily="34" charset="0"/>
                          <a:ea typeface="ヒラギノ角ゴ Pro W3" charset="-128"/>
                        </a:rPr>
                        <a:t>Mon chien: Bill, Teckel, Brun, 1 an</a:t>
                      </a:r>
                      <a:br>
                        <a:rPr kumimoji="0" lang="fr-FR" sz="1800" b="0" i="0" u="none" strike="noStrike" cap="none" normalizeH="0" baseline="0" smtClean="0">
                          <a:ln>
                            <a:noFill/>
                          </a:ln>
                          <a:solidFill>
                            <a:schemeClr val="tx2"/>
                          </a:solidFill>
                          <a:effectLst/>
                          <a:latin typeface="Arial" pitchFamily="34" charset="0"/>
                          <a:ea typeface="ヒラギノ角ゴ Pro W3" charset="-128"/>
                        </a:rPr>
                      </a:br>
                      <a:r>
                        <a:rPr kumimoji="0" lang="fr-FR" sz="1800" b="0" i="0" u="none" strike="noStrike" cap="none" normalizeH="0" baseline="0" smtClean="0">
                          <a:ln>
                            <a:noFill/>
                          </a:ln>
                          <a:solidFill>
                            <a:schemeClr val="tx2"/>
                          </a:solidFill>
                          <a:effectLst/>
                          <a:latin typeface="Arial" pitchFamily="34" charset="0"/>
                          <a:ea typeface="ヒラギノ角ゴ Pro W3" charset="-128"/>
                        </a:rPr>
                        <a:t>Le chien de mon voisin: Hector, Labrador, Noir, 3 ans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F4FF"/>
                    </a:solidFill>
                  </a:tcPr>
                </a:tc>
              </a:tr>
              <a:tr h="381000">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0" i="0" u="none" strike="noStrike" cap="none" normalizeH="0" baseline="0" smtClean="0">
                          <a:ln>
                            <a:noFill/>
                          </a:ln>
                          <a:solidFill>
                            <a:schemeClr val="tx2"/>
                          </a:solidFill>
                          <a:effectLst/>
                          <a:latin typeface="Arial" pitchFamily="34" charset="0"/>
                          <a:ea typeface="ヒラギノ角ゴ Pro W3" charset="-128"/>
                        </a:rPr>
                        <a:t>Compte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F4FF"/>
                    </a:solid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0" i="0" u="none" strike="noStrike" cap="none" normalizeH="0" baseline="0" smtClean="0">
                          <a:ln>
                            <a:noFill/>
                          </a:ln>
                          <a:solidFill>
                            <a:schemeClr val="tx2"/>
                          </a:solidFill>
                          <a:effectLst/>
                          <a:latin typeface="Arial" pitchFamily="34" charset="0"/>
                          <a:ea typeface="ヒラギノ角ゴ Pro W3" charset="-128"/>
                        </a:rPr>
                        <a:t>Mon compte à vue: N° 210-1234567-89, Courant, 1.734 €, 1250 €</a:t>
                      </a:r>
                      <a:br>
                        <a:rPr kumimoji="0" lang="fr-FR" sz="1800" b="0" i="0" u="none" strike="noStrike" cap="none" normalizeH="0" baseline="0" smtClean="0">
                          <a:ln>
                            <a:noFill/>
                          </a:ln>
                          <a:solidFill>
                            <a:schemeClr val="tx2"/>
                          </a:solidFill>
                          <a:effectLst/>
                          <a:latin typeface="Arial" pitchFamily="34" charset="0"/>
                          <a:ea typeface="ヒラギノ角ゴ Pro W3" charset="-128"/>
                        </a:rPr>
                      </a:br>
                      <a:r>
                        <a:rPr kumimoji="0" lang="fr-FR" sz="1800" b="0" i="0" u="none" strike="noStrike" cap="none" normalizeH="0" baseline="0" smtClean="0">
                          <a:ln>
                            <a:noFill/>
                          </a:ln>
                          <a:solidFill>
                            <a:schemeClr val="tx2"/>
                          </a:solidFill>
                          <a:effectLst/>
                          <a:latin typeface="Arial" pitchFamily="34" charset="0"/>
                          <a:ea typeface="ヒラギノ角ゴ Pro W3" charset="-128"/>
                        </a:rPr>
                        <a:t>Mon compte épargne: N° 083-9876543-21, Epargne, 27.000 €, 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F4FF"/>
                    </a:solidFill>
                  </a:tcPr>
                </a:tc>
              </a:tr>
              <a:tr h="381000">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0" i="0" u="none" strike="noStrike" cap="none" normalizeH="0" baseline="0" smtClean="0">
                          <a:ln>
                            <a:noFill/>
                          </a:ln>
                          <a:solidFill>
                            <a:schemeClr val="tx2"/>
                          </a:solidFill>
                          <a:effectLst/>
                          <a:latin typeface="Arial" pitchFamily="34" charset="0"/>
                          <a:ea typeface="ヒラギノ角ゴ Pro W3" charset="-128"/>
                        </a:rPr>
                        <a:t>Voiture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F4FF"/>
                    </a:solid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0" i="0" u="none" strike="noStrike" cap="none" normalizeH="0" baseline="0" smtClean="0">
                          <a:ln>
                            <a:noFill/>
                          </a:ln>
                          <a:solidFill>
                            <a:schemeClr val="tx2"/>
                          </a:solidFill>
                          <a:effectLst/>
                          <a:latin typeface="Arial" pitchFamily="34" charset="0"/>
                          <a:ea typeface="ヒラギノ角ゴ Pro W3" charset="-128"/>
                        </a:rPr>
                        <a:t>Ma voiture: ABC-123, VW Polo, grise, 0 km/h</a:t>
                      </a:r>
                      <a:br>
                        <a:rPr kumimoji="0" lang="fr-FR" sz="1800" b="0" i="0" u="none" strike="noStrike" cap="none" normalizeH="0" baseline="0" smtClean="0">
                          <a:ln>
                            <a:noFill/>
                          </a:ln>
                          <a:solidFill>
                            <a:schemeClr val="tx2"/>
                          </a:solidFill>
                          <a:effectLst/>
                          <a:latin typeface="Arial" pitchFamily="34" charset="0"/>
                          <a:ea typeface="ヒラギノ角ゴ Pro W3" charset="-128"/>
                        </a:rPr>
                      </a:br>
                      <a:r>
                        <a:rPr kumimoji="0" lang="fr-FR" sz="1800" b="0" i="0" u="none" strike="noStrike" cap="none" normalizeH="0" baseline="0" smtClean="0">
                          <a:ln>
                            <a:noFill/>
                          </a:ln>
                          <a:solidFill>
                            <a:schemeClr val="tx2"/>
                          </a:solidFill>
                          <a:effectLst/>
                          <a:latin typeface="Arial" pitchFamily="34" charset="0"/>
                          <a:ea typeface="ヒラギノ角ゴ Pro W3" charset="-128"/>
                        </a:rPr>
                        <a:t>La voiture que je viens de croiser: ZYX-987, Porsche, noire, 170 km/h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F4FF"/>
                    </a:solidFill>
                  </a:tcPr>
                </a:tc>
              </a:tr>
            </a:tbl>
          </a:graphicData>
        </a:graphic>
      </p:graphicFrame>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Footer Placeholder 3"/>
          <p:cNvSpPr>
            <a:spLocks noGrp="1"/>
          </p:cNvSpPr>
          <p:nvPr>
            <p:ph type="ftr" sz="quarter" idx="10"/>
          </p:nvPr>
        </p:nvSpPr>
        <p:spPr>
          <a:noFill/>
        </p:spPr>
        <p:txBody>
          <a:bodyPr/>
          <a:lstStyle/>
          <a:p>
            <a:r>
              <a:rPr lang="fr-FR" smtClean="0"/>
              <a:t>Cours Java 2013 Bersini</a:t>
            </a:r>
            <a:endParaRPr lang="fr-FR" u="sng"/>
          </a:p>
        </p:txBody>
      </p:sp>
      <p:sp>
        <p:nvSpPr>
          <p:cNvPr id="240643" name="Rectangle 2"/>
          <p:cNvSpPr>
            <a:spLocks noGrp="1" noChangeArrowheads="1"/>
          </p:cNvSpPr>
          <p:nvPr>
            <p:ph type="title"/>
          </p:nvPr>
        </p:nvSpPr>
        <p:spPr/>
        <p:txBody>
          <a:bodyPr/>
          <a:lstStyle/>
          <a:p>
            <a:r>
              <a:rPr lang="fr-FR" sz="3600" smtClean="0"/>
              <a:t>La classe</a:t>
            </a:r>
            <a:br>
              <a:rPr lang="fr-FR" sz="3600" smtClean="0"/>
            </a:br>
            <a:r>
              <a:rPr lang="fr-FR" sz="2800" smtClean="0"/>
              <a:t>Un objet sans classe n’a pas de classe</a:t>
            </a:r>
          </a:p>
        </p:txBody>
      </p:sp>
      <p:sp>
        <p:nvSpPr>
          <p:cNvPr id="240644" name="Rectangle 3"/>
          <p:cNvSpPr>
            <a:spLocks noChangeArrowheads="1"/>
          </p:cNvSpPr>
          <p:nvPr/>
        </p:nvSpPr>
        <p:spPr bwMode="auto">
          <a:xfrm>
            <a:off x="3249613" y="595313"/>
            <a:ext cx="5761037" cy="5929312"/>
          </a:xfrm>
          <a:prstGeom prst="rect">
            <a:avLst/>
          </a:prstGeom>
          <a:solidFill>
            <a:schemeClr val="accent1"/>
          </a:solidFill>
          <a:ln w="9525">
            <a:solidFill>
              <a:schemeClr val="tx1"/>
            </a:solidFill>
            <a:miter lim="800000"/>
            <a:headEnd/>
            <a:tailEnd/>
          </a:ln>
        </p:spPr>
        <p:txBody>
          <a:bodyPr/>
          <a:lstStyle/>
          <a:p>
            <a:pPr marL="342900" indent="-342900" algn="l" eaLnBrk="1" hangingPunct="1">
              <a:spcBef>
                <a:spcPct val="20000"/>
              </a:spcBef>
              <a:buClr>
                <a:schemeClr val="accent1"/>
              </a:buClr>
              <a:buSzPct val="80000"/>
              <a:buFont typeface="Wingdings" pitchFamily="2" charset="2"/>
              <a:buNone/>
            </a:pPr>
            <a:r>
              <a:rPr lang="fr-BE">
                <a:solidFill>
                  <a:schemeClr val="bg1"/>
                </a:solidFill>
                <a:latin typeface="Courier New" pitchFamily="49" charset="0"/>
              </a:rPr>
              <a:t>import java.lang.*;</a:t>
            </a:r>
          </a:p>
          <a:p>
            <a:pPr marL="342900" indent="-342900" algn="l" eaLnBrk="1" hangingPunct="1">
              <a:spcBef>
                <a:spcPct val="20000"/>
              </a:spcBef>
              <a:buClr>
                <a:schemeClr val="accent1"/>
              </a:buClr>
              <a:buSzPct val="80000"/>
              <a:buFont typeface="Wingdings" pitchFamily="2" charset="2"/>
              <a:buNone/>
            </a:pPr>
            <a:r>
              <a:rPr lang="fr-BE">
                <a:solidFill>
                  <a:schemeClr val="bg1"/>
                </a:solidFill>
                <a:latin typeface="Courier New" pitchFamily="49" charset="0"/>
              </a:rPr>
              <a:t>public class Voiture {</a:t>
            </a:r>
          </a:p>
          <a:p>
            <a:pPr marL="342900" indent="-342900" algn="l" eaLnBrk="1" hangingPunct="1">
              <a:spcBef>
                <a:spcPct val="20000"/>
              </a:spcBef>
              <a:buClr>
                <a:schemeClr val="accent1"/>
              </a:buClr>
              <a:buSzPct val="80000"/>
              <a:buFont typeface="Wingdings" pitchFamily="2" charset="2"/>
              <a:buNone/>
            </a:pPr>
            <a:endParaRPr lang="fr-BE">
              <a:solidFill>
                <a:schemeClr val="bg1"/>
              </a:solidFill>
              <a:latin typeface="Courier New" pitchFamily="49" charset="0"/>
            </a:endParaRPr>
          </a:p>
          <a:p>
            <a:pPr marL="342900" indent="-342900" algn="l" eaLnBrk="1" hangingPunct="1">
              <a:spcBef>
                <a:spcPct val="20000"/>
              </a:spcBef>
              <a:buClr>
                <a:schemeClr val="accent1"/>
              </a:buClr>
              <a:buSzPct val="80000"/>
              <a:buFont typeface="Wingdings" pitchFamily="2" charset="2"/>
              <a:buNone/>
            </a:pPr>
            <a:endParaRPr lang="fr-BE">
              <a:solidFill>
                <a:schemeClr val="bg1"/>
              </a:solidFill>
              <a:latin typeface="Courier New" pitchFamily="49" charset="0"/>
            </a:endParaRPr>
          </a:p>
          <a:p>
            <a:pPr marL="342900" indent="-342900" algn="l" eaLnBrk="1" hangingPunct="1">
              <a:spcBef>
                <a:spcPct val="20000"/>
              </a:spcBef>
              <a:buClr>
                <a:schemeClr val="accent1"/>
              </a:buClr>
              <a:buSzPct val="80000"/>
              <a:buFont typeface="Wingdings" pitchFamily="2" charset="2"/>
              <a:buNone/>
            </a:pPr>
            <a:endParaRPr lang="fr-BE">
              <a:solidFill>
                <a:schemeClr val="bg1"/>
              </a:solidFill>
              <a:latin typeface="Courier New" pitchFamily="49" charset="0"/>
            </a:endParaRPr>
          </a:p>
          <a:p>
            <a:pPr marL="342900" indent="-342900" algn="l" eaLnBrk="1" hangingPunct="1">
              <a:spcBef>
                <a:spcPct val="20000"/>
              </a:spcBef>
              <a:buClr>
                <a:schemeClr val="accent1"/>
              </a:buClr>
              <a:buSzPct val="80000"/>
              <a:buFont typeface="Wingdings" pitchFamily="2" charset="2"/>
              <a:buNone/>
            </a:pPr>
            <a:endParaRPr lang="fr-BE">
              <a:solidFill>
                <a:schemeClr val="bg1"/>
              </a:solidFill>
              <a:latin typeface="Courier New" pitchFamily="49" charset="0"/>
            </a:endParaRPr>
          </a:p>
          <a:p>
            <a:pPr marL="342900" indent="-342900" algn="l" eaLnBrk="1" hangingPunct="1">
              <a:spcBef>
                <a:spcPct val="20000"/>
              </a:spcBef>
              <a:buClr>
                <a:schemeClr val="accent1"/>
              </a:buClr>
              <a:buSzPct val="80000"/>
              <a:buFont typeface="Wingdings" pitchFamily="2" charset="2"/>
              <a:buNone/>
            </a:pPr>
            <a:endParaRPr lang="fr-BE">
              <a:solidFill>
                <a:schemeClr val="bg1"/>
              </a:solidFill>
              <a:latin typeface="Courier New" pitchFamily="49" charset="0"/>
            </a:endParaRPr>
          </a:p>
          <a:p>
            <a:pPr marL="342900" indent="-342900" algn="l" eaLnBrk="1" hangingPunct="1">
              <a:spcBef>
                <a:spcPct val="20000"/>
              </a:spcBef>
              <a:buClr>
                <a:schemeClr val="accent1"/>
              </a:buClr>
              <a:buSzPct val="80000"/>
              <a:buFont typeface="Wingdings" pitchFamily="2" charset="2"/>
              <a:buNone/>
            </a:pPr>
            <a:endParaRPr lang="fr-BE">
              <a:solidFill>
                <a:schemeClr val="bg1"/>
              </a:solidFill>
              <a:latin typeface="Courier New" pitchFamily="49" charset="0"/>
            </a:endParaRPr>
          </a:p>
          <a:p>
            <a:pPr marL="342900" indent="-342900" algn="l" eaLnBrk="1" hangingPunct="1">
              <a:spcBef>
                <a:spcPct val="20000"/>
              </a:spcBef>
              <a:buClr>
                <a:schemeClr val="accent1"/>
              </a:buClr>
              <a:buSzPct val="80000"/>
              <a:buFont typeface="Wingdings" pitchFamily="2" charset="2"/>
              <a:buNone/>
            </a:pPr>
            <a:endParaRPr lang="fr-BE">
              <a:solidFill>
                <a:schemeClr val="bg1"/>
              </a:solidFill>
              <a:latin typeface="Courier New" pitchFamily="49" charset="0"/>
            </a:endParaRPr>
          </a:p>
          <a:p>
            <a:pPr marL="342900" indent="-342900" algn="l" eaLnBrk="1" hangingPunct="1">
              <a:spcBef>
                <a:spcPct val="20000"/>
              </a:spcBef>
              <a:buClr>
                <a:schemeClr val="accent1"/>
              </a:buClr>
              <a:buSzPct val="80000"/>
              <a:buFont typeface="Wingdings" pitchFamily="2" charset="2"/>
              <a:buNone/>
            </a:pPr>
            <a:endParaRPr lang="fr-BE">
              <a:solidFill>
                <a:schemeClr val="bg1"/>
              </a:solidFill>
              <a:latin typeface="Courier New" pitchFamily="49" charset="0"/>
            </a:endParaRPr>
          </a:p>
          <a:p>
            <a:pPr marL="342900" indent="-342900" algn="l" eaLnBrk="1" hangingPunct="1">
              <a:spcBef>
                <a:spcPct val="20000"/>
              </a:spcBef>
              <a:buClr>
                <a:schemeClr val="accent1"/>
              </a:buClr>
              <a:buSzPct val="80000"/>
              <a:buFont typeface="Wingdings" pitchFamily="2" charset="2"/>
              <a:buNone/>
            </a:pPr>
            <a:endParaRPr lang="fr-BE">
              <a:solidFill>
                <a:schemeClr val="bg1"/>
              </a:solidFill>
              <a:latin typeface="Courier New" pitchFamily="49" charset="0"/>
            </a:endParaRPr>
          </a:p>
          <a:p>
            <a:pPr marL="342900" indent="-342900" algn="l" eaLnBrk="1" hangingPunct="1">
              <a:spcBef>
                <a:spcPct val="20000"/>
              </a:spcBef>
              <a:buClr>
                <a:schemeClr val="accent1"/>
              </a:buClr>
              <a:buSzPct val="80000"/>
              <a:buFont typeface="Wingdings" pitchFamily="2" charset="2"/>
              <a:buNone/>
            </a:pPr>
            <a:endParaRPr lang="fr-BE">
              <a:solidFill>
                <a:schemeClr val="bg1"/>
              </a:solidFill>
              <a:latin typeface="Courier New" pitchFamily="49" charset="0"/>
            </a:endParaRPr>
          </a:p>
          <a:p>
            <a:pPr marL="342900" indent="-342900" algn="l" eaLnBrk="1" hangingPunct="1">
              <a:spcBef>
                <a:spcPct val="20000"/>
              </a:spcBef>
              <a:buClr>
                <a:schemeClr val="accent1"/>
              </a:buClr>
              <a:buSzPct val="80000"/>
              <a:buFont typeface="Wingdings" pitchFamily="2" charset="2"/>
              <a:buNone/>
            </a:pPr>
            <a:endParaRPr lang="fr-BE">
              <a:solidFill>
                <a:schemeClr val="bg1"/>
              </a:solidFill>
              <a:latin typeface="Courier New" pitchFamily="49" charset="0"/>
            </a:endParaRPr>
          </a:p>
          <a:p>
            <a:pPr marL="342900" indent="-342900" algn="l" eaLnBrk="1" hangingPunct="1">
              <a:spcBef>
                <a:spcPct val="20000"/>
              </a:spcBef>
              <a:buClr>
                <a:schemeClr val="accent1"/>
              </a:buClr>
              <a:buSzPct val="80000"/>
              <a:buFont typeface="Wingdings" pitchFamily="2" charset="2"/>
              <a:buNone/>
            </a:pPr>
            <a:endParaRPr lang="fr-BE">
              <a:solidFill>
                <a:schemeClr val="bg1"/>
              </a:solidFill>
              <a:latin typeface="Courier New" pitchFamily="49" charset="0"/>
            </a:endParaRPr>
          </a:p>
          <a:p>
            <a:pPr marL="342900" indent="-342900" algn="l" eaLnBrk="1" hangingPunct="1">
              <a:spcBef>
                <a:spcPct val="20000"/>
              </a:spcBef>
              <a:buClr>
                <a:schemeClr val="accent1"/>
              </a:buClr>
              <a:buSzPct val="80000"/>
              <a:buFont typeface="Wingdings" pitchFamily="2" charset="2"/>
              <a:buNone/>
            </a:pPr>
            <a:endParaRPr lang="fr-BE">
              <a:solidFill>
                <a:schemeClr val="bg1"/>
              </a:solidFill>
              <a:latin typeface="Courier New" pitchFamily="49" charset="0"/>
            </a:endParaRPr>
          </a:p>
          <a:p>
            <a:pPr marL="342900" indent="-342900" algn="l" eaLnBrk="1" hangingPunct="1">
              <a:spcBef>
                <a:spcPct val="20000"/>
              </a:spcBef>
              <a:buClr>
                <a:schemeClr val="accent1"/>
              </a:buClr>
              <a:buSzPct val="80000"/>
              <a:buFont typeface="Wingdings" pitchFamily="2" charset="2"/>
              <a:buNone/>
            </a:pPr>
            <a:endParaRPr lang="fr-BE">
              <a:solidFill>
                <a:schemeClr val="bg1"/>
              </a:solidFill>
              <a:latin typeface="Courier New" pitchFamily="49" charset="0"/>
            </a:endParaRPr>
          </a:p>
          <a:p>
            <a:pPr marL="342900" indent="-342900" algn="l" eaLnBrk="1" hangingPunct="1">
              <a:spcBef>
                <a:spcPct val="20000"/>
              </a:spcBef>
              <a:buClr>
                <a:schemeClr val="accent1"/>
              </a:buClr>
              <a:buSzPct val="80000"/>
              <a:buFont typeface="Wingdings" pitchFamily="2" charset="2"/>
              <a:buNone/>
            </a:pPr>
            <a:endParaRPr lang="fr-BE">
              <a:solidFill>
                <a:schemeClr val="bg1"/>
              </a:solidFill>
              <a:latin typeface="Courier New" pitchFamily="49" charset="0"/>
            </a:endParaRPr>
          </a:p>
          <a:p>
            <a:pPr marL="342900" indent="-342900" algn="l" eaLnBrk="1" hangingPunct="1">
              <a:spcBef>
                <a:spcPct val="20000"/>
              </a:spcBef>
              <a:buClr>
                <a:schemeClr val="accent1"/>
              </a:buClr>
              <a:buSzPct val="80000"/>
              <a:buFont typeface="Wingdings" pitchFamily="2" charset="2"/>
              <a:buNone/>
            </a:pPr>
            <a:endParaRPr lang="fr-BE">
              <a:solidFill>
                <a:schemeClr val="bg1"/>
              </a:solidFill>
              <a:latin typeface="Courier New" pitchFamily="49" charset="0"/>
            </a:endParaRPr>
          </a:p>
          <a:p>
            <a:pPr marL="342900" indent="-342900" algn="l" eaLnBrk="1" hangingPunct="1">
              <a:spcBef>
                <a:spcPct val="20000"/>
              </a:spcBef>
              <a:buClr>
                <a:schemeClr val="accent1"/>
              </a:buClr>
              <a:buSzPct val="80000"/>
              <a:buFont typeface="Wingdings" pitchFamily="2" charset="2"/>
              <a:buNone/>
            </a:pPr>
            <a:endParaRPr lang="fr-BE">
              <a:solidFill>
                <a:schemeClr val="bg1"/>
              </a:solidFill>
              <a:latin typeface="Courier New" pitchFamily="49" charset="0"/>
            </a:endParaRPr>
          </a:p>
          <a:p>
            <a:pPr marL="342900" indent="-342900" algn="l" eaLnBrk="1" hangingPunct="1">
              <a:spcBef>
                <a:spcPct val="20000"/>
              </a:spcBef>
              <a:buClr>
                <a:schemeClr val="accent1"/>
              </a:buClr>
              <a:buSzPct val="80000"/>
              <a:buFont typeface="Wingdings" pitchFamily="2" charset="2"/>
              <a:buNone/>
            </a:pPr>
            <a:r>
              <a:rPr lang="fr-BE">
                <a:solidFill>
                  <a:schemeClr val="bg1"/>
                </a:solidFill>
                <a:latin typeface="Courier New" pitchFamily="49" charset="0"/>
              </a:rPr>
              <a:t>}</a:t>
            </a:r>
            <a:endParaRPr lang="en-US">
              <a:solidFill>
                <a:schemeClr val="bg1"/>
              </a:solidFill>
              <a:latin typeface="Courier New" pitchFamily="49" charset="0"/>
            </a:endParaRPr>
          </a:p>
        </p:txBody>
      </p:sp>
      <p:sp>
        <p:nvSpPr>
          <p:cNvPr id="240645" name="Text Box 4"/>
          <p:cNvSpPr txBox="1">
            <a:spLocks noChangeArrowheads="1"/>
          </p:cNvSpPr>
          <p:nvPr/>
        </p:nvSpPr>
        <p:spPr bwMode="auto">
          <a:xfrm>
            <a:off x="179388" y="1025525"/>
            <a:ext cx="1390650" cy="641350"/>
          </a:xfrm>
          <a:prstGeom prst="rect">
            <a:avLst/>
          </a:prstGeom>
          <a:noFill/>
          <a:ln w="9525">
            <a:noFill/>
            <a:miter lim="800000"/>
            <a:headEnd/>
            <a:tailEnd/>
          </a:ln>
        </p:spPr>
        <p:txBody>
          <a:bodyPr wrap="none">
            <a:spAutoFit/>
          </a:bodyPr>
          <a:lstStyle/>
          <a:p>
            <a:pPr algn="l" eaLnBrk="1" hangingPunct="1"/>
            <a:r>
              <a:rPr lang="fr-BE" sz="1800"/>
              <a:t>Déclaration</a:t>
            </a:r>
            <a:br>
              <a:rPr lang="fr-BE" sz="1800"/>
            </a:br>
            <a:r>
              <a:rPr lang="fr-BE" sz="1800"/>
              <a:t>de la classe</a:t>
            </a:r>
            <a:endParaRPr lang="en-US" sz="1800"/>
          </a:p>
        </p:txBody>
      </p:sp>
      <p:sp>
        <p:nvSpPr>
          <p:cNvPr id="240646" name="Line 5"/>
          <p:cNvSpPr>
            <a:spLocks noChangeShapeType="1"/>
          </p:cNvSpPr>
          <p:nvPr/>
        </p:nvSpPr>
        <p:spPr bwMode="auto">
          <a:xfrm flipV="1">
            <a:off x="1763713" y="1052513"/>
            <a:ext cx="1477962" cy="144462"/>
          </a:xfrm>
          <a:prstGeom prst="line">
            <a:avLst/>
          </a:prstGeom>
          <a:noFill/>
          <a:ln w="28575">
            <a:solidFill>
              <a:schemeClr val="tx1"/>
            </a:solidFill>
            <a:round/>
            <a:headEnd/>
            <a:tailEnd type="triangle" w="med" len="med"/>
          </a:ln>
        </p:spPr>
        <p:txBody>
          <a:bodyPr wrap="none"/>
          <a:lstStyle/>
          <a:p>
            <a:endParaRPr lang="fr-FR"/>
          </a:p>
        </p:txBody>
      </p:sp>
      <p:sp>
        <p:nvSpPr>
          <p:cNvPr id="240647" name="Line 6"/>
          <p:cNvSpPr>
            <a:spLocks noChangeShapeType="1"/>
          </p:cNvSpPr>
          <p:nvPr/>
        </p:nvSpPr>
        <p:spPr bwMode="auto">
          <a:xfrm flipV="1">
            <a:off x="2484438" y="1773238"/>
            <a:ext cx="935037" cy="142875"/>
          </a:xfrm>
          <a:prstGeom prst="line">
            <a:avLst/>
          </a:prstGeom>
          <a:noFill/>
          <a:ln w="28575">
            <a:solidFill>
              <a:schemeClr val="tx1"/>
            </a:solidFill>
            <a:round/>
            <a:headEnd/>
            <a:tailEnd type="triangle" w="med" len="med"/>
          </a:ln>
        </p:spPr>
        <p:txBody>
          <a:bodyPr wrap="none"/>
          <a:lstStyle/>
          <a:p>
            <a:endParaRPr lang="fr-FR"/>
          </a:p>
        </p:txBody>
      </p:sp>
      <p:sp>
        <p:nvSpPr>
          <p:cNvPr id="240648" name="Text Box 7"/>
          <p:cNvSpPr txBox="1">
            <a:spLocks noChangeArrowheads="1"/>
          </p:cNvSpPr>
          <p:nvPr/>
        </p:nvSpPr>
        <p:spPr bwMode="auto">
          <a:xfrm>
            <a:off x="179388" y="2692400"/>
            <a:ext cx="1454150" cy="641350"/>
          </a:xfrm>
          <a:prstGeom prst="rect">
            <a:avLst/>
          </a:prstGeom>
          <a:noFill/>
          <a:ln w="9525">
            <a:noFill/>
            <a:miter lim="800000"/>
            <a:headEnd/>
            <a:tailEnd/>
          </a:ln>
        </p:spPr>
        <p:txBody>
          <a:bodyPr wrap="none">
            <a:spAutoFit/>
          </a:bodyPr>
          <a:lstStyle/>
          <a:p>
            <a:pPr algn="l" eaLnBrk="1" hangingPunct="1"/>
            <a:r>
              <a:rPr lang="fr-BE" sz="1800"/>
              <a:t>Définition du</a:t>
            </a:r>
            <a:br>
              <a:rPr lang="fr-BE" sz="1800"/>
            </a:br>
            <a:r>
              <a:rPr lang="fr-BE" sz="1800"/>
              <a:t>constructeur</a:t>
            </a:r>
            <a:endParaRPr lang="en-US" sz="1800"/>
          </a:p>
        </p:txBody>
      </p:sp>
      <p:sp>
        <p:nvSpPr>
          <p:cNvPr id="240649" name="Line 8"/>
          <p:cNvSpPr>
            <a:spLocks noChangeShapeType="1"/>
          </p:cNvSpPr>
          <p:nvPr/>
        </p:nvSpPr>
        <p:spPr bwMode="auto">
          <a:xfrm flipV="1">
            <a:off x="1835150" y="2936875"/>
            <a:ext cx="1563688" cy="60325"/>
          </a:xfrm>
          <a:prstGeom prst="line">
            <a:avLst/>
          </a:prstGeom>
          <a:noFill/>
          <a:ln w="28575">
            <a:solidFill>
              <a:schemeClr val="tx1"/>
            </a:solidFill>
            <a:round/>
            <a:headEnd/>
            <a:tailEnd type="triangle" w="med" len="med"/>
          </a:ln>
        </p:spPr>
        <p:txBody>
          <a:bodyPr wrap="none"/>
          <a:lstStyle/>
          <a:p>
            <a:endParaRPr lang="fr-FR"/>
          </a:p>
        </p:txBody>
      </p:sp>
      <p:sp>
        <p:nvSpPr>
          <p:cNvPr id="240650" name="Text Box 9"/>
          <p:cNvSpPr txBox="1">
            <a:spLocks noChangeArrowheads="1"/>
          </p:cNvSpPr>
          <p:nvPr/>
        </p:nvSpPr>
        <p:spPr bwMode="auto">
          <a:xfrm>
            <a:off x="179388" y="3716338"/>
            <a:ext cx="2025650" cy="366712"/>
          </a:xfrm>
          <a:prstGeom prst="rect">
            <a:avLst/>
          </a:prstGeom>
          <a:noFill/>
          <a:ln w="9525">
            <a:noFill/>
            <a:miter lim="800000"/>
            <a:headEnd/>
            <a:tailEnd/>
          </a:ln>
        </p:spPr>
        <p:txBody>
          <a:bodyPr wrap="none">
            <a:spAutoFit/>
          </a:bodyPr>
          <a:lstStyle/>
          <a:p>
            <a:pPr algn="l" eaLnBrk="1" hangingPunct="1"/>
            <a:r>
              <a:rPr lang="fr-BE" sz="1800"/>
              <a:t>Méthodes d’accès</a:t>
            </a:r>
            <a:endParaRPr lang="en-US" sz="1800"/>
          </a:p>
        </p:txBody>
      </p:sp>
      <p:sp>
        <p:nvSpPr>
          <p:cNvPr id="240651" name="Line 10"/>
          <p:cNvSpPr>
            <a:spLocks noChangeShapeType="1"/>
          </p:cNvSpPr>
          <p:nvPr/>
        </p:nvSpPr>
        <p:spPr bwMode="auto">
          <a:xfrm flipV="1">
            <a:off x="2484438" y="3838575"/>
            <a:ext cx="914400" cy="22225"/>
          </a:xfrm>
          <a:prstGeom prst="line">
            <a:avLst/>
          </a:prstGeom>
          <a:noFill/>
          <a:ln w="28575">
            <a:solidFill>
              <a:schemeClr val="tx1"/>
            </a:solidFill>
            <a:round/>
            <a:headEnd/>
            <a:tailEnd type="triangle" w="med" len="med"/>
          </a:ln>
        </p:spPr>
        <p:txBody>
          <a:bodyPr wrap="none"/>
          <a:lstStyle/>
          <a:p>
            <a:endParaRPr lang="fr-FR"/>
          </a:p>
        </p:txBody>
      </p:sp>
      <p:sp>
        <p:nvSpPr>
          <p:cNvPr id="240652" name="Text Box 11"/>
          <p:cNvSpPr txBox="1">
            <a:spLocks noChangeArrowheads="1"/>
          </p:cNvSpPr>
          <p:nvPr/>
        </p:nvSpPr>
        <p:spPr bwMode="auto">
          <a:xfrm>
            <a:off x="179388" y="4822825"/>
            <a:ext cx="1187450" cy="915988"/>
          </a:xfrm>
          <a:prstGeom prst="rect">
            <a:avLst/>
          </a:prstGeom>
          <a:noFill/>
          <a:ln w="9525">
            <a:noFill/>
            <a:miter lim="800000"/>
            <a:headEnd/>
            <a:tailEnd/>
          </a:ln>
        </p:spPr>
        <p:txBody>
          <a:bodyPr wrap="none">
            <a:spAutoFit/>
          </a:bodyPr>
          <a:lstStyle/>
          <a:p>
            <a:pPr algn="l" eaLnBrk="1" hangingPunct="1"/>
            <a:r>
              <a:rPr lang="fr-BE" sz="1800"/>
              <a:t>Définition</a:t>
            </a:r>
            <a:br>
              <a:rPr lang="fr-BE" sz="1800"/>
            </a:br>
            <a:r>
              <a:rPr lang="fr-BE" sz="1800"/>
              <a:t>des</a:t>
            </a:r>
            <a:br>
              <a:rPr lang="fr-BE" sz="1800"/>
            </a:br>
            <a:r>
              <a:rPr lang="fr-BE" sz="1800"/>
              <a:t>méthodes</a:t>
            </a:r>
            <a:endParaRPr lang="en-US" sz="1800"/>
          </a:p>
        </p:txBody>
      </p:sp>
      <p:sp>
        <p:nvSpPr>
          <p:cNvPr id="240653" name="Line 12"/>
          <p:cNvSpPr>
            <a:spLocks noChangeShapeType="1"/>
          </p:cNvSpPr>
          <p:nvPr/>
        </p:nvSpPr>
        <p:spPr bwMode="auto">
          <a:xfrm flipV="1">
            <a:off x="1547813" y="4941888"/>
            <a:ext cx="1871662" cy="292100"/>
          </a:xfrm>
          <a:prstGeom prst="line">
            <a:avLst/>
          </a:prstGeom>
          <a:noFill/>
          <a:ln w="28575">
            <a:solidFill>
              <a:schemeClr val="tx1"/>
            </a:solidFill>
            <a:round/>
            <a:headEnd/>
            <a:tailEnd type="triangle" w="med" len="med"/>
          </a:ln>
        </p:spPr>
        <p:txBody>
          <a:bodyPr wrap="none"/>
          <a:lstStyle/>
          <a:p>
            <a:endParaRPr lang="fr-FR"/>
          </a:p>
        </p:txBody>
      </p:sp>
      <p:sp>
        <p:nvSpPr>
          <p:cNvPr id="240654" name="Text Box 13"/>
          <p:cNvSpPr txBox="1">
            <a:spLocks noChangeArrowheads="1"/>
          </p:cNvSpPr>
          <p:nvPr/>
        </p:nvSpPr>
        <p:spPr bwMode="auto">
          <a:xfrm>
            <a:off x="7440613" y="639763"/>
            <a:ext cx="1339850" cy="366712"/>
          </a:xfrm>
          <a:prstGeom prst="rect">
            <a:avLst/>
          </a:prstGeom>
          <a:noFill/>
          <a:ln w="9525">
            <a:noFill/>
            <a:miter lim="800000"/>
            <a:headEnd/>
            <a:tailEnd/>
          </a:ln>
        </p:spPr>
        <p:txBody>
          <a:bodyPr wrap="none">
            <a:spAutoFit/>
          </a:bodyPr>
          <a:lstStyle/>
          <a:p>
            <a:pPr algn="l" eaLnBrk="1" hangingPunct="1"/>
            <a:r>
              <a:rPr lang="fr-BE" sz="1800">
                <a:solidFill>
                  <a:schemeClr val="bg1"/>
                </a:solidFill>
              </a:rPr>
              <a:t>Class Body</a:t>
            </a:r>
            <a:endParaRPr lang="en-US" sz="1800">
              <a:solidFill>
                <a:schemeClr val="bg1"/>
              </a:solidFill>
            </a:endParaRPr>
          </a:p>
        </p:txBody>
      </p:sp>
      <p:sp>
        <p:nvSpPr>
          <p:cNvPr id="240655" name="Text Box 14"/>
          <p:cNvSpPr txBox="1">
            <a:spLocks noChangeArrowheads="1"/>
          </p:cNvSpPr>
          <p:nvPr/>
        </p:nvSpPr>
        <p:spPr bwMode="auto">
          <a:xfrm>
            <a:off x="179388" y="1700213"/>
            <a:ext cx="2228850" cy="641350"/>
          </a:xfrm>
          <a:prstGeom prst="rect">
            <a:avLst/>
          </a:prstGeom>
          <a:noFill/>
          <a:ln w="9525">
            <a:noFill/>
            <a:miter lim="800000"/>
            <a:headEnd/>
            <a:tailEnd/>
          </a:ln>
        </p:spPr>
        <p:txBody>
          <a:bodyPr wrap="none">
            <a:spAutoFit/>
          </a:bodyPr>
          <a:lstStyle/>
          <a:p>
            <a:pPr algn="l" eaLnBrk="1" hangingPunct="1"/>
            <a:r>
              <a:rPr lang="fr-BE" sz="1800"/>
              <a:t>Variables d’instance</a:t>
            </a:r>
            <a:br>
              <a:rPr lang="fr-BE" sz="1800"/>
            </a:br>
            <a:r>
              <a:rPr lang="fr-BE" sz="1800"/>
              <a:t>ou « champs »</a:t>
            </a:r>
            <a:endParaRPr lang="en-US" sz="1800"/>
          </a:p>
        </p:txBody>
      </p:sp>
      <p:sp>
        <p:nvSpPr>
          <p:cNvPr id="240656" name="Line 15"/>
          <p:cNvSpPr>
            <a:spLocks noChangeShapeType="1"/>
          </p:cNvSpPr>
          <p:nvPr/>
        </p:nvSpPr>
        <p:spPr bwMode="auto">
          <a:xfrm>
            <a:off x="2484438" y="3933825"/>
            <a:ext cx="914400" cy="57150"/>
          </a:xfrm>
          <a:prstGeom prst="line">
            <a:avLst/>
          </a:prstGeom>
          <a:noFill/>
          <a:ln w="28575">
            <a:solidFill>
              <a:schemeClr val="tx1"/>
            </a:solidFill>
            <a:round/>
            <a:headEnd/>
            <a:tailEnd type="triangle" w="med" len="med"/>
          </a:ln>
        </p:spPr>
        <p:txBody>
          <a:bodyPr wrap="none"/>
          <a:lstStyle/>
          <a:p>
            <a:endParaRPr lang="fr-FR"/>
          </a:p>
        </p:txBody>
      </p:sp>
      <p:sp>
        <p:nvSpPr>
          <p:cNvPr id="240657" name="Line 16"/>
          <p:cNvSpPr>
            <a:spLocks noChangeShapeType="1"/>
          </p:cNvSpPr>
          <p:nvPr/>
        </p:nvSpPr>
        <p:spPr bwMode="auto">
          <a:xfrm>
            <a:off x="1547813" y="5300663"/>
            <a:ext cx="1871662" cy="627062"/>
          </a:xfrm>
          <a:prstGeom prst="line">
            <a:avLst/>
          </a:prstGeom>
          <a:noFill/>
          <a:ln w="28575">
            <a:solidFill>
              <a:schemeClr val="tx1"/>
            </a:solidFill>
            <a:round/>
            <a:headEnd/>
            <a:tailEnd type="triangle" w="med" len="med"/>
          </a:ln>
        </p:spPr>
        <p:txBody>
          <a:bodyPr wrap="none"/>
          <a:lstStyle/>
          <a:p>
            <a:endParaRPr lang="fr-FR"/>
          </a:p>
        </p:txBody>
      </p:sp>
      <p:sp>
        <p:nvSpPr>
          <p:cNvPr id="240658" name="Rectangle 17"/>
          <p:cNvSpPr>
            <a:spLocks noChangeArrowheads="1"/>
          </p:cNvSpPr>
          <p:nvPr/>
        </p:nvSpPr>
        <p:spPr bwMode="auto">
          <a:xfrm>
            <a:off x="3630613" y="1200150"/>
            <a:ext cx="5257800" cy="5181600"/>
          </a:xfrm>
          <a:prstGeom prst="rect">
            <a:avLst/>
          </a:prstGeom>
          <a:solidFill>
            <a:srgbClr val="E6F4FF"/>
          </a:solidFill>
          <a:ln w="9525">
            <a:solidFill>
              <a:schemeClr val="tx1"/>
            </a:solidFill>
            <a:miter lim="800000"/>
            <a:headEnd/>
            <a:tailEnd/>
          </a:ln>
        </p:spPr>
        <p:txBody>
          <a:bodyPr wrap="none" anchor="ctr"/>
          <a:lstStyle/>
          <a:p>
            <a:pPr algn="l" eaLnBrk="1" hangingPunct="1">
              <a:spcBef>
                <a:spcPct val="20000"/>
              </a:spcBef>
              <a:buClr>
                <a:schemeClr val="accent1"/>
              </a:buClr>
              <a:buSzPct val="80000"/>
              <a:buFont typeface="Wingdings" pitchFamily="2" charset="2"/>
              <a:buNone/>
            </a:pPr>
            <a:r>
              <a:rPr lang="fr-BE">
                <a:latin typeface="Courier New" pitchFamily="49" charset="0"/>
              </a:rPr>
              <a:t>private String marque;</a:t>
            </a:r>
          </a:p>
          <a:p>
            <a:pPr algn="l" eaLnBrk="1" hangingPunct="1">
              <a:spcBef>
                <a:spcPct val="20000"/>
              </a:spcBef>
              <a:buClr>
                <a:schemeClr val="accent1"/>
              </a:buClr>
              <a:buSzPct val="80000"/>
              <a:buFont typeface="Wingdings" pitchFamily="2" charset="2"/>
              <a:buNone/>
            </a:pPr>
            <a:r>
              <a:rPr lang="fr-BE">
                <a:latin typeface="Courier New" pitchFamily="49" charset="0"/>
              </a:rPr>
              <a:t>private int vitesse;</a:t>
            </a:r>
          </a:p>
          <a:p>
            <a:pPr algn="l" eaLnBrk="1" hangingPunct="1">
              <a:spcBef>
                <a:spcPct val="20000"/>
              </a:spcBef>
              <a:buClr>
                <a:schemeClr val="accent1"/>
              </a:buClr>
              <a:buSzPct val="80000"/>
              <a:buFont typeface="Wingdings" pitchFamily="2" charset="2"/>
              <a:buNone/>
            </a:pPr>
            <a:r>
              <a:rPr lang="fr-BE">
                <a:latin typeface="Courier New" pitchFamily="49" charset="0"/>
              </a:rPr>
              <a:t>private double reserveEssence;</a:t>
            </a:r>
          </a:p>
          <a:p>
            <a:pPr algn="l" eaLnBrk="1" hangingPunct="1">
              <a:spcBef>
                <a:spcPct val="20000"/>
              </a:spcBef>
              <a:buClr>
                <a:schemeClr val="accent1"/>
              </a:buClr>
              <a:buSzPct val="80000"/>
              <a:buFont typeface="Wingdings" pitchFamily="2" charset="2"/>
              <a:buNone/>
            </a:pPr>
            <a:r>
              <a:rPr lang="fr-BE">
                <a:latin typeface="Courier New" pitchFamily="49" charset="0"/>
              </a:rPr>
              <a:t>public Voiture(String m,int v,double e){</a:t>
            </a:r>
          </a:p>
          <a:p>
            <a:pPr algn="l" eaLnBrk="1" hangingPunct="1">
              <a:spcBef>
                <a:spcPct val="20000"/>
              </a:spcBef>
              <a:buClr>
                <a:schemeClr val="accent1"/>
              </a:buClr>
              <a:buSzPct val="80000"/>
              <a:buFont typeface="Wingdings" pitchFamily="2" charset="2"/>
              <a:buNone/>
            </a:pPr>
            <a:r>
              <a:rPr lang="fr-BE">
                <a:latin typeface="Courier New" pitchFamily="49" charset="0"/>
              </a:rPr>
              <a:t>	marque=m ;</a:t>
            </a:r>
          </a:p>
          <a:p>
            <a:pPr algn="l" eaLnBrk="1" hangingPunct="1">
              <a:spcBef>
                <a:spcPct val="20000"/>
              </a:spcBef>
              <a:buClr>
                <a:schemeClr val="accent1"/>
              </a:buClr>
              <a:buSzPct val="80000"/>
              <a:buFont typeface="Wingdings" pitchFamily="2" charset="2"/>
              <a:buNone/>
            </a:pPr>
            <a:r>
              <a:rPr lang="fr-BE">
                <a:latin typeface="Courier New" pitchFamily="49" charset="0"/>
              </a:rPr>
              <a:t>	vitesse=v;</a:t>
            </a:r>
          </a:p>
          <a:p>
            <a:pPr algn="l" eaLnBrk="1" hangingPunct="1">
              <a:spcBef>
                <a:spcPct val="20000"/>
              </a:spcBef>
              <a:buClr>
                <a:schemeClr val="accent1"/>
              </a:buClr>
              <a:buSzPct val="80000"/>
              <a:buFont typeface="Wingdings" pitchFamily="2" charset="2"/>
              <a:buNone/>
            </a:pPr>
            <a:r>
              <a:rPr lang="fr-BE">
                <a:latin typeface="Courier New" pitchFamily="49" charset="0"/>
              </a:rPr>
              <a:t>	reserveEssence=e;</a:t>
            </a:r>
          </a:p>
          <a:p>
            <a:pPr algn="l" eaLnBrk="1" hangingPunct="1">
              <a:spcBef>
                <a:spcPct val="20000"/>
              </a:spcBef>
              <a:buClr>
                <a:schemeClr val="accent1"/>
              </a:buClr>
              <a:buSzPct val="80000"/>
              <a:buFont typeface="Wingdings" pitchFamily="2" charset="2"/>
              <a:buNone/>
            </a:pPr>
            <a:r>
              <a:rPr lang="fr-BE">
                <a:latin typeface="Courier New" pitchFamily="49" charset="0"/>
              </a:rPr>
              <a:t>}</a:t>
            </a:r>
          </a:p>
          <a:p>
            <a:pPr algn="l" eaLnBrk="1" hangingPunct="1">
              <a:spcBef>
                <a:spcPct val="20000"/>
              </a:spcBef>
              <a:buClr>
                <a:schemeClr val="accent1"/>
              </a:buClr>
              <a:buSzPct val="80000"/>
              <a:buFont typeface="Wingdings" pitchFamily="2" charset="2"/>
              <a:buNone/>
            </a:pPr>
            <a:r>
              <a:rPr lang="fr-BE">
                <a:latin typeface="Courier New" pitchFamily="49" charset="0"/>
              </a:rPr>
              <a:t>public String getMarque(){return marque;}</a:t>
            </a:r>
          </a:p>
          <a:p>
            <a:pPr algn="l" eaLnBrk="1" hangingPunct="1">
              <a:spcBef>
                <a:spcPct val="20000"/>
              </a:spcBef>
              <a:buClr>
                <a:schemeClr val="accent1"/>
              </a:buClr>
              <a:buSzPct val="80000"/>
              <a:buFont typeface="Wingdings" pitchFamily="2" charset="2"/>
              <a:buNone/>
            </a:pPr>
            <a:r>
              <a:rPr lang="fr-BE">
                <a:latin typeface="Courier New" pitchFamily="49" charset="0"/>
              </a:rPr>
              <a:t>public void setMarque(String m){marque=m;}</a:t>
            </a:r>
          </a:p>
          <a:p>
            <a:pPr algn="l" eaLnBrk="1" hangingPunct="1">
              <a:spcBef>
                <a:spcPct val="20000"/>
              </a:spcBef>
              <a:buClr>
                <a:schemeClr val="accent1"/>
              </a:buClr>
              <a:buSzPct val="80000"/>
              <a:buFont typeface="Wingdings" pitchFamily="2" charset="2"/>
              <a:buNone/>
            </a:pPr>
            <a:r>
              <a:rPr lang="fr-BE">
                <a:latin typeface="Courier New" pitchFamily="49" charset="0"/>
              </a:rPr>
              <a:t>…</a:t>
            </a:r>
          </a:p>
          <a:p>
            <a:pPr algn="l" eaLnBrk="1" hangingPunct="1">
              <a:spcBef>
                <a:spcPct val="20000"/>
              </a:spcBef>
              <a:buClr>
                <a:schemeClr val="accent1"/>
              </a:buClr>
              <a:buSzPct val="80000"/>
              <a:buFont typeface="Wingdings" pitchFamily="2" charset="2"/>
              <a:buNone/>
            </a:pPr>
            <a:r>
              <a:rPr lang="fr-BE">
                <a:latin typeface="Courier New" pitchFamily="49" charset="0"/>
              </a:rPr>
              <a:t>public void accelere(int acceleration) {</a:t>
            </a:r>
          </a:p>
          <a:p>
            <a:pPr algn="l" eaLnBrk="1" hangingPunct="1">
              <a:spcBef>
                <a:spcPct val="20000"/>
              </a:spcBef>
              <a:buClr>
                <a:schemeClr val="accent1"/>
              </a:buClr>
              <a:buSzPct val="80000"/>
              <a:buFont typeface="Wingdings" pitchFamily="2" charset="2"/>
              <a:buNone/>
            </a:pPr>
            <a:r>
              <a:rPr lang="fr-BE">
                <a:latin typeface="Courier New" pitchFamily="49" charset="0"/>
              </a:rPr>
              <a:t>	vitesse += acceleration;</a:t>
            </a:r>
          </a:p>
          <a:p>
            <a:pPr algn="l" eaLnBrk="1" hangingPunct="1">
              <a:spcBef>
                <a:spcPct val="20000"/>
              </a:spcBef>
              <a:buClr>
                <a:schemeClr val="accent1"/>
              </a:buClr>
              <a:buSzPct val="80000"/>
              <a:buFont typeface="Wingdings" pitchFamily="2" charset="2"/>
              <a:buNone/>
            </a:pPr>
            <a:r>
              <a:rPr lang="fr-BE">
                <a:latin typeface="Courier New" pitchFamily="49" charset="0"/>
              </a:rPr>
              <a:t>}</a:t>
            </a:r>
          </a:p>
          <a:p>
            <a:pPr algn="l" eaLnBrk="1" hangingPunct="1">
              <a:spcBef>
                <a:spcPct val="20000"/>
              </a:spcBef>
              <a:buClr>
                <a:schemeClr val="accent1"/>
              </a:buClr>
              <a:buSzPct val="80000"/>
              <a:buFont typeface="Wingdings" pitchFamily="2" charset="2"/>
              <a:buNone/>
            </a:pPr>
            <a:r>
              <a:rPr lang="fr-BE">
                <a:latin typeface="Courier New" pitchFamily="49" charset="0"/>
              </a:rPr>
              <a:t>public void ravitaille(double quantite){</a:t>
            </a:r>
          </a:p>
          <a:p>
            <a:pPr algn="l" eaLnBrk="1" hangingPunct="1">
              <a:spcBef>
                <a:spcPct val="20000"/>
              </a:spcBef>
              <a:buClr>
                <a:schemeClr val="accent1"/>
              </a:buClr>
              <a:buSzPct val="80000"/>
              <a:buFont typeface="Wingdings" pitchFamily="2" charset="2"/>
              <a:buNone/>
            </a:pPr>
            <a:r>
              <a:rPr lang="fr-BE">
                <a:latin typeface="Courier New" pitchFamily="49" charset="0"/>
              </a:rPr>
              <a:t>	reserveEssence+=quantite;</a:t>
            </a:r>
          </a:p>
          <a:p>
            <a:pPr algn="l" eaLnBrk="1" hangingPunct="1">
              <a:spcBef>
                <a:spcPct val="20000"/>
              </a:spcBef>
              <a:buClr>
                <a:schemeClr val="accent1"/>
              </a:buClr>
              <a:buSzPct val="80000"/>
              <a:buFont typeface="Wingdings" pitchFamily="2" charset="2"/>
              <a:buNone/>
            </a:pPr>
            <a:r>
              <a:rPr lang="fr-BE">
                <a:latin typeface="Courier New" pitchFamily="49" charset="0"/>
              </a:rPr>
              <a:t>}</a:t>
            </a:r>
            <a:endParaRPr lang="en-US" sz="2400">
              <a:latin typeface="Times New Roman" pitchFamily="18" charset="0"/>
            </a:endParaRPr>
          </a:p>
        </p:txBody>
      </p:sp>
      <p:sp>
        <p:nvSpPr>
          <p:cNvPr id="240659" name="Line 18"/>
          <p:cNvSpPr>
            <a:spLocks noChangeShapeType="1"/>
          </p:cNvSpPr>
          <p:nvPr/>
        </p:nvSpPr>
        <p:spPr bwMode="auto">
          <a:xfrm flipH="1">
            <a:off x="7380288" y="923925"/>
            <a:ext cx="417512" cy="273050"/>
          </a:xfrm>
          <a:prstGeom prst="line">
            <a:avLst/>
          </a:prstGeom>
          <a:noFill/>
          <a:ln w="28575">
            <a:solidFill>
              <a:schemeClr val="tx1"/>
            </a:solidFill>
            <a:round/>
            <a:headEnd/>
            <a:tailEnd type="triangle" w="med" len="med"/>
          </a:ln>
        </p:spPr>
        <p:txBody>
          <a:bodyPr wrap="none"/>
          <a:lstStyle/>
          <a:p>
            <a:endParaRPr lang="fr-FR"/>
          </a:p>
        </p:txBody>
      </p:sp>
      <p:sp>
        <p:nvSpPr>
          <p:cNvPr id="240660" name="AutoShape 19"/>
          <p:cNvSpPr>
            <a:spLocks/>
          </p:cNvSpPr>
          <p:nvPr/>
        </p:nvSpPr>
        <p:spPr bwMode="auto">
          <a:xfrm>
            <a:off x="3492500" y="2174875"/>
            <a:ext cx="219075" cy="1447800"/>
          </a:xfrm>
          <a:prstGeom prst="leftBracket">
            <a:avLst>
              <a:gd name="adj" fmla="val 55072"/>
            </a:avLst>
          </a:prstGeom>
          <a:noFill/>
          <a:ln w="50800">
            <a:solidFill>
              <a:schemeClr val="accent2"/>
            </a:solidFill>
            <a:round/>
            <a:headEnd/>
            <a:tailEnd/>
          </a:ln>
        </p:spPr>
        <p:txBody>
          <a:bodyPr wrap="none" anchor="ctr"/>
          <a:lstStyle/>
          <a:p>
            <a:endParaRPr lang="fr-FR"/>
          </a:p>
        </p:txBody>
      </p:sp>
      <p:sp>
        <p:nvSpPr>
          <p:cNvPr id="240661" name="AutoShape 20"/>
          <p:cNvSpPr>
            <a:spLocks/>
          </p:cNvSpPr>
          <p:nvPr/>
        </p:nvSpPr>
        <p:spPr bwMode="auto">
          <a:xfrm>
            <a:off x="3492500" y="3698875"/>
            <a:ext cx="219075" cy="228600"/>
          </a:xfrm>
          <a:prstGeom prst="leftBracket">
            <a:avLst>
              <a:gd name="adj" fmla="val 8696"/>
            </a:avLst>
          </a:prstGeom>
          <a:noFill/>
          <a:ln w="50800">
            <a:solidFill>
              <a:schemeClr val="accent2"/>
            </a:solidFill>
            <a:round/>
            <a:headEnd/>
            <a:tailEnd/>
          </a:ln>
        </p:spPr>
        <p:txBody>
          <a:bodyPr wrap="none" anchor="ctr"/>
          <a:lstStyle/>
          <a:p>
            <a:endParaRPr lang="fr-FR"/>
          </a:p>
        </p:txBody>
      </p:sp>
      <p:sp>
        <p:nvSpPr>
          <p:cNvPr id="240662" name="AutoShape 21"/>
          <p:cNvSpPr>
            <a:spLocks/>
          </p:cNvSpPr>
          <p:nvPr/>
        </p:nvSpPr>
        <p:spPr bwMode="auto">
          <a:xfrm>
            <a:off x="3492500" y="3927475"/>
            <a:ext cx="219075" cy="228600"/>
          </a:xfrm>
          <a:prstGeom prst="leftBracket">
            <a:avLst>
              <a:gd name="adj" fmla="val 8696"/>
            </a:avLst>
          </a:prstGeom>
          <a:noFill/>
          <a:ln w="50800">
            <a:solidFill>
              <a:schemeClr val="accent2"/>
            </a:solidFill>
            <a:round/>
            <a:headEnd/>
            <a:tailEnd/>
          </a:ln>
        </p:spPr>
        <p:txBody>
          <a:bodyPr wrap="none" anchor="ctr"/>
          <a:lstStyle/>
          <a:p>
            <a:endParaRPr lang="fr-FR"/>
          </a:p>
        </p:txBody>
      </p:sp>
      <p:sp>
        <p:nvSpPr>
          <p:cNvPr id="240663" name="AutoShape 22"/>
          <p:cNvSpPr>
            <a:spLocks/>
          </p:cNvSpPr>
          <p:nvPr/>
        </p:nvSpPr>
        <p:spPr bwMode="auto">
          <a:xfrm>
            <a:off x="3492500" y="4537075"/>
            <a:ext cx="219075" cy="762000"/>
          </a:xfrm>
          <a:prstGeom prst="leftBracket">
            <a:avLst>
              <a:gd name="adj" fmla="val 28986"/>
            </a:avLst>
          </a:prstGeom>
          <a:noFill/>
          <a:ln w="50800">
            <a:solidFill>
              <a:schemeClr val="accent2"/>
            </a:solidFill>
            <a:round/>
            <a:headEnd/>
            <a:tailEnd/>
          </a:ln>
        </p:spPr>
        <p:txBody>
          <a:bodyPr wrap="none" anchor="ctr"/>
          <a:lstStyle/>
          <a:p>
            <a:endParaRPr lang="fr-FR"/>
          </a:p>
        </p:txBody>
      </p:sp>
      <p:sp>
        <p:nvSpPr>
          <p:cNvPr id="240664" name="AutoShape 23"/>
          <p:cNvSpPr>
            <a:spLocks/>
          </p:cNvSpPr>
          <p:nvPr/>
        </p:nvSpPr>
        <p:spPr bwMode="auto">
          <a:xfrm>
            <a:off x="3492500" y="5451475"/>
            <a:ext cx="219075" cy="762000"/>
          </a:xfrm>
          <a:prstGeom prst="leftBracket">
            <a:avLst>
              <a:gd name="adj" fmla="val 28986"/>
            </a:avLst>
          </a:prstGeom>
          <a:noFill/>
          <a:ln w="50800">
            <a:solidFill>
              <a:schemeClr val="accent2"/>
            </a:solidFill>
            <a:round/>
            <a:headEnd/>
            <a:tailEnd/>
          </a:ln>
        </p:spPr>
        <p:txBody>
          <a:bodyPr wrap="none" anchor="ctr"/>
          <a:lstStyle/>
          <a:p>
            <a:endParaRPr lang="fr-FR"/>
          </a:p>
        </p:txBody>
      </p:sp>
      <p:sp>
        <p:nvSpPr>
          <p:cNvPr id="240665" name="AutoShape 24"/>
          <p:cNvSpPr>
            <a:spLocks/>
          </p:cNvSpPr>
          <p:nvPr/>
        </p:nvSpPr>
        <p:spPr bwMode="auto">
          <a:xfrm>
            <a:off x="3492500" y="1412875"/>
            <a:ext cx="219075" cy="685800"/>
          </a:xfrm>
          <a:prstGeom prst="leftBracket">
            <a:avLst>
              <a:gd name="adj" fmla="val 26087"/>
            </a:avLst>
          </a:prstGeom>
          <a:noFill/>
          <a:ln w="50800">
            <a:solidFill>
              <a:schemeClr val="accent2"/>
            </a:solidFill>
            <a:round/>
            <a:headEnd/>
            <a:tailEnd/>
          </a:ln>
        </p:spPr>
        <p:txBody>
          <a:bodyPr wrap="none" anchor="ctr"/>
          <a:lstStyle/>
          <a:p>
            <a:endParaRPr lang="fr-FR"/>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Footer Placeholder 3"/>
          <p:cNvSpPr>
            <a:spLocks noGrp="1"/>
          </p:cNvSpPr>
          <p:nvPr>
            <p:ph type="ftr" sz="quarter" idx="10"/>
          </p:nvPr>
        </p:nvSpPr>
        <p:spPr>
          <a:noFill/>
        </p:spPr>
        <p:txBody>
          <a:bodyPr/>
          <a:lstStyle/>
          <a:p>
            <a:r>
              <a:rPr lang="fr-FR" smtClean="0"/>
              <a:t>Cours Java 2013 Bersini</a:t>
            </a:r>
            <a:endParaRPr lang="fr-FR" u="sng"/>
          </a:p>
        </p:txBody>
      </p:sp>
      <p:sp>
        <p:nvSpPr>
          <p:cNvPr id="242691" name="Rectangle 2"/>
          <p:cNvSpPr>
            <a:spLocks noGrp="1" noChangeArrowheads="1"/>
          </p:cNvSpPr>
          <p:nvPr>
            <p:ph type="title"/>
          </p:nvPr>
        </p:nvSpPr>
        <p:spPr/>
        <p:txBody>
          <a:bodyPr/>
          <a:lstStyle/>
          <a:p>
            <a:r>
              <a:rPr lang="fr-FR" sz="3600" smtClean="0"/>
              <a:t>La classe</a:t>
            </a:r>
            <a:r>
              <a:rPr lang="fr-FR" smtClean="0"/>
              <a:t/>
            </a:r>
            <a:br>
              <a:rPr lang="fr-FR" smtClean="0"/>
            </a:br>
            <a:r>
              <a:rPr lang="fr-FR" sz="2800" smtClean="0"/>
              <a:t>Déclaration des attributs</a:t>
            </a:r>
          </a:p>
        </p:txBody>
      </p:sp>
      <p:sp>
        <p:nvSpPr>
          <p:cNvPr id="242692" name="Rectangle 3"/>
          <p:cNvSpPr>
            <a:spLocks noGrp="1" noChangeArrowheads="1"/>
          </p:cNvSpPr>
          <p:nvPr>
            <p:ph type="body" idx="1"/>
          </p:nvPr>
        </p:nvSpPr>
        <p:spPr/>
        <p:txBody>
          <a:bodyPr/>
          <a:lstStyle/>
          <a:p>
            <a:r>
              <a:rPr lang="fr-FR" smtClean="0"/>
              <a:t>Les attributs d’un objet sont définis par ses variables membres</a:t>
            </a:r>
          </a:p>
          <a:p>
            <a:r>
              <a:rPr lang="fr-FR" smtClean="0"/>
              <a:t>Pour définir les attributs d’un objet, il faut donc définir les variables membres de sa classe</a:t>
            </a:r>
          </a:p>
          <a:p>
            <a:r>
              <a:rPr lang="fr-FR" smtClean="0"/>
              <a:t>Les principes suivants gouvernent toutes les variables en Java:</a:t>
            </a:r>
          </a:p>
          <a:p>
            <a:pPr lvl="1"/>
            <a:r>
              <a:rPr lang="fr-FR" smtClean="0"/>
              <a:t>Une variable est un endroit de la mémoire à laquelle on a donné un nom de sorte que l’on puisse y faire facilement référence dans le programme</a:t>
            </a:r>
          </a:p>
          <a:p>
            <a:pPr lvl="1"/>
            <a:r>
              <a:rPr lang="fr-FR" smtClean="0"/>
              <a:t>Une variable a une valeur, correspondant à un certain type</a:t>
            </a:r>
          </a:p>
          <a:p>
            <a:pPr lvl="1"/>
            <a:r>
              <a:rPr lang="fr-FR" smtClean="0"/>
              <a:t>La valeur d’une variable peut changer au cours de l’exécution du programme</a:t>
            </a:r>
          </a:p>
          <a:p>
            <a:pPr lvl="1"/>
            <a:r>
              <a:rPr lang="fr-FR" smtClean="0"/>
              <a:t>Une variable Java est conçue pour un type particulier de donnée</a:t>
            </a:r>
          </a:p>
          <a:p>
            <a:pPr lvl="1"/>
            <a:r>
              <a:rPr lang="fr-FR" smtClean="0"/>
              <a:t>Une déclaration typique de variable en Java a la forme suivante:</a:t>
            </a:r>
          </a:p>
          <a:p>
            <a:pPr lvl="2"/>
            <a:r>
              <a:rPr lang="fr-FR" smtClean="0">
                <a:latin typeface="Courier New" pitchFamily="49" charset="0"/>
              </a:rPr>
              <a:t>int unNombre;</a:t>
            </a:r>
          </a:p>
          <a:p>
            <a:pPr lvl="2"/>
            <a:r>
              <a:rPr lang="fr-FR" smtClean="0">
                <a:latin typeface="Courier New" pitchFamily="49" charset="0"/>
              </a:rPr>
              <a:t>String uneChaineDeCaracteres;</a:t>
            </a: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Footer Placeholder 3"/>
          <p:cNvSpPr>
            <a:spLocks noGrp="1"/>
          </p:cNvSpPr>
          <p:nvPr>
            <p:ph type="ftr" sz="quarter" idx="10"/>
          </p:nvPr>
        </p:nvSpPr>
        <p:spPr>
          <a:noFill/>
        </p:spPr>
        <p:txBody>
          <a:bodyPr/>
          <a:lstStyle/>
          <a:p>
            <a:r>
              <a:rPr lang="fr-FR" smtClean="0"/>
              <a:t>Cours Java 2013 Bersini</a:t>
            </a:r>
            <a:endParaRPr lang="fr-FR" u="sng"/>
          </a:p>
        </p:txBody>
      </p:sp>
      <p:sp>
        <p:nvSpPr>
          <p:cNvPr id="244739" name="Rectangle 2"/>
          <p:cNvSpPr>
            <a:spLocks noGrp="1" noChangeArrowheads="1"/>
          </p:cNvSpPr>
          <p:nvPr>
            <p:ph type="title"/>
          </p:nvPr>
        </p:nvSpPr>
        <p:spPr/>
        <p:txBody>
          <a:bodyPr/>
          <a:lstStyle/>
          <a:p>
            <a:r>
              <a:rPr lang="fr-FR" sz="3600" smtClean="0"/>
              <a:t>La classe</a:t>
            </a:r>
            <a:r>
              <a:rPr lang="fr-FR" smtClean="0"/>
              <a:t/>
            </a:r>
            <a:br>
              <a:rPr lang="fr-FR" smtClean="0"/>
            </a:br>
            <a:r>
              <a:rPr lang="fr-FR" sz="2800" smtClean="0"/>
              <a:t>Déclaration des attributs</a:t>
            </a:r>
          </a:p>
        </p:txBody>
      </p:sp>
      <p:sp>
        <p:nvSpPr>
          <p:cNvPr id="244740" name="Rectangle 3"/>
          <p:cNvSpPr>
            <a:spLocks noGrp="1" noChangeArrowheads="1"/>
          </p:cNvSpPr>
          <p:nvPr>
            <p:ph type="body" idx="1"/>
          </p:nvPr>
        </p:nvSpPr>
        <p:spPr>
          <a:xfrm>
            <a:off x="152400" y="1268413"/>
            <a:ext cx="8839200" cy="5208587"/>
          </a:xfrm>
        </p:spPr>
        <p:txBody>
          <a:bodyPr/>
          <a:lstStyle/>
          <a:p>
            <a:r>
              <a:rPr lang="fr-BE" smtClean="0"/>
              <a:t>Rappel: toute variable doit être déclarée </a:t>
            </a:r>
            <a:r>
              <a:rPr lang="fr-BE" u="sng" smtClean="0"/>
              <a:t>et</a:t>
            </a:r>
            <a:r>
              <a:rPr lang="fr-BE" smtClean="0"/>
              <a:t> initialisée</a:t>
            </a:r>
          </a:p>
          <a:p>
            <a:r>
              <a:rPr lang="fr-BE" smtClean="0"/>
              <a:t>Les variables membres sont des variables déclarées à l’intérieur du corps de la classe mais à l’extérieur d’une méthode particulière, c’est ce qui les rend accessibles depuis n’importe où dans la classe.</a:t>
            </a:r>
          </a:p>
          <a:p>
            <a:r>
              <a:rPr lang="fr-BE" smtClean="0"/>
              <a:t>La signature de la variable :</a:t>
            </a:r>
          </a:p>
          <a:p>
            <a:pPr lvl="2"/>
            <a:r>
              <a:rPr lang="fr-BE" smtClean="0"/>
              <a:t>Les modificateurs d’accès: indiquent le niveau d’accessibilité de la variable</a:t>
            </a:r>
          </a:p>
          <a:p>
            <a:pPr lvl="2"/>
            <a:r>
              <a:rPr lang="fr-BE" smtClean="0"/>
              <a:t>[static]: permet la déclaration d’une variable de classe </a:t>
            </a:r>
          </a:p>
          <a:p>
            <a:pPr lvl="2"/>
            <a:r>
              <a:rPr lang="fr-BE" smtClean="0"/>
              <a:t>[final]: empêche la modification de la variable (</a:t>
            </a:r>
            <a:r>
              <a:rPr lang="fr-BE" smtClean="0">
                <a:sym typeface="Wingdings" pitchFamily="2" charset="2"/>
              </a:rPr>
              <a:t> Crée une constante)</a:t>
            </a:r>
            <a:endParaRPr lang="fr-BE" smtClean="0"/>
          </a:p>
          <a:p>
            <a:pPr lvl="2"/>
            <a:r>
              <a:rPr lang="fr-BE" smtClean="0"/>
              <a:t>[transient]: on ne tient pas compte de la variable en sérialisant l’objet</a:t>
            </a:r>
          </a:p>
          <a:p>
            <a:pPr lvl="2"/>
            <a:r>
              <a:rPr lang="fr-BE" smtClean="0"/>
              <a:t>[volatile]: pour le multithreading</a:t>
            </a:r>
          </a:p>
          <a:p>
            <a:pPr lvl="2"/>
            <a:r>
              <a:rPr lang="fr-BE" smtClean="0"/>
              <a:t>Le type de la variable (ex: int, String, double, RacingBike,…)</a:t>
            </a:r>
          </a:p>
          <a:p>
            <a:pPr lvl="2"/>
            <a:r>
              <a:rPr lang="fr-BE" smtClean="0"/>
              <a:t>Le nom de la variable (identificateur)</a:t>
            </a:r>
          </a:p>
          <a:p>
            <a:r>
              <a:rPr lang="fr-BE" smtClean="0"/>
              <a:t>Exemples:</a:t>
            </a:r>
          </a:p>
          <a:p>
            <a:pPr lvl="2"/>
            <a:r>
              <a:rPr lang="fr-BE" smtClean="0">
                <a:latin typeface="Courier New" pitchFamily="49" charset="0"/>
              </a:rPr>
              <a:t>private int maVitesse; // Je possède un entier « maVitesse »</a:t>
            </a:r>
          </a:p>
          <a:p>
            <a:pPr lvl="2"/>
            <a:r>
              <a:rPr lang="fr-BE" smtClean="0">
                <a:latin typeface="Courier New" pitchFamily="49" charset="0"/>
              </a:rPr>
              <a:t>private final String maPlaque; // « maPlaque » est constante</a:t>
            </a:r>
          </a:p>
        </p:txBody>
      </p:sp>
      <p:sp>
        <p:nvSpPr>
          <p:cNvPr id="244741" name="Text Box 4"/>
          <p:cNvSpPr txBox="1">
            <a:spLocks noChangeArrowheads="1"/>
          </p:cNvSpPr>
          <p:nvPr/>
        </p:nvSpPr>
        <p:spPr bwMode="auto">
          <a:xfrm rot="-5400000">
            <a:off x="30957" y="3921919"/>
            <a:ext cx="1211262" cy="336550"/>
          </a:xfrm>
          <a:prstGeom prst="rect">
            <a:avLst/>
          </a:prstGeom>
          <a:noFill/>
          <a:ln w="9525">
            <a:noFill/>
            <a:miter lim="800000"/>
            <a:headEnd/>
            <a:tailEnd/>
          </a:ln>
        </p:spPr>
        <p:txBody>
          <a:bodyPr wrap="none">
            <a:spAutoFit/>
          </a:bodyPr>
          <a:lstStyle/>
          <a:p>
            <a:pPr algn="l" eaLnBrk="1" hangingPunct="1"/>
            <a:r>
              <a:rPr lang="fr-BE" b="1">
                <a:solidFill>
                  <a:srgbClr val="800000"/>
                </a:solidFill>
              </a:rPr>
              <a:t>optionnels</a:t>
            </a:r>
            <a:endParaRPr lang="en-US" b="1">
              <a:solidFill>
                <a:srgbClr val="800000"/>
              </a:solidFill>
            </a:endParaRPr>
          </a:p>
        </p:txBody>
      </p:sp>
      <p:sp>
        <p:nvSpPr>
          <p:cNvPr id="244742" name="AutoShape 5"/>
          <p:cNvSpPr>
            <a:spLocks/>
          </p:cNvSpPr>
          <p:nvPr/>
        </p:nvSpPr>
        <p:spPr bwMode="auto">
          <a:xfrm>
            <a:off x="900113" y="3452813"/>
            <a:ext cx="187325" cy="1223962"/>
          </a:xfrm>
          <a:prstGeom prst="leftBrace">
            <a:avLst>
              <a:gd name="adj1" fmla="val 54449"/>
              <a:gd name="adj2" fmla="val 50000"/>
            </a:avLst>
          </a:prstGeom>
          <a:noFill/>
          <a:ln w="57150">
            <a:solidFill>
              <a:schemeClr val="tx1"/>
            </a:solidFill>
            <a:round/>
            <a:headEnd/>
            <a:tailEnd/>
          </a:ln>
        </p:spPr>
        <p:txBody>
          <a:bodyPr wrap="none" anchor="ctr"/>
          <a:lstStyle/>
          <a:p>
            <a:endParaRPr lang="fr-F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Footer Placeholder 3"/>
          <p:cNvSpPr>
            <a:spLocks noGrp="1"/>
          </p:cNvSpPr>
          <p:nvPr>
            <p:ph type="ftr" sz="quarter" idx="10"/>
          </p:nvPr>
        </p:nvSpPr>
        <p:spPr>
          <a:noFill/>
        </p:spPr>
        <p:txBody>
          <a:bodyPr/>
          <a:lstStyle/>
          <a:p>
            <a:r>
              <a:rPr lang="fr-FR" smtClean="0"/>
              <a:t>Cours Java 2013 Bersini</a:t>
            </a:r>
            <a:endParaRPr lang="fr-FR" u="sng"/>
          </a:p>
        </p:txBody>
      </p:sp>
      <p:sp>
        <p:nvSpPr>
          <p:cNvPr id="246787" name="Rectangle 2"/>
          <p:cNvSpPr>
            <a:spLocks noGrp="1" noChangeArrowheads="1"/>
          </p:cNvSpPr>
          <p:nvPr>
            <p:ph type="title"/>
          </p:nvPr>
        </p:nvSpPr>
        <p:spPr/>
        <p:txBody>
          <a:bodyPr/>
          <a:lstStyle/>
          <a:p>
            <a:r>
              <a:rPr lang="fr-FR" sz="3600" smtClean="0"/>
              <a:t>La classe</a:t>
            </a:r>
            <a:r>
              <a:rPr lang="fr-FR" smtClean="0"/>
              <a:t/>
            </a:r>
            <a:br>
              <a:rPr lang="fr-FR" smtClean="0"/>
            </a:br>
            <a:r>
              <a:rPr lang="fr-FR" sz="2800" smtClean="0"/>
              <a:t>Déclaration des attributs</a:t>
            </a:r>
            <a:endParaRPr lang="en-US" sz="2800" smtClean="0"/>
          </a:p>
        </p:txBody>
      </p:sp>
      <p:sp>
        <p:nvSpPr>
          <p:cNvPr id="246788" name="Rectangle 3"/>
          <p:cNvSpPr>
            <a:spLocks noGrp="1" noChangeArrowheads="1"/>
          </p:cNvSpPr>
          <p:nvPr>
            <p:ph type="body" idx="1"/>
          </p:nvPr>
        </p:nvSpPr>
        <p:spPr/>
        <p:txBody>
          <a:bodyPr/>
          <a:lstStyle/>
          <a:p>
            <a:pPr marL="0" indent="0">
              <a:lnSpc>
                <a:spcPct val="90000"/>
              </a:lnSpc>
              <a:buFont typeface="Symbol" pitchFamily="18" charset="2"/>
              <a:buNone/>
            </a:pPr>
            <a:r>
              <a:rPr lang="fr-FR" smtClean="0"/>
              <a:t>Les modificateurs d’accès qui caractérisent l’encapsulation sont justifiées par différents éléments:</a:t>
            </a:r>
          </a:p>
          <a:p>
            <a:pPr marL="0" indent="0">
              <a:lnSpc>
                <a:spcPct val="90000"/>
              </a:lnSpc>
            </a:pPr>
            <a:r>
              <a:rPr lang="fr-FR" smtClean="0"/>
              <a:t> Préservation de la sécurité des données</a:t>
            </a:r>
          </a:p>
          <a:p>
            <a:pPr lvl="1">
              <a:lnSpc>
                <a:spcPct val="90000"/>
              </a:lnSpc>
            </a:pPr>
            <a:r>
              <a:rPr lang="fr-FR" smtClean="0"/>
              <a:t>Les données privées sont simplement inaccessibles de l’extérieur</a:t>
            </a:r>
          </a:p>
          <a:p>
            <a:pPr lvl="1">
              <a:lnSpc>
                <a:spcPct val="90000"/>
              </a:lnSpc>
            </a:pPr>
            <a:r>
              <a:rPr lang="fr-FR" smtClean="0"/>
              <a:t>Elles ne peuvent donc être lues ou modifiées que par les méthodes d’accès rendues publiques</a:t>
            </a:r>
          </a:p>
          <a:p>
            <a:pPr marL="0" indent="0">
              <a:lnSpc>
                <a:spcPct val="90000"/>
              </a:lnSpc>
            </a:pPr>
            <a:r>
              <a:rPr lang="fr-FR" smtClean="0"/>
              <a:t> Préservation de l’intégrité des données</a:t>
            </a:r>
          </a:p>
          <a:p>
            <a:pPr lvl="1">
              <a:lnSpc>
                <a:spcPct val="90000"/>
              </a:lnSpc>
            </a:pPr>
            <a:r>
              <a:rPr lang="fr-FR" smtClean="0"/>
              <a:t>La modification directe de la valeur d’une variable privée étant impossible, seule la modification à travers des méthodes spécifiquement conçues est possible, ce qui permet de mettre en place des mécanismes de vérification et de validation des valeurs de la variable</a:t>
            </a:r>
          </a:p>
          <a:p>
            <a:pPr marL="0" indent="0">
              <a:lnSpc>
                <a:spcPct val="90000"/>
              </a:lnSpc>
            </a:pPr>
            <a:r>
              <a:rPr lang="fr-FR" smtClean="0"/>
              <a:t> Cohérence des systèmes développés en équipes</a:t>
            </a:r>
          </a:p>
          <a:p>
            <a:pPr lvl="1">
              <a:lnSpc>
                <a:spcPct val="90000"/>
              </a:lnSpc>
            </a:pPr>
            <a:r>
              <a:rPr lang="fr-FR" smtClean="0"/>
              <a:t>Les développeurs de classes extérieures ne font appel qu’aux méthodes et, pour ce faire, n’ont besoin que de connaître la signature.  Leur code est donc indépendant de l’implémentation des méthodes</a:t>
            </a: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Footer Placeholder 3"/>
          <p:cNvSpPr>
            <a:spLocks noGrp="1"/>
          </p:cNvSpPr>
          <p:nvPr>
            <p:ph type="ftr" sz="quarter" idx="10"/>
          </p:nvPr>
        </p:nvSpPr>
        <p:spPr>
          <a:noFill/>
        </p:spPr>
        <p:txBody>
          <a:bodyPr/>
          <a:lstStyle/>
          <a:p>
            <a:r>
              <a:rPr lang="fr-FR" smtClean="0"/>
              <a:t>Cours Java 2013 Bersini</a:t>
            </a:r>
            <a:endParaRPr lang="fr-FR" u="sng"/>
          </a:p>
        </p:txBody>
      </p:sp>
      <p:sp>
        <p:nvSpPr>
          <p:cNvPr id="248835" name="Rectangle 2"/>
          <p:cNvSpPr>
            <a:spLocks noGrp="1" noChangeArrowheads="1"/>
          </p:cNvSpPr>
          <p:nvPr>
            <p:ph type="title"/>
          </p:nvPr>
        </p:nvSpPr>
        <p:spPr/>
        <p:txBody>
          <a:bodyPr/>
          <a:lstStyle/>
          <a:p>
            <a:r>
              <a:rPr lang="fr-FR" sz="3600" smtClean="0"/>
              <a:t>La classe</a:t>
            </a:r>
            <a:r>
              <a:rPr lang="fr-FR" smtClean="0"/>
              <a:t/>
            </a:r>
            <a:br>
              <a:rPr lang="fr-FR" smtClean="0"/>
            </a:br>
            <a:r>
              <a:rPr lang="fr-FR" sz="2800" smtClean="0"/>
              <a:t>Déclaration des attributs</a:t>
            </a:r>
            <a:endParaRPr lang="en-US" sz="2800" smtClean="0"/>
          </a:p>
        </p:txBody>
      </p:sp>
      <p:sp>
        <p:nvSpPr>
          <p:cNvPr id="248836" name="Rectangle 3"/>
          <p:cNvSpPr>
            <a:spLocks noGrp="1" noChangeArrowheads="1"/>
          </p:cNvSpPr>
          <p:nvPr>
            <p:ph type="body" idx="1"/>
          </p:nvPr>
        </p:nvSpPr>
        <p:spPr>
          <a:xfrm>
            <a:off x="152400" y="1295400"/>
            <a:ext cx="8839200" cy="1196975"/>
          </a:xfrm>
        </p:spPr>
        <p:txBody>
          <a:bodyPr/>
          <a:lstStyle/>
          <a:p>
            <a:r>
              <a:rPr lang="fr-BE" smtClean="0"/>
              <a:t>En java, les modificateurs d’accès sont utilisés pour protéger l’accessibilité des attributs et des méthodes.</a:t>
            </a:r>
          </a:p>
          <a:p>
            <a:r>
              <a:rPr lang="fr-BE" smtClean="0"/>
              <a:t>Les accès sont contrôlés en respectant le tableau suivant:</a:t>
            </a:r>
            <a:endParaRPr lang="fr-FR" smtClean="0"/>
          </a:p>
        </p:txBody>
      </p:sp>
      <p:graphicFrame>
        <p:nvGraphicFramePr>
          <p:cNvPr id="1186820" name="Group 4"/>
          <p:cNvGraphicFramePr>
            <a:graphicFrameLocks noGrp="1"/>
          </p:cNvGraphicFramePr>
          <p:nvPr/>
        </p:nvGraphicFramePr>
        <p:xfrm>
          <a:off x="900113" y="2492375"/>
          <a:ext cx="5316537" cy="2133601"/>
        </p:xfrm>
        <a:graphic>
          <a:graphicData uri="http://schemas.openxmlformats.org/drawingml/2006/table">
            <a:tbl>
              <a:tblPr/>
              <a:tblGrid>
                <a:gridCol w="1358900"/>
                <a:gridCol w="815975"/>
                <a:gridCol w="1127125"/>
                <a:gridCol w="1209675"/>
                <a:gridCol w="804862"/>
              </a:tblGrid>
              <a:tr h="427038">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en-US" sz="1400" b="1" i="0" u="none" strike="noStrike" cap="none" normalizeH="0" baseline="0" smtClean="0">
                          <a:ln>
                            <a:noFill/>
                          </a:ln>
                          <a:solidFill>
                            <a:schemeClr val="tx2"/>
                          </a:solidFill>
                          <a:effectLst/>
                          <a:latin typeface="Arial" pitchFamily="34" charset="0"/>
                          <a:ea typeface="ヒラギノ角ゴ Pro W3" charset="-128"/>
                        </a:rPr>
                        <a:t>Mot-clé</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1" i="0" u="none" strike="noStrike" cap="none" normalizeH="0" baseline="0" smtClean="0">
                          <a:ln>
                            <a:noFill/>
                          </a:ln>
                          <a:solidFill>
                            <a:schemeClr val="tx2"/>
                          </a:solidFill>
                          <a:effectLst/>
                          <a:latin typeface="Arial" pitchFamily="34" charset="0"/>
                          <a:ea typeface="ヒラギノ角ゴ Pro W3" charset="-128"/>
                        </a:rPr>
                        <a:t>classe</a:t>
                      </a:r>
                      <a:endParaRPr kumimoji="0" lang="en-US" sz="14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1" i="0" u="none" strike="noStrike" cap="none" normalizeH="0" baseline="0" smtClean="0">
                          <a:ln>
                            <a:noFill/>
                          </a:ln>
                          <a:solidFill>
                            <a:schemeClr val="tx2"/>
                          </a:solidFill>
                          <a:effectLst/>
                          <a:latin typeface="Arial" pitchFamily="34" charset="0"/>
                          <a:ea typeface="ヒラギノ角ゴ Pro W3" charset="-128"/>
                        </a:rPr>
                        <a:t>package</a:t>
                      </a:r>
                      <a:endParaRPr kumimoji="0" lang="en-US" sz="14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1" i="0" u="none" strike="noStrike" cap="none" normalizeH="0" baseline="0" smtClean="0">
                          <a:ln>
                            <a:noFill/>
                          </a:ln>
                          <a:solidFill>
                            <a:schemeClr val="tx2"/>
                          </a:solidFill>
                          <a:effectLst/>
                          <a:latin typeface="Arial" pitchFamily="34" charset="0"/>
                          <a:ea typeface="ヒラギノ角ゴ Pro W3" charset="-128"/>
                        </a:rPr>
                        <a:t>sous classe</a:t>
                      </a:r>
                      <a:endParaRPr kumimoji="0" lang="en-US" sz="14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en-US" sz="1400" b="1" i="0" u="none" strike="noStrike" cap="none" normalizeH="0" baseline="0" smtClean="0">
                          <a:ln>
                            <a:noFill/>
                          </a:ln>
                          <a:solidFill>
                            <a:schemeClr val="tx2"/>
                          </a:solidFill>
                          <a:effectLst/>
                          <a:latin typeface="Arial" pitchFamily="34" charset="0"/>
                          <a:ea typeface="ヒラギノ角ゴ Pro W3" charset="-128"/>
                        </a:rPr>
                        <a:t>world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0">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Courier New" pitchFamily="49" charset="0"/>
                          <a:ea typeface="ヒラギノ角ゴ Pro W3" charset="-128"/>
                        </a:rPr>
                        <a:t>private</a:t>
                      </a:r>
                      <a:endParaRPr kumimoji="0" lang="en-US" sz="1400" b="0" i="0" u="none" strike="noStrike" cap="none" normalizeH="0" baseline="0" smtClean="0">
                        <a:ln>
                          <a:noFill/>
                        </a:ln>
                        <a:solidFill>
                          <a:schemeClr val="tx2"/>
                        </a:solidFill>
                        <a:effectLst/>
                        <a:latin typeface="Courier New" pitchFamily="49" charset="0"/>
                        <a:ea typeface="ヒラギノ角ゴ Pro W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Y</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endParaRPr kumimoji="0" lang="en-GB" sz="1400" b="0"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endParaRPr kumimoji="0" lang="en-GB" sz="1400" b="0"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endParaRPr kumimoji="0" lang="en-GB" sz="1400" b="0"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0">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Courier New" pitchFamily="49" charset="0"/>
                          <a:ea typeface="ヒラギノ角ゴ Pro W3" charset="-128"/>
                        </a:rPr>
                        <a:t>protected</a:t>
                      </a:r>
                      <a:endParaRPr kumimoji="0" lang="en-US" sz="1400" b="0" i="0" u="none" strike="noStrike" cap="none" normalizeH="0" baseline="0" smtClean="0">
                        <a:ln>
                          <a:noFill/>
                        </a:ln>
                        <a:solidFill>
                          <a:schemeClr val="tx2"/>
                        </a:solidFill>
                        <a:effectLst/>
                        <a:latin typeface="Courier New" pitchFamily="49" charset="0"/>
                        <a:ea typeface="ヒラギノ角ゴ Pro W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Y</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Y</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Y</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endParaRPr kumimoji="0" lang="en-GB" sz="1400" b="0"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0">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Courier New" pitchFamily="49" charset="0"/>
                          <a:ea typeface="ヒラギノ角ゴ Pro W3" charset="-128"/>
                        </a:rPr>
                        <a:t>public</a:t>
                      </a:r>
                      <a:endParaRPr kumimoji="0" lang="en-US" sz="1400" b="0" i="0" u="none" strike="noStrike" cap="none" normalizeH="0" baseline="0" smtClean="0">
                        <a:ln>
                          <a:noFill/>
                        </a:ln>
                        <a:solidFill>
                          <a:schemeClr val="tx2"/>
                        </a:solidFill>
                        <a:effectLst/>
                        <a:latin typeface="Courier New" pitchFamily="49" charset="0"/>
                        <a:ea typeface="ヒラギノ角ゴ Pro W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Y</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Y</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Y</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Y</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Courier New" pitchFamily="49" charset="0"/>
                          <a:ea typeface="ヒラギノ角ゴ Pro W3" charset="-128"/>
                        </a:rPr>
                        <a:t>[aucun]</a:t>
                      </a:r>
                      <a:endParaRPr kumimoji="0" lang="en-US" sz="1400" b="0" i="0" u="none" strike="noStrike" cap="none" normalizeH="0" baseline="0" smtClean="0">
                        <a:ln>
                          <a:noFill/>
                        </a:ln>
                        <a:solidFill>
                          <a:schemeClr val="tx2"/>
                        </a:solidFill>
                        <a:effectLst/>
                        <a:latin typeface="Courier New" pitchFamily="49" charset="0"/>
                        <a:ea typeface="ヒラギノ角ゴ Pro W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Y</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Y</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endParaRPr kumimoji="0" lang="en-GB" sz="1400" b="0"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endParaRPr kumimoji="0" lang="en-GB" sz="1400" b="0"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8875" name="Text Box 42"/>
          <p:cNvSpPr txBox="1">
            <a:spLocks noChangeArrowheads="1"/>
          </p:cNvSpPr>
          <p:nvPr/>
        </p:nvSpPr>
        <p:spPr bwMode="auto">
          <a:xfrm>
            <a:off x="419100" y="4770438"/>
            <a:ext cx="2278063" cy="517525"/>
          </a:xfrm>
          <a:prstGeom prst="rect">
            <a:avLst/>
          </a:prstGeom>
          <a:noFill/>
          <a:ln w="9525">
            <a:noFill/>
            <a:miter lim="800000"/>
            <a:headEnd/>
            <a:tailEnd/>
          </a:ln>
        </p:spPr>
        <p:txBody>
          <a:bodyPr>
            <a:spAutoFit/>
          </a:bodyPr>
          <a:lstStyle/>
          <a:p>
            <a:pPr algn="l" eaLnBrk="1" hangingPunct="1"/>
            <a:r>
              <a:rPr lang="fr-BE" sz="1400"/>
              <a:t>Une classe a toujours accès à ses membres.</a:t>
            </a:r>
            <a:endParaRPr lang="en-US" sz="1400"/>
          </a:p>
        </p:txBody>
      </p:sp>
      <p:sp>
        <p:nvSpPr>
          <p:cNvPr id="248876" name="Text Box 43"/>
          <p:cNvSpPr txBox="1">
            <a:spLocks noChangeArrowheads="1"/>
          </p:cNvSpPr>
          <p:nvPr/>
        </p:nvSpPr>
        <p:spPr bwMode="auto">
          <a:xfrm>
            <a:off x="6529388" y="3406775"/>
            <a:ext cx="2278062" cy="730250"/>
          </a:xfrm>
          <a:prstGeom prst="rect">
            <a:avLst/>
          </a:prstGeom>
          <a:noFill/>
          <a:ln w="9525">
            <a:noFill/>
            <a:miter lim="800000"/>
            <a:headEnd/>
            <a:tailEnd/>
          </a:ln>
        </p:spPr>
        <p:txBody>
          <a:bodyPr>
            <a:spAutoFit/>
          </a:bodyPr>
          <a:lstStyle/>
          <a:p>
            <a:pPr algn="l" eaLnBrk="1" hangingPunct="1"/>
            <a:r>
              <a:rPr lang="fr-BE" sz="1400"/>
              <a:t>Seul les membres publics sont visibles depuis le monde extérieur.</a:t>
            </a:r>
            <a:endParaRPr lang="en-US" sz="1400"/>
          </a:p>
        </p:txBody>
      </p:sp>
      <p:sp>
        <p:nvSpPr>
          <p:cNvPr id="248877" name="Text Box 44"/>
          <p:cNvSpPr txBox="1">
            <a:spLocks noChangeArrowheads="1"/>
          </p:cNvSpPr>
          <p:nvPr/>
        </p:nvSpPr>
        <p:spPr bwMode="auto">
          <a:xfrm>
            <a:off x="2867025" y="5130800"/>
            <a:ext cx="2278063" cy="1155700"/>
          </a:xfrm>
          <a:prstGeom prst="rect">
            <a:avLst/>
          </a:prstGeom>
          <a:noFill/>
          <a:ln w="9525">
            <a:noFill/>
            <a:miter lim="800000"/>
            <a:headEnd/>
            <a:tailEnd/>
          </a:ln>
        </p:spPr>
        <p:txBody>
          <a:bodyPr>
            <a:spAutoFit/>
          </a:bodyPr>
          <a:lstStyle/>
          <a:p>
            <a:pPr algn="l" eaLnBrk="1" hangingPunct="1"/>
            <a:r>
              <a:rPr lang="fr-BE" sz="1400"/>
              <a:t>Les classes d’un même package protègent uniquement leurs membres privés (à l’intérieur du package)</a:t>
            </a:r>
            <a:endParaRPr lang="en-US" sz="1400"/>
          </a:p>
        </p:txBody>
      </p:sp>
      <p:sp>
        <p:nvSpPr>
          <p:cNvPr id="248878" name="Text Box 45"/>
          <p:cNvSpPr txBox="1">
            <a:spLocks noChangeArrowheads="1"/>
          </p:cNvSpPr>
          <p:nvPr/>
        </p:nvSpPr>
        <p:spPr bwMode="auto">
          <a:xfrm>
            <a:off x="5226050" y="4930775"/>
            <a:ext cx="2278063" cy="1155700"/>
          </a:xfrm>
          <a:prstGeom prst="rect">
            <a:avLst/>
          </a:prstGeom>
          <a:noFill/>
          <a:ln w="9525">
            <a:noFill/>
            <a:miter lim="800000"/>
            <a:headEnd/>
            <a:tailEnd/>
          </a:ln>
        </p:spPr>
        <p:txBody>
          <a:bodyPr>
            <a:spAutoFit/>
          </a:bodyPr>
          <a:lstStyle/>
          <a:p>
            <a:pPr algn="l" eaLnBrk="1" hangingPunct="1"/>
            <a:r>
              <a:rPr lang="fr-BE" sz="1400"/>
              <a:t>Une classe fille (ou dérivée) n’a accès qu’aux membres publics et protected de la classe mère.</a:t>
            </a:r>
            <a:endParaRPr lang="en-US" sz="1400"/>
          </a:p>
        </p:txBody>
      </p:sp>
      <p:sp>
        <p:nvSpPr>
          <p:cNvPr id="248879" name="Line 46"/>
          <p:cNvSpPr>
            <a:spLocks noChangeShapeType="1"/>
          </p:cNvSpPr>
          <p:nvPr/>
        </p:nvSpPr>
        <p:spPr bwMode="auto">
          <a:xfrm flipV="1">
            <a:off x="2339975" y="4625975"/>
            <a:ext cx="371475" cy="315913"/>
          </a:xfrm>
          <a:prstGeom prst="line">
            <a:avLst/>
          </a:prstGeom>
          <a:noFill/>
          <a:ln w="9525">
            <a:solidFill>
              <a:schemeClr val="tx1"/>
            </a:solidFill>
            <a:round/>
            <a:headEnd/>
            <a:tailEnd type="triangle" w="med" len="med"/>
          </a:ln>
        </p:spPr>
        <p:txBody>
          <a:bodyPr wrap="none"/>
          <a:lstStyle/>
          <a:p>
            <a:endParaRPr lang="fr-FR"/>
          </a:p>
        </p:txBody>
      </p:sp>
      <p:sp>
        <p:nvSpPr>
          <p:cNvPr id="248880" name="Line 47"/>
          <p:cNvSpPr>
            <a:spLocks noChangeShapeType="1"/>
          </p:cNvSpPr>
          <p:nvPr/>
        </p:nvSpPr>
        <p:spPr bwMode="auto">
          <a:xfrm flipH="1" flipV="1">
            <a:off x="3635375" y="4652963"/>
            <a:ext cx="0" cy="504825"/>
          </a:xfrm>
          <a:prstGeom prst="line">
            <a:avLst/>
          </a:prstGeom>
          <a:noFill/>
          <a:ln w="9525">
            <a:solidFill>
              <a:schemeClr val="tx1"/>
            </a:solidFill>
            <a:round/>
            <a:headEnd/>
            <a:tailEnd type="triangle" w="med" len="med"/>
          </a:ln>
        </p:spPr>
        <p:txBody>
          <a:bodyPr wrap="none"/>
          <a:lstStyle/>
          <a:p>
            <a:endParaRPr lang="fr-FR"/>
          </a:p>
        </p:txBody>
      </p:sp>
      <p:sp>
        <p:nvSpPr>
          <p:cNvPr id="248881" name="Line 48"/>
          <p:cNvSpPr>
            <a:spLocks noChangeShapeType="1"/>
          </p:cNvSpPr>
          <p:nvPr/>
        </p:nvSpPr>
        <p:spPr bwMode="auto">
          <a:xfrm flipH="1" flipV="1">
            <a:off x="4768850" y="4625975"/>
            <a:ext cx="533400" cy="381000"/>
          </a:xfrm>
          <a:prstGeom prst="line">
            <a:avLst/>
          </a:prstGeom>
          <a:noFill/>
          <a:ln w="9525">
            <a:solidFill>
              <a:schemeClr val="tx1"/>
            </a:solidFill>
            <a:round/>
            <a:headEnd/>
            <a:tailEnd type="triangle" w="med" len="med"/>
          </a:ln>
        </p:spPr>
        <p:txBody>
          <a:bodyPr wrap="none"/>
          <a:lstStyle/>
          <a:p>
            <a:endParaRPr lang="fr-FR"/>
          </a:p>
        </p:txBody>
      </p:sp>
      <p:sp>
        <p:nvSpPr>
          <p:cNvPr id="248882" name="Line 49"/>
          <p:cNvSpPr>
            <a:spLocks noChangeShapeType="1"/>
          </p:cNvSpPr>
          <p:nvPr/>
        </p:nvSpPr>
        <p:spPr bwMode="auto">
          <a:xfrm flipH="1">
            <a:off x="6216650" y="3787775"/>
            <a:ext cx="381000" cy="152400"/>
          </a:xfrm>
          <a:prstGeom prst="line">
            <a:avLst/>
          </a:prstGeom>
          <a:noFill/>
          <a:ln w="9525">
            <a:solidFill>
              <a:schemeClr val="tx1"/>
            </a:solidFill>
            <a:round/>
            <a:headEnd/>
            <a:tailEnd type="triangle" w="med" len="med"/>
          </a:ln>
        </p:spPr>
        <p:txBody>
          <a:bodyPr wrap="none"/>
          <a:lstStyle/>
          <a:p>
            <a:endParaRPr lang="fr-F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itle 1"/>
          <p:cNvSpPr>
            <a:spLocks noGrp="1"/>
          </p:cNvSpPr>
          <p:nvPr>
            <p:ph type="title"/>
          </p:nvPr>
        </p:nvSpPr>
        <p:spPr/>
        <p:txBody>
          <a:bodyPr/>
          <a:lstStyle/>
          <a:p>
            <a:r>
              <a:rPr lang="en-US" smtClean="0"/>
              <a:t>Bien utiliser les accesseurs et comprendre l’encapsulation</a:t>
            </a:r>
          </a:p>
        </p:txBody>
      </p:sp>
      <p:sp>
        <p:nvSpPr>
          <p:cNvPr id="250883" name="Content Placeholder 2"/>
          <p:cNvSpPr>
            <a:spLocks noGrp="1"/>
          </p:cNvSpPr>
          <p:nvPr>
            <p:ph idx="1"/>
          </p:nvPr>
        </p:nvSpPr>
        <p:spPr/>
        <p:txBody>
          <a:bodyPr/>
          <a:lstStyle/>
          <a:p>
            <a:r>
              <a:rPr lang="en-US" smtClean="0"/>
              <a:t>De manière générale, on évitera de déclarer un attribut “public”</a:t>
            </a:r>
          </a:p>
          <a:p>
            <a:r>
              <a:rPr lang="en-US" smtClean="0"/>
              <a:t>Ou alors, n’importe qui pourra modifier la variable.</a:t>
            </a:r>
          </a:p>
          <a:p>
            <a:r>
              <a:rPr lang="en-US" smtClean="0"/>
              <a:t>Il faudra paramétrer les accès en utilisant les packages : seules les classes du même package (que vous controllez vous même!!!) pourront modifier les variables packagées.</a:t>
            </a:r>
          </a:p>
          <a:p>
            <a:r>
              <a:rPr lang="en-US" smtClean="0"/>
              <a:t>Pour packager une variable, une méthode ou une classe. ne mettez aucun </a:t>
            </a:r>
            <a:r>
              <a:rPr lang="fr-BE" smtClean="0"/>
              <a:t>accesseur</a:t>
            </a:r>
            <a:r>
              <a:rPr lang="en-US" smtClean="0"/>
              <a:t> devant celle-ci. Créez juste un package (càd. un répertoire dans le système de fichiers) et déclarez que votre classe appartient au package au tout début du fichier via :</a:t>
            </a:r>
          </a:p>
          <a:p>
            <a:pPr lvl="2">
              <a:buFont typeface="Wingdings" pitchFamily="2" charset="2"/>
              <a:buNone/>
            </a:pPr>
            <a:r>
              <a:rPr lang="en-US" smtClean="0"/>
              <a:t>	</a:t>
            </a:r>
          </a:p>
          <a:p>
            <a:pPr lvl="2">
              <a:buFont typeface="Wingdings" pitchFamily="2" charset="2"/>
              <a:buNone/>
            </a:pPr>
            <a:r>
              <a:rPr lang="en-US" smtClean="0"/>
              <a:t>		package  nomdepackage;</a:t>
            </a:r>
          </a:p>
          <a:p>
            <a:pPr lvl="1">
              <a:buFont typeface="Wingdings" pitchFamily="2" charset="2"/>
              <a:buNone/>
            </a:pPr>
            <a:r>
              <a:rPr lang="en-US" smtClean="0"/>
              <a:t>	</a:t>
            </a:r>
          </a:p>
        </p:txBody>
      </p:sp>
      <p:sp>
        <p:nvSpPr>
          <p:cNvPr id="250884" name="Footer Placeholder 3"/>
          <p:cNvSpPr>
            <a:spLocks noGrp="1"/>
          </p:cNvSpPr>
          <p:nvPr>
            <p:ph type="ftr" sz="quarter" idx="10"/>
          </p:nvPr>
        </p:nvSpPr>
        <p:spPr>
          <a:noFill/>
        </p:spPr>
        <p:txBody>
          <a:bodyPr/>
          <a:lstStyle/>
          <a:p>
            <a:r>
              <a:rPr lang="fr-FR" smtClean="0"/>
              <a:t>Cours Java 2013 Bersini</a:t>
            </a:r>
            <a:endParaRPr lang="fr-FR" u="sng"/>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Footer Placeholder 3"/>
          <p:cNvSpPr>
            <a:spLocks noGrp="1"/>
          </p:cNvSpPr>
          <p:nvPr>
            <p:ph type="ftr" sz="quarter" idx="10"/>
          </p:nvPr>
        </p:nvSpPr>
        <p:spPr>
          <a:noFill/>
        </p:spPr>
        <p:txBody>
          <a:bodyPr/>
          <a:lstStyle/>
          <a:p>
            <a:r>
              <a:rPr lang="fr-FR" smtClean="0"/>
              <a:t>Cours Java 2013 Bersini</a:t>
            </a:r>
            <a:endParaRPr lang="fr-FR" u="sng"/>
          </a:p>
        </p:txBody>
      </p:sp>
      <p:sp>
        <p:nvSpPr>
          <p:cNvPr id="251907" name="Rectangle 2"/>
          <p:cNvSpPr>
            <a:spLocks noGrp="1" noChangeArrowheads="1"/>
          </p:cNvSpPr>
          <p:nvPr>
            <p:ph type="title"/>
          </p:nvPr>
        </p:nvSpPr>
        <p:spPr/>
        <p:txBody>
          <a:bodyPr/>
          <a:lstStyle/>
          <a:p>
            <a:r>
              <a:rPr lang="fr-BE" sz="3600" smtClean="0"/>
              <a:t>Exercices</a:t>
            </a:r>
            <a:endParaRPr lang="en-GB" sz="3600" smtClean="0"/>
          </a:p>
        </p:txBody>
      </p:sp>
      <p:sp>
        <p:nvSpPr>
          <p:cNvPr id="251908" name="Rectangle 3"/>
          <p:cNvSpPr>
            <a:spLocks noGrp="1" noChangeArrowheads="1"/>
          </p:cNvSpPr>
          <p:nvPr>
            <p:ph type="body" idx="1"/>
          </p:nvPr>
        </p:nvSpPr>
        <p:spPr>
          <a:xfrm>
            <a:off x="152400" y="1185863"/>
            <a:ext cx="8839200" cy="5106987"/>
          </a:xfrm>
        </p:spPr>
        <p:txBody>
          <a:bodyPr/>
          <a:lstStyle/>
          <a:p>
            <a:r>
              <a:rPr lang="fr-FR" smtClean="0"/>
              <a:t>Création d’une classe compte en banque packagée</a:t>
            </a:r>
          </a:p>
          <a:p>
            <a:pPr lvl="1"/>
            <a:r>
              <a:rPr lang="fr-FR" smtClean="0"/>
              <a:t>Créez un nouveau projet Eclipse</a:t>
            </a:r>
          </a:p>
          <a:p>
            <a:pPr lvl="1"/>
            <a:r>
              <a:rPr lang="fr-FR" smtClean="0"/>
              <a:t>Créez un nouveau package « banksys »</a:t>
            </a:r>
          </a:p>
          <a:p>
            <a:pPr lvl="1"/>
            <a:r>
              <a:rPr lang="fr-FR" smtClean="0"/>
              <a:t>Créez-y une nouvelle classe « CompteEnBanque »</a:t>
            </a:r>
          </a:p>
          <a:p>
            <a:pPr lvl="1"/>
            <a:r>
              <a:rPr lang="fr-FR" smtClean="0"/>
              <a:t>Déclarez les attributs de la classe</a:t>
            </a:r>
          </a:p>
          <a:p>
            <a:pPr lvl="1"/>
            <a:endParaRPr lang="fr-FR" smtClean="0"/>
          </a:p>
          <a:p>
            <a:r>
              <a:rPr lang="fr-FR" smtClean="0"/>
              <a:t>Orienté objet et bases de données</a:t>
            </a:r>
          </a:p>
          <a:p>
            <a:pPr lvl="1"/>
            <a:r>
              <a:rPr lang="fr-FR" smtClean="0"/>
              <a:t>Quelle analogie peut-on établir entre orienté objet et bases de données?</a:t>
            </a:r>
          </a:p>
          <a:p>
            <a:pPr lvl="1"/>
            <a:r>
              <a:rPr lang="fr-FR" smtClean="0"/>
              <a:t>Quelles sont les limites de cette analogie?</a:t>
            </a:r>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3954" name="Footer Placeholder 3"/>
          <p:cNvSpPr>
            <a:spLocks noGrp="1"/>
          </p:cNvSpPr>
          <p:nvPr>
            <p:ph type="ftr" sz="quarter" idx="10"/>
          </p:nvPr>
        </p:nvSpPr>
        <p:spPr>
          <a:noFill/>
        </p:spPr>
        <p:txBody>
          <a:bodyPr/>
          <a:lstStyle/>
          <a:p>
            <a:r>
              <a:rPr lang="fr-FR" smtClean="0"/>
              <a:t>Cours Java 2013 Bersini</a:t>
            </a:r>
            <a:endParaRPr lang="fr-FR" u="sng"/>
          </a:p>
        </p:txBody>
      </p:sp>
      <p:sp>
        <p:nvSpPr>
          <p:cNvPr id="253955" name="Rectangle 2"/>
          <p:cNvSpPr>
            <a:spLocks noGrp="1" noChangeArrowheads="1"/>
          </p:cNvSpPr>
          <p:nvPr>
            <p:ph type="title"/>
          </p:nvPr>
        </p:nvSpPr>
        <p:spPr/>
        <p:txBody>
          <a:bodyPr/>
          <a:lstStyle/>
          <a:p>
            <a:r>
              <a:rPr lang="fr-FR" smtClean="0"/>
              <a:t>Exercices</a:t>
            </a:r>
          </a:p>
        </p:txBody>
      </p:sp>
      <p:sp>
        <p:nvSpPr>
          <p:cNvPr id="253956" name="Rectangle 3"/>
          <p:cNvSpPr>
            <a:spLocks noGrp="1" noChangeArrowheads="1"/>
          </p:cNvSpPr>
          <p:nvPr>
            <p:ph type="body" idx="1"/>
          </p:nvPr>
        </p:nvSpPr>
        <p:spPr>
          <a:xfrm>
            <a:off x="152400" y="1125538"/>
            <a:ext cx="8839200" cy="5319712"/>
          </a:xfrm>
        </p:spPr>
        <p:txBody>
          <a:bodyPr/>
          <a:lstStyle/>
          <a:p>
            <a:r>
              <a:rPr lang="fr-FR" smtClean="0"/>
              <a:t>Analyser la classe Scope</a:t>
            </a:r>
          </a:p>
          <a:p>
            <a:pPr lvl="1"/>
            <a:r>
              <a:rPr lang="fr-FR" smtClean="0"/>
              <a:t>Que se passe-t-il à l’exécution du programme?</a:t>
            </a:r>
          </a:p>
          <a:p>
            <a:pPr lvl="1"/>
            <a:r>
              <a:rPr lang="fr-FR" smtClean="0"/>
              <a:t>Exécuter le programme pour vérifier</a:t>
            </a:r>
          </a:p>
          <a:p>
            <a:pPr lvl="1"/>
            <a:r>
              <a:rPr lang="fr-FR" smtClean="0"/>
              <a:t>Même question si la méthode job() est redéfinie comme suit:</a:t>
            </a:r>
          </a:p>
          <a:p>
            <a:pPr lvl="1"/>
            <a:endParaRPr lang="fr-FR" smtClean="0"/>
          </a:p>
          <a:p>
            <a:pPr>
              <a:buFont typeface="Symbol" pitchFamily="18" charset="2"/>
              <a:buNone/>
            </a:pPr>
            <a:r>
              <a:rPr lang="fr-FR" sz="1600" smtClean="0">
                <a:latin typeface="Courier New" pitchFamily="49" charset="0"/>
              </a:rPr>
              <a:t>		</a:t>
            </a:r>
            <a:r>
              <a:rPr lang="fr-FR" sz="1600" b="0" smtClean="0">
                <a:latin typeface="Courier New" pitchFamily="49" charset="0"/>
              </a:rPr>
              <a:t>public void job() {</a:t>
            </a:r>
          </a:p>
          <a:p>
            <a:pPr>
              <a:buFont typeface="Symbol" pitchFamily="18" charset="2"/>
              <a:buNone/>
            </a:pPr>
            <a:r>
              <a:rPr lang="fr-FR" sz="1600" b="0" smtClean="0">
                <a:latin typeface="Courier New" pitchFamily="49" charset="0"/>
              </a:rPr>
              <a:t>		  i=5;</a:t>
            </a:r>
          </a:p>
          <a:p>
            <a:pPr>
              <a:buFont typeface="Symbol" pitchFamily="18" charset="2"/>
              <a:buNone/>
            </a:pPr>
            <a:r>
              <a:rPr lang="fr-FR" sz="1600" b="0" smtClean="0">
                <a:latin typeface="Courier New" pitchFamily="49" charset="0"/>
              </a:rPr>
              <a:t>		  for(int i=0;i&lt;10;i++) {</a:t>
            </a:r>
          </a:p>
          <a:p>
            <a:pPr>
              <a:buFont typeface="Symbol" pitchFamily="18" charset="2"/>
              <a:buNone/>
            </a:pPr>
            <a:r>
              <a:rPr lang="fr-FR" sz="1600" b="0" smtClean="0">
                <a:latin typeface="Courier New" pitchFamily="49" charset="0"/>
              </a:rPr>
              <a:t>		    System.out.println(++this.i);</a:t>
            </a:r>
          </a:p>
          <a:p>
            <a:pPr>
              <a:buFont typeface="Symbol" pitchFamily="18" charset="2"/>
              <a:buNone/>
            </a:pPr>
            <a:r>
              <a:rPr lang="fr-FR" sz="1600" b="0" smtClean="0">
                <a:latin typeface="Courier New" pitchFamily="49" charset="0"/>
              </a:rPr>
              <a:t>		  }</a:t>
            </a:r>
          </a:p>
          <a:p>
            <a:pPr>
              <a:buFont typeface="Symbol" pitchFamily="18" charset="2"/>
              <a:buNone/>
            </a:pPr>
            <a:r>
              <a:rPr lang="fr-FR" sz="1600" b="0" smtClean="0">
                <a:latin typeface="Courier New" pitchFamily="49" charset="0"/>
              </a:rPr>
              <a:t>		}</a:t>
            </a: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Footer Placeholder 3"/>
          <p:cNvSpPr>
            <a:spLocks noGrp="1"/>
          </p:cNvSpPr>
          <p:nvPr>
            <p:ph type="ftr" sz="quarter" idx="10"/>
          </p:nvPr>
        </p:nvSpPr>
        <p:spPr>
          <a:noFill/>
        </p:spPr>
        <p:txBody>
          <a:bodyPr/>
          <a:lstStyle/>
          <a:p>
            <a:r>
              <a:rPr lang="fr-FR" smtClean="0"/>
              <a:t>Cours Java 2013 Bersini</a:t>
            </a:r>
            <a:endParaRPr lang="fr-FR" u="sng"/>
          </a:p>
        </p:txBody>
      </p:sp>
      <p:sp>
        <p:nvSpPr>
          <p:cNvPr id="256003" name="Rectangle 2"/>
          <p:cNvSpPr>
            <a:spLocks noGrp="1" noChangeArrowheads="1"/>
          </p:cNvSpPr>
          <p:nvPr>
            <p:ph type="title"/>
          </p:nvPr>
        </p:nvSpPr>
        <p:spPr/>
        <p:txBody>
          <a:bodyPr/>
          <a:lstStyle/>
          <a:p>
            <a:r>
              <a:rPr lang="fr-FR" sz="3600" smtClean="0"/>
              <a:t>Exercices</a:t>
            </a:r>
            <a:endParaRPr lang="fr-FR" smtClean="0"/>
          </a:p>
        </p:txBody>
      </p:sp>
      <p:sp>
        <p:nvSpPr>
          <p:cNvPr id="256004" name="Rectangle 3"/>
          <p:cNvSpPr>
            <a:spLocks noGrp="1" noChangeArrowheads="1"/>
          </p:cNvSpPr>
          <p:nvPr>
            <p:ph type="body" idx="1"/>
          </p:nvPr>
        </p:nvSpPr>
        <p:spPr>
          <a:xfrm>
            <a:off x="152400" y="990600"/>
            <a:ext cx="8839200" cy="5316538"/>
          </a:xfrm>
        </p:spPr>
        <p:txBody>
          <a:bodyPr/>
          <a:lstStyle/>
          <a:p>
            <a:pPr>
              <a:lnSpc>
                <a:spcPct val="90000"/>
              </a:lnSpc>
            </a:pPr>
            <a:r>
              <a:rPr lang="fr-FR" smtClean="0"/>
              <a:t>Similitudes avec les bases de données?</a:t>
            </a:r>
          </a:p>
          <a:p>
            <a:pPr lvl="1">
              <a:lnSpc>
                <a:spcPct val="90000"/>
              </a:lnSpc>
            </a:pPr>
            <a:r>
              <a:rPr lang="fr-FR" smtClean="0"/>
              <a:t>Classe </a:t>
            </a:r>
            <a:r>
              <a:rPr lang="fr-FR" smtClean="0">
                <a:sym typeface="Wingdings" pitchFamily="2" charset="2"/>
              </a:rPr>
              <a:t> Table</a:t>
            </a:r>
          </a:p>
          <a:p>
            <a:pPr lvl="1">
              <a:lnSpc>
                <a:spcPct val="90000"/>
              </a:lnSpc>
            </a:pPr>
            <a:r>
              <a:rPr lang="fr-FR" smtClean="0">
                <a:sym typeface="Wingdings" pitchFamily="2" charset="2"/>
              </a:rPr>
              <a:t>Attribut  Champ / Colonne</a:t>
            </a:r>
          </a:p>
          <a:p>
            <a:pPr lvl="1">
              <a:lnSpc>
                <a:spcPct val="90000"/>
              </a:lnSpc>
            </a:pPr>
            <a:r>
              <a:rPr lang="fr-FR" smtClean="0">
                <a:sym typeface="Wingdings" pitchFamily="2" charset="2"/>
              </a:rPr>
              <a:t>Objet  Tuple (enregistrement) de la table</a:t>
            </a:r>
          </a:p>
          <a:p>
            <a:pPr lvl="1">
              <a:lnSpc>
                <a:spcPct val="90000"/>
              </a:lnSpc>
            </a:pPr>
            <a:r>
              <a:rPr lang="fr-FR" smtClean="0">
                <a:sym typeface="Wingdings" pitchFamily="2" charset="2"/>
              </a:rPr>
              <a:t>Valeur  Valeur du champ ou de la colonne</a:t>
            </a:r>
          </a:p>
          <a:p>
            <a:pPr lvl="1">
              <a:lnSpc>
                <a:spcPct val="90000"/>
              </a:lnSpc>
            </a:pPr>
            <a:endParaRPr lang="fr-FR" smtClean="0">
              <a:sym typeface="Wingdings" pitchFamily="2" charset="2"/>
            </a:endParaRPr>
          </a:p>
          <a:p>
            <a:pPr lvl="1">
              <a:lnSpc>
                <a:spcPct val="90000"/>
              </a:lnSpc>
            </a:pPr>
            <a:endParaRPr lang="fr-FR" smtClean="0">
              <a:sym typeface="Wingdings" pitchFamily="2" charset="2"/>
            </a:endParaRPr>
          </a:p>
          <a:p>
            <a:pPr lvl="1">
              <a:lnSpc>
                <a:spcPct val="90000"/>
              </a:lnSpc>
            </a:pPr>
            <a:endParaRPr lang="fr-FR" smtClean="0">
              <a:sym typeface="Wingdings" pitchFamily="2" charset="2"/>
            </a:endParaRPr>
          </a:p>
          <a:p>
            <a:pPr lvl="1">
              <a:lnSpc>
                <a:spcPct val="90000"/>
              </a:lnSpc>
            </a:pPr>
            <a:endParaRPr lang="fr-FR" smtClean="0">
              <a:sym typeface="Wingdings" pitchFamily="2" charset="2"/>
            </a:endParaRPr>
          </a:p>
          <a:p>
            <a:pPr lvl="1">
              <a:lnSpc>
                <a:spcPct val="90000"/>
              </a:lnSpc>
            </a:pPr>
            <a:endParaRPr lang="fr-FR" smtClean="0">
              <a:sym typeface="Wingdings" pitchFamily="2" charset="2"/>
            </a:endParaRPr>
          </a:p>
          <a:p>
            <a:pPr lvl="1">
              <a:lnSpc>
                <a:spcPct val="90000"/>
              </a:lnSpc>
            </a:pPr>
            <a:endParaRPr lang="fr-FR" smtClean="0">
              <a:sym typeface="Wingdings" pitchFamily="2" charset="2"/>
            </a:endParaRPr>
          </a:p>
          <a:p>
            <a:pPr lvl="1">
              <a:lnSpc>
                <a:spcPct val="90000"/>
              </a:lnSpc>
            </a:pPr>
            <a:endParaRPr lang="fr-FR" smtClean="0">
              <a:sym typeface="Wingdings" pitchFamily="2" charset="2"/>
            </a:endParaRPr>
          </a:p>
          <a:p>
            <a:pPr lvl="1">
              <a:lnSpc>
                <a:spcPct val="90000"/>
              </a:lnSpc>
            </a:pPr>
            <a:endParaRPr lang="fr-FR" smtClean="0">
              <a:sym typeface="Wingdings" pitchFamily="2" charset="2"/>
            </a:endParaRPr>
          </a:p>
          <a:p>
            <a:pPr lvl="1">
              <a:lnSpc>
                <a:spcPct val="90000"/>
              </a:lnSpc>
            </a:pPr>
            <a:endParaRPr lang="fr-FR" smtClean="0">
              <a:sym typeface="Wingdings" pitchFamily="2" charset="2"/>
            </a:endParaRPr>
          </a:p>
          <a:p>
            <a:pPr>
              <a:lnSpc>
                <a:spcPct val="90000"/>
              </a:lnSpc>
            </a:pPr>
            <a:r>
              <a:rPr lang="fr-FR" smtClean="0">
                <a:sym typeface="Wingdings" pitchFamily="2" charset="2"/>
              </a:rPr>
              <a:t>Mais il y a des limites à cette analogie (qui apparaîtront plus tard)</a:t>
            </a:r>
          </a:p>
        </p:txBody>
      </p:sp>
      <p:pic>
        <p:nvPicPr>
          <p:cNvPr id="256005" name="Picture 4"/>
          <p:cNvPicPr>
            <a:picLocks noChangeAspect="1" noChangeArrowheads="1"/>
          </p:cNvPicPr>
          <p:nvPr/>
        </p:nvPicPr>
        <p:blipFill>
          <a:blip r:embed="rId3"/>
          <a:srcRect/>
          <a:stretch>
            <a:fillRect/>
          </a:stretch>
        </p:blipFill>
        <p:spPr bwMode="auto">
          <a:xfrm>
            <a:off x="1935163" y="2968625"/>
            <a:ext cx="4081462" cy="2368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p:cNvSpPr>
            <a:spLocks noGrp="1"/>
          </p:cNvSpPr>
          <p:nvPr>
            <p:ph type="ftr" sz="quarter" idx="10"/>
          </p:nvPr>
        </p:nvSpPr>
        <p:spPr>
          <a:noFill/>
        </p:spPr>
        <p:txBody>
          <a:bodyPr/>
          <a:lstStyle/>
          <a:p>
            <a:r>
              <a:rPr lang="fr-FR" smtClean="0"/>
              <a:t>Cours Java 2013 Bersini</a:t>
            </a:r>
            <a:endParaRPr lang="fr-FR" u="sng"/>
          </a:p>
        </p:txBody>
      </p:sp>
      <p:sp>
        <p:nvSpPr>
          <p:cNvPr id="40963" name="Rectangle 6"/>
          <p:cNvSpPr>
            <a:spLocks noGrp="1" noChangeArrowheads="1"/>
          </p:cNvSpPr>
          <p:nvPr>
            <p:ph type="title"/>
          </p:nvPr>
        </p:nvSpPr>
        <p:spPr/>
        <p:txBody>
          <a:bodyPr/>
          <a:lstStyle/>
          <a:p>
            <a:r>
              <a:rPr lang="fr-BE" smtClean="0"/>
              <a:t>Java comme langage de programmation</a:t>
            </a:r>
            <a:endParaRPr lang="en-US" smtClean="0"/>
          </a:p>
        </p:txBody>
      </p:sp>
      <p:sp>
        <p:nvSpPr>
          <p:cNvPr id="40964" name="Rectangle 7"/>
          <p:cNvSpPr>
            <a:spLocks noGrp="1" noChangeArrowheads="1"/>
          </p:cNvSpPr>
          <p:nvPr>
            <p:ph type="body" idx="1"/>
          </p:nvPr>
        </p:nvSpPr>
        <p:spPr>
          <a:xfrm>
            <a:off x="152400" y="1125538"/>
            <a:ext cx="8839200" cy="5183187"/>
          </a:xfrm>
        </p:spPr>
        <p:txBody>
          <a:bodyPr/>
          <a:lstStyle/>
          <a:p>
            <a:pPr marL="0" indent="0">
              <a:buFont typeface="Symbol" pitchFamily="18" charset="2"/>
              <a:buNone/>
            </a:pPr>
            <a:r>
              <a:rPr lang="fr-FR" sz="2400" smtClean="0"/>
              <a:t>Java est un langage de programmation particulier qui possède des caractéristiques avantageuses:</a:t>
            </a:r>
          </a:p>
          <a:p>
            <a:pPr lvl="1"/>
            <a:r>
              <a:rPr lang="fr-FR" sz="2000" smtClean="0"/>
              <a:t>Simplicité et productivité:</a:t>
            </a:r>
          </a:p>
          <a:p>
            <a:pPr lvl="2"/>
            <a:r>
              <a:rPr lang="fr-FR" sz="1800" smtClean="0"/>
              <a:t>Intégration complète de l’OO</a:t>
            </a:r>
          </a:p>
          <a:p>
            <a:pPr lvl="2"/>
            <a:r>
              <a:rPr lang="fr-FR" sz="1800" smtClean="0"/>
              <a:t>Gestion mémoire (« Garbage collector »)</a:t>
            </a:r>
          </a:p>
          <a:p>
            <a:pPr lvl="1"/>
            <a:r>
              <a:rPr lang="fr-FR" sz="2000" smtClean="0"/>
              <a:t>Robustesse, fiabilité et sécurité</a:t>
            </a:r>
          </a:p>
          <a:p>
            <a:pPr lvl="1"/>
            <a:r>
              <a:rPr lang="fr-FR" sz="2000" smtClean="0"/>
              <a:t>Indépendance par rapport aux plateformes</a:t>
            </a:r>
          </a:p>
          <a:p>
            <a:pPr lvl="1"/>
            <a:r>
              <a:rPr lang="fr-FR" sz="2000" smtClean="0"/>
              <a:t>Ouverture:</a:t>
            </a:r>
          </a:p>
          <a:p>
            <a:pPr lvl="2"/>
            <a:r>
              <a:rPr lang="fr-FR" sz="1800" smtClean="0"/>
              <a:t>Support intégré d’Internet</a:t>
            </a:r>
          </a:p>
          <a:p>
            <a:pPr lvl="2"/>
            <a:r>
              <a:rPr lang="fr-FR" sz="1800" smtClean="0"/>
              <a:t>Connexion intégrée aux bases de données (JDBC)</a:t>
            </a:r>
          </a:p>
          <a:p>
            <a:pPr lvl="2"/>
            <a:r>
              <a:rPr lang="fr-FR" sz="1800" smtClean="0"/>
              <a:t>Support des caractères internationaux</a:t>
            </a:r>
          </a:p>
          <a:p>
            <a:pPr lvl="1"/>
            <a:r>
              <a:rPr lang="fr-FR" sz="2000" smtClean="0"/>
              <a:t>Distribution et aspects dynamiques</a:t>
            </a:r>
          </a:p>
          <a:p>
            <a:pPr lvl="1"/>
            <a:r>
              <a:rPr lang="fr-FR" sz="2000" smtClean="0"/>
              <a:t>Performance</a:t>
            </a: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Footer Placeholder 3"/>
          <p:cNvSpPr>
            <a:spLocks noGrp="1"/>
          </p:cNvSpPr>
          <p:nvPr>
            <p:ph type="ftr" sz="quarter" idx="10"/>
          </p:nvPr>
        </p:nvSpPr>
        <p:spPr>
          <a:noFill/>
        </p:spPr>
        <p:txBody>
          <a:bodyPr/>
          <a:lstStyle/>
          <a:p>
            <a:r>
              <a:rPr lang="fr-FR" smtClean="0"/>
              <a:t>Cours Java 2013 Bersini</a:t>
            </a:r>
            <a:endParaRPr lang="fr-FR" u="sng"/>
          </a:p>
        </p:txBody>
      </p:sp>
      <p:sp>
        <p:nvSpPr>
          <p:cNvPr id="258051" name="Rectangle 2"/>
          <p:cNvSpPr>
            <a:spLocks noGrp="1" noChangeArrowheads="1"/>
          </p:cNvSpPr>
          <p:nvPr>
            <p:ph type="title"/>
          </p:nvPr>
        </p:nvSpPr>
        <p:spPr/>
        <p:txBody>
          <a:bodyPr/>
          <a:lstStyle/>
          <a:p>
            <a:r>
              <a:rPr lang="fr-FR" sz="3600" smtClean="0"/>
              <a:t>La classe</a:t>
            </a:r>
            <a:r>
              <a:rPr lang="fr-FR" smtClean="0"/>
              <a:t/>
            </a:r>
            <a:br>
              <a:rPr lang="fr-FR" smtClean="0"/>
            </a:br>
            <a:r>
              <a:rPr lang="fr-FR" sz="2800" smtClean="0"/>
              <a:t>Déclaration des attributs</a:t>
            </a:r>
            <a:endParaRPr lang="en-US" sz="2800" smtClean="0"/>
          </a:p>
        </p:txBody>
      </p:sp>
      <p:sp>
        <p:nvSpPr>
          <p:cNvPr id="258052" name="Rectangle 3"/>
          <p:cNvSpPr>
            <a:spLocks noGrp="1" noChangeArrowheads="1"/>
          </p:cNvSpPr>
          <p:nvPr>
            <p:ph type="body" idx="1"/>
          </p:nvPr>
        </p:nvSpPr>
        <p:spPr/>
        <p:txBody>
          <a:bodyPr/>
          <a:lstStyle/>
          <a:p>
            <a:r>
              <a:rPr lang="fr-FR" smtClean="0"/>
              <a:t>Chaque objet a sa propre “mémoire” de ses variables d’instance</a:t>
            </a:r>
          </a:p>
          <a:p>
            <a:r>
              <a:rPr lang="fr-FR" smtClean="0"/>
              <a:t>Le système alloue de la mémoire aux variables de classe dès qu’il rencontre la classe. Chaque instance possède la même valeur d’une variable de classe.</a:t>
            </a:r>
          </a:p>
        </p:txBody>
      </p:sp>
      <p:sp>
        <p:nvSpPr>
          <p:cNvPr id="258053" name="Text Box 4"/>
          <p:cNvSpPr txBox="1">
            <a:spLocks noChangeArrowheads="1"/>
          </p:cNvSpPr>
          <p:nvPr/>
        </p:nvSpPr>
        <p:spPr bwMode="auto">
          <a:xfrm>
            <a:off x="1371600" y="3276600"/>
            <a:ext cx="4213225" cy="2757488"/>
          </a:xfrm>
          <a:prstGeom prst="rect">
            <a:avLst/>
          </a:prstGeom>
          <a:noFill/>
          <a:ln w="9525">
            <a:noFill/>
            <a:miter lim="800000"/>
            <a:headEnd/>
            <a:tailEnd/>
          </a:ln>
        </p:spPr>
        <p:txBody>
          <a:bodyPr wrap="none">
            <a:spAutoFit/>
          </a:bodyPr>
          <a:lstStyle/>
          <a:p>
            <a:pPr algn="l" eaLnBrk="1" hangingPunct="1">
              <a:spcBef>
                <a:spcPct val="20000"/>
              </a:spcBef>
              <a:buClr>
                <a:schemeClr val="accent1"/>
              </a:buClr>
              <a:buSzPct val="80000"/>
              <a:buFont typeface="Wingdings" pitchFamily="2" charset="2"/>
              <a:buNone/>
            </a:pPr>
            <a:r>
              <a:rPr lang="fr-BE">
                <a:latin typeface="Courier New" pitchFamily="49" charset="0"/>
              </a:rPr>
              <a:t>class BankAccount {</a:t>
            </a:r>
          </a:p>
          <a:p>
            <a:pPr algn="l" eaLnBrk="1" hangingPunct="1">
              <a:spcBef>
                <a:spcPct val="20000"/>
              </a:spcBef>
              <a:buClr>
                <a:schemeClr val="accent1"/>
              </a:buClr>
              <a:buSzPct val="80000"/>
              <a:buFont typeface="Wingdings" pitchFamily="2" charset="2"/>
              <a:buNone/>
            </a:pPr>
            <a:r>
              <a:rPr lang="fr-BE">
                <a:latin typeface="Courier New" pitchFamily="49" charset="0"/>
              </a:rPr>
              <a:t>	int solde;</a:t>
            </a:r>
          </a:p>
          <a:p>
            <a:pPr algn="l" eaLnBrk="1" hangingPunct="1">
              <a:spcBef>
                <a:spcPct val="20000"/>
              </a:spcBef>
              <a:buClr>
                <a:schemeClr val="accent1"/>
              </a:buClr>
              <a:buSzPct val="80000"/>
              <a:buFont typeface="Wingdings" pitchFamily="2" charset="2"/>
              <a:buNone/>
            </a:pPr>
            <a:r>
              <a:rPr lang="fr-BE">
                <a:latin typeface="Courier New" pitchFamily="49" charset="0"/>
              </a:rPr>
              <a:t>	static int soldePrim;</a:t>
            </a:r>
          </a:p>
          <a:p>
            <a:pPr algn="l" eaLnBrk="1" hangingPunct="1">
              <a:spcBef>
                <a:spcPct val="20000"/>
              </a:spcBef>
              <a:buClr>
                <a:schemeClr val="accent1"/>
              </a:buClr>
              <a:buSzPct val="80000"/>
              <a:buFont typeface="Wingdings" pitchFamily="2" charset="2"/>
              <a:buNone/>
            </a:pPr>
            <a:r>
              <a:rPr lang="fr-BE">
                <a:latin typeface="Courier New" pitchFamily="49" charset="0"/>
              </a:rPr>
              <a:t>	void deposit(int amount){</a:t>
            </a:r>
          </a:p>
          <a:p>
            <a:pPr algn="l" eaLnBrk="1" hangingPunct="1">
              <a:spcBef>
                <a:spcPct val="20000"/>
              </a:spcBef>
              <a:buClr>
                <a:schemeClr val="accent1"/>
              </a:buClr>
              <a:buSzPct val="80000"/>
              <a:buFont typeface="Wingdings" pitchFamily="2" charset="2"/>
              <a:buNone/>
            </a:pPr>
            <a:r>
              <a:rPr lang="fr-BE">
                <a:latin typeface="Courier New" pitchFamily="49" charset="0"/>
              </a:rPr>
              <a:t>		solde+=amount;</a:t>
            </a:r>
          </a:p>
          <a:p>
            <a:pPr algn="l" eaLnBrk="1" hangingPunct="1">
              <a:spcBef>
                <a:spcPct val="20000"/>
              </a:spcBef>
              <a:buClr>
                <a:schemeClr val="accent1"/>
              </a:buClr>
              <a:buSzPct val="80000"/>
              <a:buFont typeface="Wingdings" pitchFamily="2" charset="2"/>
              <a:buNone/>
            </a:pPr>
            <a:r>
              <a:rPr lang="fr-BE">
                <a:latin typeface="Courier New" pitchFamily="49" charset="0"/>
              </a:rPr>
              <a:t>		soldePrim+=amount;</a:t>
            </a:r>
          </a:p>
          <a:p>
            <a:pPr algn="l" eaLnBrk="1" hangingPunct="1">
              <a:spcBef>
                <a:spcPct val="20000"/>
              </a:spcBef>
              <a:buClr>
                <a:schemeClr val="accent1"/>
              </a:buClr>
              <a:buSzPct val="80000"/>
              <a:buFont typeface="Wingdings" pitchFamily="2" charset="2"/>
              <a:buNone/>
            </a:pPr>
            <a:r>
              <a:rPr lang="fr-BE">
                <a:latin typeface="Courier New" pitchFamily="49" charset="0"/>
              </a:rPr>
              <a:t>	}</a:t>
            </a:r>
          </a:p>
          <a:p>
            <a:pPr algn="l" eaLnBrk="1" hangingPunct="1">
              <a:spcBef>
                <a:spcPct val="20000"/>
              </a:spcBef>
              <a:buClr>
                <a:schemeClr val="accent1"/>
              </a:buClr>
              <a:buSzPct val="80000"/>
              <a:buFont typeface="Wingdings" pitchFamily="2" charset="2"/>
              <a:buNone/>
            </a:pPr>
            <a:r>
              <a:rPr lang="fr-BE">
                <a:latin typeface="Courier New" pitchFamily="49" charset="0"/>
              </a:rPr>
              <a:t>}</a:t>
            </a:r>
          </a:p>
          <a:p>
            <a:pPr algn="l" eaLnBrk="1" hangingPunct="1"/>
            <a:endParaRPr lang="en-US" sz="2400">
              <a:latin typeface="Times New Roman" pitchFamily="18" charset="0"/>
            </a:endParaRPr>
          </a:p>
        </p:txBody>
      </p:sp>
      <p:sp>
        <p:nvSpPr>
          <p:cNvPr id="258054" name="Text Box 5"/>
          <p:cNvSpPr txBox="1">
            <a:spLocks noChangeArrowheads="1"/>
          </p:cNvSpPr>
          <p:nvPr/>
        </p:nvSpPr>
        <p:spPr bwMode="auto">
          <a:xfrm>
            <a:off x="3756025" y="2894013"/>
            <a:ext cx="1863725" cy="336550"/>
          </a:xfrm>
          <a:prstGeom prst="rect">
            <a:avLst/>
          </a:prstGeom>
          <a:noFill/>
          <a:ln w="9525">
            <a:noFill/>
            <a:miter lim="800000"/>
            <a:headEnd/>
            <a:tailEnd/>
          </a:ln>
        </p:spPr>
        <p:txBody>
          <a:bodyPr wrap="none">
            <a:spAutoFit/>
          </a:bodyPr>
          <a:lstStyle/>
          <a:p>
            <a:pPr algn="l" eaLnBrk="1" hangingPunct="1">
              <a:spcBef>
                <a:spcPct val="20000"/>
              </a:spcBef>
              <a:buClr>
                <a:schemeClr val="accent1"/>
              </a:buClr>
              <a:buSzPct val="80000"/>
              <a:buFont typeface="Wingdings" pitchFamily="2" charset="2"/>
              <a:buNone/>
            </a:pPr>
            <a:r>
              <a:rPr lang="fr-BE" u="sng"/>
              <a:t>variable d’instance</a:t>
            </a:r>
            <a:endParaRPr lang="en-US" sz="2400" u="sng"/>
          </a:p>
        </p:txBody>
      </p:sp>
      <p:sp>
        <p:nvSpPr>
          <p:cNvPr id="258055" name="Text Box 6"/>
          <p:cNvSpPr txBox="1">
            <a:spLocks noChangeArrowheads="1"/>
          </p:cNvSpPr>
          <p:nvPr/>
        </p:nvSpPr>
        <p:spPr bwMode="auto">
          <a:xfrm>
            <a:off x="0" y="4149725"/>
            <a:ext cx="1808163" cy="336550"/>
          </a:xfrm>
          <a:prstGeom prst="rect">
            <a:avLst/>
          </a:prstGeom>
          <a:noFill/>
          <a:ln w="9525">
            <a:noFill/>
            <a:miter lim="800000"/>
            <a:headEnd/>
            <a:tailEnd/>
          </a:ln>
        </p:spPr>
        <p:txBody>
          <a:bodyPr wrap="none">
            <a:spAutoFit/>
          </a:bodyPr>
          <a:lstStyle/>
          <a:p>
            <a:pPr algn="l" eaLnBrk="1" hangingPunct="1">
              <a:spcBef>
                <a:spcPct val="20000"/>
              </a:spcBef>
              <a:buClr>
                <a:schemeClr val="accent1"/>
              </a:buClr>
              <a:buSzPct val="80000"/>
              <a:buFont typeface="Wingdings" pitchFamily="2" charset="2"/>
              <a:buNone/>
            </a:pPr>
            <a:r>
              <a:rPr lang="fr-BE" u="sng"/>
              <a:t>variable de classe</a:t>
            </a:r>
            <a:endParaRPr lang="en-US" sz="2400" u="sng"/>
          </a:p>
        </p:txBody>
      </p:sp>
      <p:sp>
        <p:nvSpPr>
          <p:cNvPr id="258056" name="Oval 7"/>
          <p:cNvSpPr>
            <a:spLocks noChangeArrowheads="1"/>
          </p:cNvSpPr>
          <p:nvPr/>
        </p:nvSpPr>
        <p:spPr bwMode="auto">
          <a:xfrm>
            <a:off x="5715000" y="4343400"/>
            <a:ext cx="1295400" cy="457200"/>
          </a:xfrm>
          <a:prstGeom prst="ellipse">
            <a:avLst/>
          </a:prstGeom>
          <a:solidFill>
            <a:srgbClr val="E6F4FF"/>
          </a:solidFill>
          <a:ln w="9525">
            <a:solidFill>
              <a:schemeClr val="tx1"/>
            </a:solidFill>
            <a:round/>
            <a:headEnd/>
            <a:tailEnd/>
          </a:ln>
        </p:spPr>
        <p:txBody>
          <a:bodyPr wrap="none" anchor="ctr"/>
          <a:lstStyle/>
          <a:p>
            <a:pPr eaLnBrk="1" hangingPunct="1"/>
            <a:r>
              <a:rPr lang="fr-BE" sz="1800"/>
              <a:t>Account1</a:t>
            </a:r>
            <a:endParaRPr lang="en-US" sz="1800"/>
          </a:p>
        </p:txBody>
      </p:sp>
      <p:sp>
        <p:nvSpPr>
          <p:cNvPr id="258057" name="Oval 8"/>
          <p:cNvSpPr>
            <a:spLocks noChangeArrowheads="1"/>
          </p:cNvSpPr>
          <p:nvPr/>
        </p:nvSpPr>
        <p:spPr bwMode="auto">
          <a:xfrm>
            <a:off x="7696200" y="4343400"/>
            <a:ext cx="1295400" cy="457200"/>
          </a:xfrm>
          <a:prstGeom prst="ellipse">
            <a:avLst/>
          </a:prstGeom>
          <a:solidFill>
            <a:srgbClr val="E6F4FF"/>
          </a:solidFill>
          <a:ln w="9525">
            <a:solidFill>
              <a:schemeClr val="tx1"/>
            </a:solidFill>
            <a:round/>
            <a:headEnd/>
            <a:tailEnd/>
          </a:ln>
        </p:spPr>
        <p:txBody>
          <a:bodyPr wrap="none" anchor="ctr"/>
          <a:lstStyle/>
          <a:p>
            <a:pPr eaLnBrk="1" hangingPunct="1"/>
            <a:r>
              <a:rPr lang="fr-BE" sz="1800"/>
              <a:t>Account2</a:t>
            </a:r>
            <a:endParaRPr lang="en-US" sz="1800"/>
          </a:p>
        </p:txBody>
      </p:sp>
      <p:grpSp>
        <p:nvGrpSpPr>
          <p:cNvPr id="258058" name="Group 9"/>
          <p:cNvGrpSpPr>
            <a:grpSpLocks/>
          </p:cNvGrpSpPr>
          <p:nvPr/>
        </p:nvGrpSpPr>
        <p:grpSpPr bwMode="auto">
          <a:xfrm>
            <a:off x="5943600" y="3352800"/>
            <a:ext cx="685800" cy="304800"/>
            <a:chOff x="864" y="2448"/>
            <a:chExt cx="432" cy="192"/>
          </a:xfrm>
        </p:grpSpPr>
        <p:sp>
          <p:nvSpPr>
            <p:cNvPr id="258078" name="Rectangle 10"/>
            <p:cNvSpPr>
              <a:spLocks noChangeArrowheads="1"/>
            </p:cNvSpPr>
            <p:nvPr/>
          </p:nvSpPr>
          <p:spPr bwMode="auto">
            <a:xfrm>
              <a:off x="864" y="2448"/>
              <a:ext cx="432" cy="48"/>
            </a:xfrm>
            <a:prstGeom prst="rect">
              <a:avLst/>
            </a:prstGeom>
            <a:solidFill>
              <a:schemeClr val="accent2"/>
            </a:solidFill>
            <a:ln w="9525">
              <a:solidFill>
                <a:schemeClr val="tx1"/>
              </a:solidFill>
              <a:miter lim="800000"/>
              <a:headEnd/>
              <a:tailEnd/>
            </a:ln>
          </p:spPr>
          <p:txBody>
            <a:bodyPr wrap="none" anchor="ctr"/>
            <a:lstStyle/>
            <a:p>
              <a:endParaRPr lang="fr-FR"/>
            </a:p>
          </p:txBody>
        </p:sp>
        <p:sp>
          <p:nvSpPr>
            <p:cNvPr id="258079" name="Rectangle 11"/>
            <p:cNvSpPr>
              <a:spLocks noChangeArrowheads="1"/>
            </p:cNvSpPr>
            <p:nvPr/>
          </p:nvSpPr>
          <p:spPr bwMode="auto">
            <a:xfrm>
              <a:off x="864" y="2496"/>
              <a:ext cx="432" cy="48"/>
            </a:xfrm>
            <a:prstGeom prst="rect">
              <a:avLst/>
            </a:prstGeom>
            <a:solidFill>
              <a:schemeClr val="accent2"/>
            </a:solidFill>
            <a:ln w="9525">
              <a:solidFill>
                <a:schemeClr val="tx1"/>
              </a:solidFill>
              <a:miter lim="800000"/>
              <a:headEnd/>
              <a:tailEnd/>
            </a:ln>
          </p:spPr>
          <p:txBody>
            <a:bodyPr wrap="none" anchor="ctr"/>
            <a:lstStyle/>
            <a:p>
              <a:endParaRPr lang="fr-FR"/>
            </a:p>
          </p:txBody>
        </p:sp>
        <p:sp>
          <p:nvSpPr>
            <p:cNvPr id="258080" name="Rectangle 12"/>
            <p:cNvSpPr>
              <a:spLocks noChangeArrowheads="1"/>
            </p:cNvSpPr>
            <p:nvPr/>
          </p:nvSpPr>
          <p:spPr bwMode="auto">
            <a:xfrm>
              <a:off x="864" y="2544"/>
              <a:ext cx="432" cy="48"/>
            </a:xfrm>
            <a:prstGeom prst="rect">
              <a:avLst/>
            </a:prstGeom>
            <a:solidFill>
              <a:schemeClr val="accent2"/>
            </a:solidFill>
            <a:ln w="9525">
              <a:solidFill>
                <a:schemeClr val="tx1"/>
              </a:solidFill>
              <a:miter lim="800000"/>
              <a:headEnd/>
              <a:tailEnd/>
            </a:ln>
          </p:spPr>
          <p:txBody>
            <a:bodyPr wrap="none" anchor="ctr"/>
            <a:lstStyle/>
            <a:p>
              <a:endParaRPr lang="fr-FR"/>
            </a:p>
          </p:txBody>
        </p:sp>
        <p:sp>
          <p:nvSpPr>
            <p:cNvPr id="258081" name="Rectangle 13"/>
            <p:cNvSpPr>
              <a:spLocks noChangeArrowheads="1"/>
            </p:cNvSpPr>
            <p:nvPr/>
          </p:nvSpPr>
          <p:spPr bwMode="auto">
            <a:xfrm>
              <a:off x="864" y="2592"/>
              <a:ext cx="432" cy="48"/>
            </a:xfrm>
            <a:prstGeom prst="rect">
              <a:avLst/>
            </a:prstGeom>
            <a:solidFill>
              <a:schemeClr val="accent2"/>
            </a:solidFill>
            <a:ln w="9525">
              <a:solidFill>
                <a:schemeClr val="tx1"/>
              </a:solidFill>
              <a:miter lim="800000"/>
              <a:headEnd/>
              <a:tailEnd/>
            </a:ln>
          </p:spPr>
          <p:txBody>
            <a:bodyPr wrap="none" anchor="ctr"/>
            <a:lstStyle/>
            <a:p>
              <a:endParaRPr lang="fr-FR"/>
            </a:p>
          </p:txBody>
        </p:sp>
      </p:grpSp>
      <p:grpSp>
        <p:nvGrpSpPr>
          <p:cNvPr id="258059" name="Group 14"/>
          <p:cNvGrpSpPr>
            <a:grpSpLocks/>
          </p:cNvGrpSpPr>
          <p:nvPr/>
        </p:nvGrpSpPr>
        <p:grpSpPr bwMode="auto">
          <a:xfrm>
            <a:off x="7924800" y="3352800"/>
            <a:ext cx="685800" cy="304800"/>
            <a:chOff x="864" y="2448"/>
            <a:chExt cx="432" cy="192"/>
          </a:xfrm>
        </p:grpSpPr>
        <p:sp>
          <p:nvSpPr>
            <p:cNvPr id="258074" name="Rectangle 15"/>
            <p:cNvSpPr>
              <a:spLocks noChangeArrowheads="1"/>
            </p:cNvSpPr>
            <p:nvPr/>
          </p:nvSpPr>
          <p:spPr bwMode="auto">
            <a:xfrm>
              <a:off x="864" y="2448"/>
              <a:ext cx="432" cy="48"/>
            </a:xfrm>
            <a:prstGeom prst="rect">
              <a:avLst/>
            </a:prstGeom>
            <a:solidFill>
              <a:schemeClr val="accent2"/>
            </a:solidFill>
            <a:ln w="9525">
              <a:solidFill>
                <a:schemeClr val="tx1"/>
              </a:solidFill>
              <a:miter lim="800000"/>
              <a:headEnd/>
              <a:tailEnd/>
            </a:ln>
          </p:spPr>
          <p:txBody>
            <a:bodyPr wrap="none" anchor="ctr"/>
            <a:lstStyle/>
            <a:p>
              <a:endParaRPr lang="fr-FR"/>
            </a:p>
          </p:txBody>
        </p:sp>
        <p:sp>
          <p:nvSpPr>
            <p:cNvPr id="258075" name="Rectangle 16"/>
            <p:cNvSpPr>
              <a:spLocks noChangeArrowheads="1"/>
            </p:cNvSpPr>
            <p:nvPr/>
          </p:nvSpPr>
          <p:spPr bwMode="auto">
            <a:xfrm>
              <a:off x="864" y="2496"/>
              <a:ext cx="432" cy="48"/>
            </a:xfrm>
            <a:prstGeom prst="rect">
              <a:avLst/>
            </a:prstGeom>
            <a:solidFill>
              <a:schemeClr val="accent2"/>
            </a:solidFill>
            <a:ln w="9525">
              <a:solidFill>
                <a:schemeClr val="tx1"/>
              </a:solidFill>
              <a:miter lim="800000"/>
              <a:headEnd/>
              <a:tailEnd/>
            </a:ln>
          </p:spPr>
          <p:txBody>
            <a:bodyPr wrap="none" anchor="ctr"/>
            <a:lstStyle/>
            <a:p>
              <a:endParaRPr lang="fr-FR"/>
            </a:p>
          </p:txBody>
        </p:sp>
        <p:sp>
          <p:nvSpPr>
            <p:cNvPr id="258076" name="Rectangle 17"/>
            <p:cNvSpPr>
              <a:spLocks noChangeArrowheads="1"/>
            </p:cNvSpPr>
            <p:nvPr/>
          </p:nvSpPr>
          <p:spPr bwMode="auto">
            <a:xfrm>
              <a:off x="864" y="2544"/>
              <a:ext cx="432" cy="48"/>
            </a:xfrm>
            <a:prstGeom prst="rect">
              <a:avLst/>
            </a:prstGeom>
            <a:solidFill>
              <a:schemeClr val="accent2"/>
            </a:solidFill>
            <a:ln w="9525">
              <a:solidFill>
                <a:schemeClr val="tx1"/>
              </a:solidFill>
              <a:miter lim="800000"/>
              <a:headEnd/>
              <a:tailEnd/>
            </a:ln>
          </p:spPr>
          <p:txBody>
            <a:bodyPr wrap="none" anchor="ctr"/>
            <a:lstStyle/>
            <a:p>
              <a:endParaRPr lang="fr-FR"/>
            </a:p>
          </p:txBody>
        </p:sp>
        <p:sp>
          <p:nvSpPr>
            <p:cNvPr id="258077" name="Rectangle 18"/>
            <p:cNvSpPr>
              <a:spLocks noChangeArrowheads="1"/>
            </p:cNvSpPr>
            <p:nvPr/>
          </p:nvSpPr>
          <p:spPr bwMode="auto">
            <a:xfrm>
              <a:off x="864" y="2592"/>
              <a:ext cx="432" cy="48"/>
            </a:xfrm>
            <a:prstGeom prst="rect">
              <a:avLst/>
            </a:prstGeom>
            <a:solidFill>
              <a:schemeClr val="accent2"/>
            </a:solidFill>
            <a:ln w="9525">
              <a:solidFill>
                <a:schemeClr val="tx1"/>
              </a:solidFill>
              <a:miter lim="800000"/>
              <a:headEnd/>
              <a:tailEnd/>
            </a:ln>
          </p:spPr>
          <p:txBody>
            <a:bodyPr wrap="none" anchor="ctr"/>
            <a:lstStyle/>
            <a:p>
              <a:endParaRPr lang="fr-FR"/>
            </a:p>
          </p:txBody>
        </p:sp>
      </p:grpSp>
      <p:grpSp>
        <p:nvGrpSpPr>
          <p:cNvPr id="258060" name="Group 19"/>
          <p:cNvGrpSpPr>
            <a:grpSpLocks/>
          </p:cNvGrpSpPr>
          <p:nvPr/>
        </p:nvGrpSpPr>
        <p:grpSpPr bwMode="auto">
          <a:xfrm>
            <a:off x="6934200" y="3810000"/>
            <a:ext cx="685800" cy="304800"/>
            <a:chOff x="864" y="2448"/>
            <a:chExt cx="432" cy="192"/>
          </a:xfrm>
        </p:grpSpPr>
        <p:sp>
          <p:nvSpPr>
            <p:cNvPr id="258070" name="Rectangle 20"/>
            <p:cNvSpPr>
              <a:spLocks noChangeArrowheads="1"/>
            </p:cNvSpPr>
            <p:nvPr/>
          </p:nvSpPr>
          <p:spPr bwMode="auto">
            <a:xfrm>
              <a:off x="864" y="2448"/>
              <a:ext cx="432" cy="48"/>
            </a:xfrm>
            <a:prstGeom prst="rect">
              <a:avLst/>
            </a:prstGeom>
            <a:solidFill>
              <a:schemeClr val="accent2"/>
            </a:solidFill>
            <a:ln w="9525">
              <a:solidFill>
                <a:schemeClr val="tx1"/>
              </a:solidFill>
              <a:miter lim="800000"/>
              <a:headEnd/>
              <a:tailEnd/>
            </a:ln>
          </p:spPr>
          <p:txBody>
            <a:bodyPr wrap="none" anchor="ctr"/>
            <a:lstStyle/>
            <a:p>
              <a:endParaRPr lang="fr-FR"/>
            </a:p>
          </p:txBody>
        </p:sp>
        <p:sp>
          <p:nvSpPr>
            <p:cNvPr id="258071" name="Rectangle 21"/>
            <p:cNvSpPr>
              <a:spLocks noChangeArrowheads="1"/>
            </p:cNvSpPr>
            <p:nvPr/>
          </p:nvSpPr>
          <p:spPr bwMode="auto">
            <a:xfrm>
              <a:off x="864" y="2496"/>
              <a:ext cx="432" cy="48"/>
            </a:xfrm>
            <a:prstGeom prst="rect">
              <a:avLst/>
            </a:prstGeom>
            <a:solidFill>
              <a:schemeClr val="accent2"/>
            </a:solidFill>
            <a:ln w="9525">
              <a:solidFill>
                <a:schemeClr val="tx1"/>
              </a:solidFill>
              <a:miter lim="800000"/>
              <a:headEnd/>
              <a:tailEnd/>
            </a:ln>
          </p:spPr>
          <p:txBody>
            <a:bodyPr wrap="none" anchor="ctr"/>
            <a:lstStyle/>
            <a:p>
              <a:endParaRPr lang="fr-FR"/>
            </a:p>
          </p:txBody>
        </p:sp>
        <p:sp>
          <p:nvSpPr>
            <p:cNvPr id="258072" name="Rectangle 22"/>
            <p:cNvSpPr>
              <a:spLocks noChangeArrowheads="1"/>
            </p:cNvSpPr>
            <p:nvPr/>
          </p:nvSpPr>
          <p:spPr bwMode="auto">
            <a:xfrm>
              <a:off x="864" y="2544"/>
              <a:ext cx="432" cy="48"/>
            </a:xfrm>
            <a:prstGeom prst="rect">
              <a:avLst/>
            </a:prstGeom>
            <a:solidFill>
              <a:schemeClr val="accent2"/>
            </a:solidFill>
            <a:ln w="9525">
              <a:solidFill>
                <a:schemeClr val="tx1"/>
              </a:solidFill>
              <a:miter lim="800000"/>
              <a:headEnd/>
              <a:tailEnd/>
            </a:ln>
          </p:spPr>
          <p:txBody>
            <a:bodyPr wrap="none" anchor="ctr"/>
            <a:lstStyle/>
            <a:p>
              <a:endParaRPr lang="fr-FR"/>
            </a:p>
          </p:txBody>
        </p:sp>
        <p:sp>
          <p:nvSpPr>
            <p:cNvPr id="258073" name="Rectangle 23"/>
            <p:cNvSpPr>
              <a:spLocks noChangeArrowheads="1"/>
            </p:cNvSpPr>
            <p:nvPr/>
          </p:nvSpPr>
          <p:spPr bwMode="auto">
            <a:xfrm>
              <a:off x="864" y="2592"/>
              <a:ext cx="432" cy="48"/>
            </a:xfrm>
            <a:prstGeom prst="rect">
              <a:avLst/>
            </a:prstGeom>
            <a:solidFill>
              <a:schemeClr val="accent2"/>
            </a:solidFill>
            <a:ln w="9525">
              <a:solidFill>
                <a:schemeClr val="tx1"/>
              </a:solidFill>
              <a:miter lim="800000"/>
              <a:headEnd/>
              <a:tailEnd/>
            </a:ln>
          </p:spPr>
          <p:txBody>
            <a:bodyPr wrap="none" anchor="ctr"/>
            <a:lstStyle/>
            <a:p>
              <a:endParaRPr lang="fr-FR"/>
            </a:p>
          </p:txBody>
        </p:sp>
      </p:grpSp>
      <p:sp>
        <p:nvSpPr>
          <p:cNvPr id="258061" name="Text Box 24"/>
          <p:cNvSpPr txBox="1">
            <a:spLocks noChangeArrowheads="1"/>
          </p:cNvSpPr>
          <p:nvPr/>
        </p:nvSpPr>
        <p:spPr bwMode="auto">
          <a:xfrm>
            <a:off x="5940425" y="2997200"/>
            <a:ext cx="668338" cy="336550"/>
          </a:xfrm>
          <a:prstGeom prst="rect">
            <a:avLst/>
          </a:prstGeom>
          <a:noFill/>
          <a:ln w="9525">
            <a:noFill/>
            <a:miter lim="800000"/>
            <a:headEnd/>
            <a:tailEnd/>
          </a:ln>
        </p:spPr>
        <p:txBody>
          <a:bodyPr wrap="none">
            <a:spAutoFit/>
          </a:bodyPr>
          <a:lstStyle/>
          <a:p>
            <a:pPr algn="l" eaLnBrk="1" hangingPunct="1">
              <a:spcBef>
                <a:spcPct val="20000"/>
              </a:spcBef>
              <a:buClr>
                <a:schemeClr val="accent1"/>
              </a:buClr>
              <a:buSzPct val="80000"/>
              <a:buFont typeface="Wingdings" pitchFamily="2" charset="2"/>
              <a:buNone/>
            </a:pPr>
            <a:r>
              <a:rPr lang="fr-BE"/>
              <a:t>solde</a:t>
            </a:r>
            <a:endParaRPr lang="en-US" sz="2400"/>
          </a:p>
        </p:txBody>
      </p:sp>
      <p:sp>
        <p:nvSpPr>
          <p:cNvPr id="258062" name="Text Box 25"/>
          <p:cNvSpPr txBox="1">
            <a:spLocks noChangeArrowheads="1"/>
          </p:cNvSpPr>
          <p:nvPr/>
        </p:nvSpPr>
        <p:spPr bwMode="auto">
          <a:xfrm>
            <a:off x="7956550" y="2997200"/>
            <a:ext cx="668338" cy="336550"/>
          </a:xfrm>
          <a:prstGeom prst="rect">
            <a:avLst/>
          </a:prstGeom>
          <a:noFill/>
          <a:ln w="9525">
            <a:noFill/>
            <a:miter lim="800000"/>
            <a:headEnd/>
            <a:tailEnd/>
          </a:ln>
        </p:spPr>
        <p:txBody>
          <a:bodyPr wrap="none">
            <a:spAutoFit/>
          </a:bodyPr>
          <a:lstStyle/>
          <a:p>
            <a:pPr algn="l" eaLnBrk="1" hangingPunct="1">
              <a:spcBef>
                <a:spcPct val="20000"/>
              </a:spcBef>
              <a:buClr>
                <a:schemeClr val="accent1"/>
              </a:buClr>
              <a:buSzPct val="80000"/>
              <a:buFont typeface="Wingdings" pitchFamily="2" charset="2"/>
              <a:buNone/>
            </a:pPr>
            <a:r>
              <a:rPr lang="fr-BE"/>
              <a:t>solde</a:t>
            </a:r>
            <a:endParaRPr lang="en-US" sz="2400"/>
          </a:p>
        </p:txBody>
      </p:sp>
      <p:sp>
        <p:nvSpPr>
          <p:cNvPr id="258063" name="Text Box 26"/>
          <p:cNvSpPr txBox="1">
            <a:spLocks noChangeArrowheads="1"/>
          </p:cNvSpPr>
          <p:nvPr/>
        </p:nvSpPr>
        <p:spPr bwMode="auto">
          <a:xfrm>
            <a:off x="6732588" y="3429000"/>
            <a:ext cx="1085850" cy="336550"/>
          </a:xfrm>
          <a:prstGeom prst="rect">
            <a:avLst/>
          </a:prstGeom>
          <a:noFill/>
          <a:ln w="9525">
            <a:noFill/>
            <a:miter lim="800000"/>
            <a:headEnd/>
            <a:tailEnd/>
          </a:ln>
        </p:spPr>
        <p:txBody>
          <a:bodyPr wrap="none">
            <a:spAutoFit/>
          </a:bodyPr>
          <a:lstStyle/>
          <a:p>
            <a:pPr algn="l" eaLnBrk="1" hangingPunct="1">
              <a:spcBef>
                <a:spcPct val="20000"/>
              </a:spcBef>
              <a:buClr>
                <a:schemeClr val="accent1"/>
              </a:buClr>
              <a:buSzPct val="80000"/>
              <a:buFont typeface="Wingdings" pitchFamily="2" charset="2"/>
              <a:buNone/>
            </a:pPr>
            <a:r>
              <a:rPr lang="fr-BE"/>
              <a:t>soldePrim</a:t>
            </a:r>
            <a:endParaRPr lang="en-US" sz="2400"/>
          </a:p>
        </p:txBody>
      </p:sp>
      <p:sp>
        <p:nvSpPr>
          <p:cNvPr id="258064" name="Line 27"/>
          <p:cNvSpPr>
            <a:spLocks noChangeShapeType="1"/>
          </p:cNvSpPr>
          <p:nvPr/>
        </p:nvSpPr>
        <p:spPr bwMode="auto">
          <a:xfrm flipV="1">
            <a:off x="6400800" y="3657600"/>
            <a:ext cx="0" cy="685800"/>
          </a:xfrm>
          <a:prstGeom prst="line">
            <a:avLst/>
          </a:prstGeom>
          <a:noFill/>
          <a:ln w="9525">
            <a:solidFill>
              <a:schemeClr val="tx1"/>
            </a:solidFill>
            <a:round/>
            <a:headEnd/>
            <a:tailEnd type="triangle" w="med" len="med"/>
          </a:ln>
        </p:spPr>
        <p:txBody>
          <a:bodyPr wrap="none"/>
          <a:lstStyle/>
          <a:p>
            <a:endParaRPr lang="fr-FR"/>
          </a:p>
        </p:txBody>
      </p:sp>
      <p:sp>
        <p:nvSpPr>
          <p:cNvPr id="258065" name="Line 28"/>
          <p:cNvSpPr>
            <a:spLocks noChangeShapeType="1"/>
          </p:cNvSpPr>
          <p:nvPr/>
        </p:nvSpPr>
        <p:spPr bwMode="auto">
          <a:xfrm flipV="1">
            <a:off x="6400800" y="4038600"/>
            <a:ext cx="838200" cy="304800"/>
          </a:xfrm>
          <a:prstGeom prst="line">
            <a:avLst/>
          </a:prstGeom>
          <a:noFill/>
          <a:ln w="9525">
            <a:solidFill>
              <a:schemeClr val="tx1"/>
            </a:solidFill>
            <a:round/>
            <a:headEnd/>
            <a:tailEnd type="triangle" w="med" len="med"/>
          </a:ln>
        </p:spPr>
        <p:txBody>
          <a:bodyPr wrap="none"/>
          <a:lstStyle/>
          <a:p>
            <a:endParaRPr lang="fr-FR"/>
          </a:p>
        </p:txBody>
      </p:sp>
      <p:sp>
        <p:nvSpPr>
          <p:cNvPr id="258066" name="Line 29"/>
          <p:cNvSpPr>
            <a:spLocks noChangeShapeType="1"/>
          </p:cNvSpPr>
          <p:nvPr/>
        </p:nvSpPr>
        <p:spPr bwMode="auto">
          <a:xfrm flipV="1">
            <a:off x="8305800" y="3657600"/>
            <a:ext cx="0" cy="685800"/>
          </a:xfrm>
          <a:prstGeom prst="line">
            <a:avLst/>
          </a:prstGeom>
          <a:noFill/>
          <a:ln w="9525">
            <a:solidFill>
              <a:schemeClr val="tx1"/>
            </a:solidFill>
            <a:round/>
            <a:headEnd/>
            <a:tailEnd type="triangle" w="med" len="med"/>
          </a:ln>
        </p:spPr>
        <p:txBody>
          <a:bodyPr wrap="none"/>
          <a:lstStyle/>
          <a:p>
            <a:endParaRPr lang="fr-FR"/>
          </a:p>
        </p:txBody>
      </p:sp>
      <p:sp>
        <p:nvSpPr>
          <p:cNvPr id="258067" name="Line 30"/>
          <p:cNvSpPr>
            <a:spLocks noChangeShapeType="1"/>
          </p:cNvSpPr>
          <p:nvPr/>
        </p:nvSpPr>
        <p:spPr bwMode="auto">
          <a:xfrm flipH="1" flipV="1">
            <a:off x="7391400" y="4038600"/>
            <a:ext cx="914400" cy="304800"/>
          </a:xfrm>
          <a:prstGeom prst="line">
            <a:avLst/>
          </a:prstGeom>
          <a:noFill/>
          <a:ln w="9525">
            <a:solidFill>
              <a:schemeClr val="tx1"/>
            </a:solidFill>
            <a:round/>
            <a:headEnd/>
            <a:tailEnd type="triangle" w="med" len="med"/>
          </a:ln>
        </p:spPr>
        <p:txBody>
          <a:bodyPr wrap="none"/>
          <a:lstStyle/>
          <a:p>
            <a:endParaRPr lang="fr-FR"/>
          </a:p>
        </p:txBody>
      </p:sp>
      <p:sp>
        <p:nvSpPr>
          <p:cNvPr id="258068" name="Line 31"/>
          <p:cNvSpPr>
            <a:spLocks noChangeShapeType="1"/>
          </p:cNvSpPr>
          <p:nvPr/>
        </p:nvSpPr>
        <p:spPr bwMode="auto">
          <a:xfrm flipH="1">
            <a:off x="3635375" y="3213100"/>
            <a:ext cx="936625" cy="503238"/>
          </a:xfrm>
          <a:prstGeom prst="line">
            <a:avLst/>
          </a:prstGeom>
          <a:noFill/>
          <a:ln w="28575">
            <a:solidFill>
              <a:schemeClr val="tx1"/>
            </a:solidFill>
            <a:round/>
            <a:headEnd/>
            <a:tailEnd type="triangle" w="med" len="med"/>
          </a:ln>
        </p:spPr>
        <p:txBody>
          <a:bodyPr wrap="none"/>
          <a:lstStyle/>
          <a:p>
            <a:endParaRPr lang="fr-FR"/>
          </a:p>
        </p:txBody>
      </p:sp>
      <p:sp>
        <p:nvSpPr>
          <p:cNvPr id="258069" name="Line 32"/>
          <p:cNvSpPr>
            <a:spLocks noChangeShapeType="1"/>
          </p:cNvSpPr>
          <p:nvPr/>
        </p:nvSpPr>
        <p:spPr bwMode="auto">
          <a:xfrm flipV="1">
            <a:off x="1835150" y="4038600"/>
            <a:ext cx="450850" cy="254000"/>
          </a:xfrm>
          <a:prstGeom prst="line">
            <a:avLst/>
          </a:prstGeom>
          <a:noFill/>
          <a:ln w="28575">
            <a:solidFill>
              <a:schemeClr val="tx1"/>
            </a:solidFill>
            <a:round/>
            <a:headEnd/>
            <a:tailEnd type="triangle" w="med" len="med"/>
          </a:ln>
        </p:spPr>
        <p:txBody>
          <a:bodyPr wrap="none"/>
          <a:lstStyle/>
          <a:p>
            <a:endParaRPr lang="fr-F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Footer Placeholder 3"/>
          <p:cNvSpPr>
            <a:spLocks noGrp="1"/>
          </p:cNvSpPr>
          <p:nvPr>
            <p:ph type="ftr" sz="quarter" idx="10"/>
          </p:nvPr>
        </p:nvSpPr>
        <p:spPr>
          <a:noFill/>
        </p:spPr>
        <p:txBody>
          <a:bodyPr/>
          <a:lstStyle/>
          <a:p>
            <a:r>
              <a:rPr lang="fr-FR" smtClean="0"/>
              <a:t>Cours Java 2013 Bersini</a:t>
            </a:r>
            <a:endParaRPr lang="fr-FR" u="sng"/>
          </a:p>
        </p:txBody>
      </p:sp>
      <p:sp>
        <p:nvSpPr>
          <p:cNvPr id="260099" name="Rectangle 2"/>
          <p:cNvSpPr>
            <a:spLocks noGrp="1" noChangeArrowheads="1"/>
          </p:cNvSpPr>
          <p:nvPr>
            <p:ph type="title"/>
          </p:nvPr>
        </p:nvSpPr>
        <p:spPr/>
        <p:txBody>
          <a:bodyPr/>
          <a:lstStyle/>
          <a:p>
            <a:r>
              <a:rPr lang="fr-FR" sz="3600" smtClean="0"/>
              <a:t>La classe</a:t>
            </a:r>
            <a:r>
              <a:rPr lang="fr-FR" smtClean="0"/>
              <a:t/>
            </a:r>
            <a:br>
              <a:rPr lang="fr-FR" smtClean="0"/>
            </a:br>
            <a:r>
              <a:rPr lang="fr-FR" sz="2800" smtClean="0"/>
              <a:t>Déclaration des attributs</a:t>
            </a:r>
            <a:endParaRPr lang="en-US" sz="2800" smtClean="0"/>
          </a:p>
        </p:txBody>
      </p:sp>
      <p:sp>
        <p:nvSpPr>
          <p:cNvPr id="260100" name="Rectangle 3"/>
          <p:cNvSpPr>
            <a:spLocks noGrp="1" noChangeArrowheads="1"/>
          </p:cNvSpPr>
          <p:nvPr>
            <p:ph type="body" idx="1"/>
          </p:nvPr>
        </p:nvSpPr>
        <p:spPr>
          <a:xfrm>
            <a:off x="152400" y="1125538"/>
            <a:ext cx="8839200" cy="5111750"/>
          </a:xfrm>
        </p:spPr>
        <p:txBody>
          <a:bodyPr/>
          <a:lstStyle/>
          <a:p>
            <a:r>
              <a:rPr lang="fr-BE" smtClean="0"/>
              <a:t>Variables et méthodes statiques</a:t>
            </a:r>
          </a:p>
          <a:p>
            <a:pPr lvl="1"/>
            <a:r>
              <a:rPr lang="fr-BE" smtClean="0"/>
              <a:t>Initialisées dès que la classe est chargée en mémoire</a:t>
            </a:r>
          </a:p>
          <a:p>
            <a:pPr lvl="1"/>
            <a:r>
              <a:rPr lang="fr-BE" smtClean="0"/>
              <a:t>Pas besoin de créer un objet (instance de classe)</a:t>
            </a:r>
          </a:p>
          <a:p>
            <a:r>
              <a:rPr lang="fr-BE" smtClean="0"/>
              <a:t>Méthodes statiques</a:t>
            </a:r>
          </a:p>
          <a:p>
            <a:pPr lvl="1"/>
            <a:r>
              <a:rPr lang="fr-BE" smtClean="0"/>
              <a:t>Fournissent une fonctionnalité à une classe entière</a:t>
            </a:r>
          </a:p>
          <a:p>
            <a:pPr lvl="1"/>
            <a:r>
              <a:rPr lang="fr-BE" smtClean="0"/>
              <a:t>Cas des méthodes non destinées à accomplir une action sur un objet individuel de la classe</a:t>
            </a:r>
          </a:p>
          <a:p>
            <a:pPr lvl="1"/>
            <a:r>
              <a:rPr lang="fr-BE" smtClean="0"/>
              <a:t>Exemples: </a:t>
            </a:r>
            <a:r>
              <a:rPr lang="fr-BE" sz="1400" smtClean="0">
                <a:latin typeface="Courier New" pitchFamily="49" charset="0"/>
              </a:rPr>
              <a:t>Math.random(), Integer.parseInt(String s), main(String[] args)</a:t>
            </a:r>
          </a:p>
          <a:p>
            <a:pPr lvl="1"/>
            <a:r>
              <a:rPr lang="en-US" smtClean="0"/>
              <a:t>Les méthodes statiques ne peuvent pas accéder aux variables d’instances (elles sont “au-dessus” des variables d’instances)</a:t>
            </a:r>
          </a:p>
        </p:txBody>
      </p:sp>
      <p:sp>
        <p:nvSpPr>
          <p:cNvPr id="260101" name="Text Box 4"/>
          <p:cNvSpPr txBox="1">
            <a:spLocks noChangeArrowheads="1"/>
          </p:cNvSpPr>
          <p:nvPr/>
        </p:nvSpPr>
        <p:spPr bwMode="auto">
          <a:xfrm>
            <a:off x="250825" y="4797425"/>
            <a:ext cx="8642350" cy="1333500"/>
          </a:xfrm>
          <a:prstGeom prst="rect">
            <a:avLst/>
          </a:prstGeom>
          <a:solidFill>
            <a:srgbClr val="E6F4FF"/>
          </a:solidFill>
          <a:ln w="19050">
            <a:solidFill>
              <a:schemeClr val="tx1"/>
            </a:solidFill>
            <a:miter lim="800000"/>
            <a:headEnd/>
            <a:tailEnd/>
          </a:ln>
        </p:spPr>
        <p:txBody>
          <a:bodyPr>
            <a:spAutoFit/>
          </a:bodyPr>
          <a:lstStyle/>
          <a:p>
            <a:pPr algn="l">
              <a:spcBef>
                <a:spcPct val="50000"/>
              </a:spcBef>
            </a:pPr>
            <a:r>
              <a:rPr lang="fr-FR">
                <a:latin typeface="Courier New" pitchFamily="49" charset="0"/>
              </a:rPr>
              <a:t>class AnIntegerNamedX {</a:t>
            </a:r>
            <a:br>
              <a:rPr lang="fr-FR">
                <a:latin typeface="Courier New" pitchFamily="49" charset="0"/>
              </a:rPr>
            </a:br>
            <a:r>
              <a:rPr lang="fr-FR">
                <a:latin typeface="Courier New" pitchFamily="49" charset="0"/>
              </a:rPr>
              <a:t>  int x;</a:t>
            </a:r>
            <a:br>
              <a:rPr lang="fr-FR">
                <a:latin typeface="Courier New" pitchFamily="49" charset="0"/>
              </a:rPr>
            </a:br>
            <a:r>
              <a:rPr lang="fr-FR">
                <a:latin typeface="Courier New" pitchFamily="49" charset="0"/>
              </a:rPr>
              <a:t>  static public int x() { return x; }</a:t>
            </a:r>
            <a:br>
              <a:rPr lang="fr-FR">
                <a:latin typeface="Courier New" pitchFamily="49" charset="0"/>
              </a:rPr>
            </a:br>
            <a:r>
              <a:rPr lang="fr-FR">
                <a:latin typeface="Courier New" pitchFamily="49" charset="0"/>
              </a:rPr>
              <a:t>  static public void setX(int newX) { this.x = newX; }</a:t>
            </a:r>
            <a:br>
              <a:rPr lang="fr-FR">
                <a:latin typeface="Courier New" pitchFamily="49" charset="0"/>
              </a:rPr>
            </a:br>
            <a:r>
              <a:rPr lang="fr-FR">
                <a:latin typeface="Courier New" pitchFamily="49" charset="0"/>
              </a:rPr>
              <a:t>} </a:t>
            </a:r>
          </a:p>
        </p:txBody>
      </p:sp>
      <p:sp>
        <p:nvSpPr>
          <p:cNvPr id="260102" name="Oval 5"/>
          <p:cNvSpPr>
            <a:spLocks noChangeArrowheads="1"/>
          </p:cNvSpPr>
          <p:nvPr/>
        </p:nvSpPr>
        <p:spPr bwMode="auto">
          <a:xfrm>
            <a:off x="5441950" y="5502275"/>
            <a:ext cx="433388" cy="433388"/>
          </a:xfrm>
          <a:prstGeom prst="ellipse">
            <a:avLst/>
          </a:prstGeom>
          <a:noFill/>
          <a:ln w="38100">
            <a:solidFill>
              <a:srgbClr val="FF0000"/>
            </a:solidFill>
            <a:round/>
            <a:headEnd/>
            <a:tailEnd/>
          </a:ln>
        </p:spPr>
        <p:txBody>
          <a:bodyPr wrap="none" anchor="ctr"/>
          <a:lstStyle/>
          <a:p>
            <a:endParaRPr lang="fr-FR"/>
          </a:p>
        </p:txBody>
      </p:sp>
      <p:sp>
        <p:nvSpPr>
          <p:cNvPr id="260103" name="Line 6"/>
          <p:cNvSpPr>
            <a:spLocks noChangeShapeType="1"/>
          </p:cNvSpPr>
          <p:nvPr/>
        </p:nvSpPr>
        <p:spPr bwMode="auto">
          <a:xfrm flipV="1">
            <a:off x="5775325" y="5157788"/>
            <a:ext cx="1028700" cy="419100"/>
          </a:xfrm>
          <a:prstGeom prst="line">
            <a:avLst/>
          </a:prstGeom>
          <a:noFill/>
          <a:ln w="28575">
            <a:solidFill>
              <a:srgbClr val="FF0000"/>
            </a:solidFill>
            <a:round/>
            <a:headEnd/>
            <a:tailEnd type="triangle" w="med" len="med"/>
          </a:ln>
        </p:spPr>
        <p:txBody>
          <a:bodyPr wrap="none" anchor="ctr"/>
          <a:lstStyle/>
          <a:p>
            <a:endParaRPr lang="fr-FR"/>
          </a:p>
        </p:txBody>
      </p:sp>
      <p:sp>
        <p:nvSpPr>
          <p:cNvPr id="260104" name="Text Box 7"/>
          <p:cNvSpPr txBox="1">
            <a:spLocks noChangeArrowheads="1"/>
          </p:cNvSpPr>
          <p:nvPr/>
        </p:nvSpPr>
        <p:spPr bwMode="auto">
          <a:xfrm>
            <a:off x="6804025" y="4941888"/>
            <a:ext cx="2016125" cy="942975"/>
          </a:xfrm>
          <a:prstGeom prst="rect">
            <a:avLst/>
          </a:prstGeom>
          <a:noFill/>
          <a:ln w="19050">
            <a:noFill/>
            <a:miter lim="800000"/>
            <a:headEnd/>
            <a:tailEnd/>
          </a:ln>
        </p:spPr>
        <p:txBody>
          <a:bodyPr>
            <a:spAutoFit/>
          </a:bodyPr>
          <a:lstStyle/>
          <a:p>
            <a:pPr algn="l">
              <a:spcBef>
                <a:spcPct val="50000"/>
              </a:spcBef>
            </a:pPr>
            <a:r>
              <a:rPr lang="fr-FR" sz="1400" b="1"/>
              <a:t>x est une variable d’instance, donc inaccessible pour la méthode static setX</a:t>
            </a:r>
          </a:p>
        </p:txBody>
      </p:sp>
      <p:sp>
        <p:nvSpPr>
          <p:cNvPr id="260105" name="Oval 8"/>
          <p:cNvSpPr>
            <a:spLocks noChangeArrowheads="1"/>
          </p:cNvSpPr>
          <p:nvPr/>
        </p:nvSpPr>
        <p:spPr bwMode="auto">
          <a:xfrm>
            <a:off x="4265613" y="5307013"/>
            <a:ext cx="433387" cy="433387"/>
          </a:xfrm>
          <a:prstGeom prst="ellipse">
            <a:avLst/>
          </a:prstGeom>
          <a:noFill/>
          <a:ln w="38100">
            <a:solidFill>
              <a:srgbClr val="FF0000"/>
            </a:solidFill>
            <a:round/>
            <a:headEnd/>
            <a:tailEnd/>
          </a:ln>
        </p:spPr>
        <p:txBody>
          <a:bodyPr wrap="none" anchor="ctr"/>
          <a:lstStyle/>
          <a:p>
            <a:endParaRPr lang="fr-FR"/>
          </a:p>
        </p:txBody>
      </p:sp>
      <p:sp>
        <p:nvSpPr>
          <p:cNvPr id="260106" name="Line 9"/>
          <p:cNvSpPr>
            <a:spLocks noChangeShapeType="1"/>
          </p:cNvSpPr>
          <p:nvPr/>
        </p:nvSpPr>
        <p:spPr bwMode="auto">
          <a:xfrm flipV="1">
            <a:off x="4598988" y="5094288"/>
            <a:ext cx="2220912" cy="287337"/>
          </a:xfrm>
          <a:prstGeom prst="line">
            <a:avLst/>
          </a:prstGeom>
          <a:noFill/>
          <a:ln w="28575">
            <a:solidFill>
              <a:srgbClr val="FF0000"/>
            </a:solidFill>
            <a:round/>
            <a:headEnd/>
            <a:tailEnd type="triangle" w="med" len="med"/>
          </a:ln>
        </p:spPr>
        <p:txBody>
          <a:bodyPr wrap="none" anchor="ctr"/>
          <a:lstStyle/>
          <a:p>
            <a:endParaRPr lang="fr-FR"/>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Footer Placeholder 3"/>
          <p:cNvSpPr>
            <a:spLocks noGrp="1"/>
          </p:cNvSpPr>
          <p:nvPr>
            <p:ph type="ftr" sz="quarter" idx="10"/>
          </p:nvPr>
        </p:nvSpPr>
        <p:spPr>
          <a:noFill/>
        </p:spPr>
        <p:txBody>
          <a:bodyPr/>
          <a:lstStyle/>
          <a:p>
            <a:r>
              <a:rPr lang="fr-FR" smtClean="0"/>
              <a:t>Cours Java 2013 Bersini</a:t>
            </a:r>
            <a:endParaRPr lang="fr-FR" u="sng"/>
          </a:p>
        </p:txBody>
      </p:sp>
      <p:sp>
        <p:nvSpPr>
          <p:cNvPr id="262147" name="Rectangle 2"/>
          <p:cNvSpPr>
            <a:spLocks noGrp="1" noChangeArrowheads="1"/>
          </p:cNvSpPr>
          <p:nvPr>
            <p:ph type="title"/>
          </p:nvPr>
        </p:nvSpPr>
        <p:spPr/>
        <p:txBody>
          <a:bodyPr/>
          <a:lstStyle/>
          <a:p>
            <a:r>
              <a:rPr lang="fr-FR" sz="3600" smtClean="0"/>
              <a:t>La classe</a:t>
            </a:r>
            <a:r>
              <a:rPr lang="fr-FR" smtClean="0"/>
              <a:t/>
            </a:r>
            <a:br>
              <a:rPr lang="fr-FR" smtClean="0"/>
            </a:br>
            <a:r>
              <a:rPr lang="fr-FR" sz="2800" smtClean="0"/>
              <a:t>Le constructeur</a:t>
            </a:r>
          </a:p>
        </p:txBody>
      </p:sp>
      <p:sp>
        <p:nvSpPr>
          <p:cNvPr id="262148" name="Rectangle 3"/>
          <p:cNvSpPr>
            <a:spLocks noGrp="1" noChangeArrowheads="1"/>
          </p:cNvSpPr>
          <p:nvPr>
            <p:ph type="body" idx="1"/>
          </p:nvPr>
        </p:nvSpPr>
        <p:spPr>
          <a:xfrm>
            <a:off x="152400" y="1141413"/>
            <a:ext cx="8991600" cy="5397500"/>
          </a:xfrm>
        </p:spPr>
        <p:txBody>
          <a:bodyPr/>
          <a:lstStyle/>
          <a:p>
            <a:pPr>
              <a:lnSpc>
                <a:spcPct val="90000"/>
              </a:lnSpc>
            </a:pPr>
            <a:r>
              <a:rPr lang="fr-FR" smtClean="0"/>
              <a:t>Comme on l’a vu, les variables doivent être initialisées</a:t>
            </a:r>
          </a:p>
          <a:p>
            <a:pPr>
              <a:lnSpc>
                <a:spcPct val="90000"/>
              </a:lnSpc>
            </a:pPr>
            <a:r>
              <a:rPr lang="fr-FR" smtClean="0"/>
              <a:t>Or la déclaration des attributs n’inclut généralement pas d’initialisation</a:t>
            </a:r>
          </a:p>
          <a:p>
            <a:pPr>
              <a:lnSpc>
                <a:spcPct val="90000"/>
              </a:lnSpc>
            </a:pPr>
            <a:r>
              <a:rPr lang="fr-FR" smtClean="0"/>
              <a:t>De plus, comment pourrait-on connaître à l’avance la valeur des différentes variables membres, puisqu’elle sera propre à chaque instance (objet) de la classe? (Chaque voiture a sa propre marque, sa propre couleur et sa propre vitesse)</a:t>
            </a:r>
          </a:p>
          <a:p>
            <a:pPr>
              <a:lnSpc>
                <a:spcPct val="90000"/>
              </a:lnSpc>
            </a:pPr>
            <a:r>
              <a:rPr lang="fr-FR" smtClean="0"/>
              <a:t>Il faut donc définir dans la classe un mécanisme permettant de donner une valeur aux variables membres (aux états) de l’objet</a:t>
            </a:r>
          </a:p>
          <a:p>
            <a:pPr>
              <a:lnSpc>
                <a:spcPct val="90000"/>
              </a:lnSpc>
            </a:pPr>
            <a:r>
              <a:rPr lang="fr-FR" smtClean="0"/>
              <a:t>Ce mécanisme s’appelle le « constructeur »</a:t>
            </a:r>
          </a:p>
          <a:p>
            <a:pPr>
              <a:lnSpc>
                <a:spcPct val="90000"/>
              </a:lnSpc>
            </a:pPr>
            <a:r>
              <a:rPr lang="fr-FR" smtClean="0"/>
              <a:t>Une classe doit toujours  avoir au minimum un constructeur</a:t>
            </a:r>
          </a:p>
          <a:p>
            <a:pPr>
              <a:lnSpc>
                <a:spcPct val="90000"/>
              </a:lnSpc>
            </a:pPr>
            <a:r>
              <a:rPr lang="fr-FR" smtClean="0"/>
              <a:t>Le constructeur recevra les valeurs à attribuer aux variables et les y affectera</a:t>
            </a:r>
          </a:p>
          <a:p>
            <a:pPr>
              <a:lnSpc>
                <a:spcPct val="90000"/>
              </a:lnSpc>
            </a:pPr>
            <a:r>
              <a:rPr lang="fr-FR" smtClean="0"/>
              <a:t>Le constructeur servira ainsi à « matérialiser » la classe et sera donc appelé chaque fois qu’un objet de la classe doit être créé</a:t>
            </a:r>
          </a:p>
          <a:p>
            <a:pPr>
              <a:lnSpc>
                <a:spcPct val="90000"/>
              </a:lnSpc>
            </a:pPr>
            <a:r>
              <a:rPr lang="fr-FR" smtClean="0"/>
              <a:t>Le constructeur est donc la « Recette » pour fabriquer un objet</a:t>
            </a:r>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Footer Placeholder 4"/>
          <p:cNvSpPr>
            <a:spLocks noGrp="1"/>
          </p:cNvSpPr>
          <p:nvPr>
            <p:ph type="ftr" sz="quarter" idx="10"/>
          </p:nvPr>
        </p:nvSpPr>
        <p:spPr>
          <a:noFill/>
        </p:spPr>
        <p:txBody>
          <a:bodyPr/>
          <a:lstStyle/>
          <a:p>
            <a:r>
              <a:rPr lang="fr-FR" smtClean="0"/>
              <a:t>Cours Java 2013 Bersini</a:t>
            </a:r>
            <a:endParaRPr lang="fr-FR" u="sng"/>
          </a:p>
        </p:txBody>
      </p:sp>
      <p:sp>
        <p:nvSpPr>
          <p:cNvPr id="264195" name="Rectangle 2"/>
          <p:cNvSpPr>
            <a:spLocks noGrp="1" noChangeArrowheads="1"/>
          </p:cNvSpPr>
          <p:nvPr>
            <p:ph type="title"/>
          </p:nvPr>
        </p:nvSpPr>
        <p:spPr/>
        <p:txBody>
          <a:bodyPr/>
          <a:lstStyle/>
          <a:p>
            <a:r>
              <a:rPr lang="fr-FR" sz="3600" smtClean="0"/>
              <a:t>La classe</a:t>
            </a:r>
            <a:r>
              <a:rPr lang="fr-FR" smtClean="0"/>
              <a:t/>
            </a:r>
            <a:br>
              <a:rPr lang="fr-FR" smtClean="0"/>
            </a:br>
            <a:r>
              <a:rPr lang="fr-FR" sz="2800" smtClean="0"/>
              <a:t>Le constructeur</a:t>
            </a:r>
          </a:p>
        </p:txBody>
      </p:sp>
      <p:sp>
        <p:nvSpPr>
          <p:cNvPr id="264196" name="Rectangle 3"/>
          <p:cNvSpPr>
            <a:spLocks noGrp="1" noChangeArrowheads="1"/>
          </p:cNvSpPr>
          <p:nvPr>
            <p:ph type="body" sz="half" idx="1"/>
          </p:nvPr>
        </p:nvSpPr>
        <p:spPr>
          <a:xfrm>
            <a:off x="152400" y="1211263"/>
            <a:ext cx="5218113" cy="5027612"/>
          </a:xfrm>
        </p:spPr>
        <p:txBody>
          <a:bodyPr/>
          <a:lstStyle/>
          <a:p>
            <a:pPr>
              <a:lnSpc>
                <a:spcPct val="90000"/>
              </a:lnSpc>
            </a:pPr>
            <a:r>
              <a:rPr lang="fr-FR" sz="1600" smtClean="0"/>
              <a:t>A le même nom que la classe</a:t>
            </a:r>
          </a:p>
          <a:p>
            <a:pPr>
              <a:lnSpc>
                <a:spcPct val="90000"/>
              </a:lnSpc>
            </a:pPr>
            <a:r>
              <a:rPr lang="fr-FR" sz="1600" smtClean="0"/>
              <a:t>Utilise comme arguments des variables initialisant son état interne</a:t>
            </a:r>
          </a:p>
          <a:p>
            <a:pPr>
              <a:lnSpc>
                <a:spcPct val="90000"/>
              </a:lnSpc>
            </a:pPr>
            <a:r>
              <a:rPr lang="fr-FR" sz="1600" smtClean="0"/>
              <a:t>On peut surcharger les constructeurs, i.e définir de multiples constructeurs (plusieurs recettes existent pour fabriquer un même objet avec des ingrédients différents)</a:t>
            </a:r>
          </a:p>
          <a:p>
            <a:pPr>
              <a:lnSpc>
                <a:spcPct val="90000"/>
              </a:lnSpc>
            </a:pPr>
            <a:r>
              <a:rPr lang="fr-FR" sz="1600" smtClean="0"/>
              <a:t>Il existe toujours un constructeur.  S’il n’est pas explicitement défini, il sera un constructeur par défaut, sans arguments </a:t>
            </a:r>
          </a:p>
          <a:p>
            <a:pPr>
              <a:lnSpc>
                <a:spcPct val="90000"/>
              </a:lnSpc>
            </a:pPr>
            <a:r>
              <a:rPr lang="fr-FR" sz="1600" smtClean="0"/>
              <a:t>Signature d’un constructeur:</a:t>
            </a:r>
          </a:p>
          <a:p>
            <a:pPr lvl="1">
              <a:lnSpc>
                <a:spcPct val="90000"/>
              </a:lnSpc>
            </a:pPr>
            <a:r>
              <a:rPr lang="fr-FR" sz="1400" smtClean="0"/>
              <a:t>Modificateur d’accès (en général public)</a:t>
            </a:r>
          </a:p>
          <a:p>
            <a:pPr lvl="1">
              <a:lnSpc>
                <a:spcPct val="90000"/>
              </a:lnSpc>
            </a:pPr>
            <a:r>
              <a:rPr lang="fr-FR" sz="1400" smtClean="0"/>
              <a:t>Pas de type de retour</a:t>
            </a:r>
          </a:p>
          <a:p>
            <a:pPr lvl="1">
              <a:lnSpc>
                <a:spcPct val="90000"/>
              </a:lnSpc>
            </a:pPr>
            <a:r>
              <a:rPr lang="fr-FR" sz="1400" smtClean="0"/>
              <a:t>Le même nom que la classe</a:t>
            </a:r>
          </a:p>
          <a:p>
            <a:pPr lvl="1">
              <a:lnSpc>
                <a:spcPct val="90000"/>
              </a:lnSpc>
            </a:pPr>
            <a:r>
              <a:rPr lang="fr-FR" sz="1400" smtClean="0"/>
              <a:t>Les arguments sont utilisés pour initialiser les variables de la classe</a:t>
            </a:r>
          </a:p>
        </p:txBody>
      </p:sp>
      <p:sp>
        <p:nvSpPr>
          <p:cNvPr id="264197" name="Rectangle 4"/>
          <p:cNvSpPr>
            <a:spLocks noGrp="1" noChangeArrowheads="1"/>
          </p:cNvSpPr>
          <p:nvPr>
            <p:ph type="body" sz="half" idx="2"/>
          </p:nvPr>
        </p:nvSpPr>
        <p:spPr>
          <a:xfrm>
            <a:off x="5359400" y="1341438"/>
            <a:ext cx="3632200" cy="4648200"/>
          </a:xfrm>
          <a:solidFill>
            <a:srgbClr val="E6F4FF"/>
          </a:solidFill>
          <a:ln>
            <a:solidFill>
              <a:schemeClr val="tx1"/>
            </a:solidFill>
          </a:ln>
        </p:spPr>
        <p:txBody>
          <a:bodyPr/>
          <a:lstStyle/>
          <a:p>
            <a:pPr>
              <a:lnSpc>
                <a:spcPct val="90000"/>
              </a:lnSpc>
              <a:buFont typeface="Symbol" pitchFamily="18" charset="2"/>
              <a:buNone/>
            </a:pPr>
            <a:endParaRPr lang="fr-BE" sz="1600" b="0" smtClean="0">
              <a:solidFill>
                <a:schemeClr val="tx1"/>
              </a:solidFill>
              <a:latin typeface="Courier New" pitchFamily="49" charset="0"/>
            </a:endParaRPr>
          </a:p>
          <a:p>
            <a:pPr>
              <a:lnSpc>
                <a:spcPct val="90000"/>
              </a:lnSpc>
              <a:buFont typeface="Symbol" pitchFamily="18" charset="2"/>
              <a:buNone/>
            </a:pPr>
            <a:r>
              <a:rPr lang="fr-BE" sz="1600" b="0" smtClean="0">
                <a:solidFill>
                  <a:schemeClr val="tx1"/>
                </a:solidFill>
                <a:latin typeface="Courier New" pitchFamily="49" charset="0"/>
              </a:rPr>
              <a:t>public Voiture(String m,int v,double e)</a:t>
            </a:r>
          </a:p>
          <a:p>
            <a:pPr>
              <a:lnSpc>
                <a:spcPct val="90000"/>
              </a:lnSpc>
              <a:buFont typeface="Symbol" pitchFamily="18" charset="2"/>
              <a:buNone/>
            </a:pPr>
            <a:r>
              <a:rPr lang="fr-BE" sz="1600" b="0" smtClean="0">
                <a:solidFill>
                  <a:schemeClr val="tx1"/>
                </a:solidFill>
                <a:latin typeface="Courier New" pitchFamily="49" charset="0"/>
              </a:rPr>
              <a:t>{</a:t>
            </a:r>
          </a:p>
          <a:p>
            <a:pPr>
              <a:lnSpc>
                <a:spcPct val="90000"/>
              </a:lnSpc>
              <a:buFont typeface="Symbol" pitchFamily="18" charset="2"/>
              <a:buNone/>
            </a:pPr>
            <a:r>
              <a:rPr lang="fr-BE" sz="1600" b="0" smtClean="0">
                <a:solidFill>
                  <a:schemeClr val="tx1"/>
                </a:solidFill>
                <a:latin typeface="Courier New" pitchFamily="49" charset="0"/>
              </a:rPr>
              <a:t>	marque=m ;</a:t>
            </a:r>
          </a:p>
          <a:p>
            <a:pPr>
              <a:lnSpc>
                <a:spcPct val="90000"/>
              </a:lnSpc>
              <a:buFont typeface="Symbol" pitchFamily="18" charset="2"/>
              <a:buNone/>
            </a:pPr>
            <a:r>
              <a:rPr lang="fr-BE" sz="1600" b="0" smtClean="0">
                <a:solidFill>
                  <a:schemeClr val="tx1"/>
                </a:solidFill>
                <a:latin typeface="Courier New" pitchFamily="49" charset="0"/>
              </a:rPr>
              <a:t>	vitesse=v;</a:t>
            </a:r>
          </a:p>
          <a:p>
            <a:pPr>
              <a:lnSpc>
                <a:spcPct val="90000"/>
              </a:lnSpc>
              <a:buFont typeface="Symbol" pitchFamily="18" charset="2"/>
              <a:buNone/>
            </a:pPr>
            <a:r>
              <a:rPr lang="fr-BE" sz="1600" b="0" smtClean="0">
                <a:solidFill>
                  <a:schemeClr val="tx1"/>
                </a:solidFill>
                <a:latin typeface="Courier New" pitchFamily="49" charset="0"/>
              </a:rPr>
              <a:t>	reserveEssence=e;</a:t>
            </a:r>
          </a:p>
          <a:p>
            <a:pPr>
              <a:lnSpc>
                <a:spcPct val="90000"/>
              </a:lnSpc>
              <a:buFont typeface="Symbol" pitchFamily="18" charset="2"/>
              <a:buNone/>
            </a:pPr>
            <a:r>
              <a:rPr lang="fr-BE" sz="1600" b="0" smtClean="0">
                <a:solidFill>
                  <a:schemeClr val="tx1"/>
                </a:solidFill>
                <a:latin typeface="Courier New" pitchFamily="49" charset="0"/>
              </a:rPr>
              <a:t>}</a:t>
            </a:r>
          </a:p>
          <a:p>
            <a:pPr>
              <a:lnSpc>
                <a:spcPct val="90000"/>
              </a:lnSpc>
              <a:buFont typeface="Symbol" pitchFamily="18" charset="2"/>
              <a:buNone/>
            </a:pPr>
            <a:endParaRPr lang="fr-FR" sz="1600" b="0" smtClean="0">
              <a:solidFill>
                <a:schemeClr val="tx1"/>
              </a:solidFill>
              <a:latin typeface="Courier New" pitchFamily="49" charset="0"/>
            </a:endParaRPr>
          </a:p>
          <a:p>
            <a:pPr>
              <a:lnSpc>
                <a:spcPct val="90000"/>
              </a:lnSpc>
              <a:buFont typeface="Symbol" pitchFamily="18" charset="2"/>
              <a:buNone/>
            </a:pPr>
            <a:r>
              <a:rPr lang="fr-BE" sz="1600" b="0" smtClean="0">
                <a:solidFill>
                  <a:schemeClr val="tx1"/>
                </a:solidFill>
                <a:latin typeface="Courier New" pitchFamily="49" charset="0"/>
              </a:rPr>
              <a:t>public Voiture(String m)</a:t>
            </a:r>
          </a:p>
          <a:p>
            <a:pPr>
              <a:lnSpc>
                <a:spcPct val="90000"/>
              </a:lnSpc>
              <a:buFont typeface="Symbol" pitchFamily="18" charset="2"/>
              <a:buNone/>
            </a:pPr>
            <a:r>
              <a:rPr lang="fr-BE" sz="1600" b="0" smtClean="0">
                <a:solidFill>
                  <a:schemeClr val="tx1"/>
                </a:solidFill>
                <a:latin typeface="Courier New" pitchFamily="49" charset="0"/>
              </a:rPr>
              <a:t>{</a:t>
            </a:r>
          </a:p>
          <a:p>
            <a:pPr>
              <a:lnSpc>
                <a:spcPct val="90000"/>
              </a:lnSpc>
              <a:buFont typeface="Symbol" pitchFamily="18" charset="2"/>
              <a:buNone/>
            </a:pPr>
            <a:r>
              <a:rPr lang="fr-BE" sz="1600" b="0" smtClean="0">
                <a:solidFill>
                  <a:schemeClr val="tx1"/>
                </a:solidFill>
                <a:latin typeface="Courier New" pitchFamily="49" charset="0"/>
              </a:rPr>
              <a:t>	marque=m ;</a:t>
            </a:r>
          </a:p>
          <a:p>
            <a:pPr>
              <a:lnSpc>
                <a:spcPct val="90000"/>
              </a:lnSpc>
              <a:buFont typeface="Symbol" pitchFamily="18" charset="2"/>
              <a:buNone/>
            </a:pPr>
            <a:r>
              <a:rPr lang="fr-BE" sz="1600" b="0" smtClean="0">
                <a:solidFill>
                  <a:schemeClr val="tx1"/>
                </a:solidFill>
                <a:latin typeface="Courier New" pitchFamily="49" charset="0"/>
              </a:rPr>
              <a:t>	vitesse=0;</a:t>
            </a:r>
          </a:p>
          <a:p>
            <a:pPr>
              <a:lnSpc>
                <a:spcPct val="90000"/>
              </a:lnSpc>
              <a:buFont typeface="Symbol" pitchFamily="18" charset="2"/>
              <a:buNone/>
            </a:pPr>
            <a:r>
              <a:rPr lang="fr-BE" sz="1600" b="0" smtClean="0">
                <a:solidFill>
                  <a:schemeClr val="tx1"/>
                </a:solidFill>
                <a:latin typeface="Courier New" pitchFamily="49" charset="0"/>
              </a:rPr>
              <a:t>	reserveEssence=0;</a:t>
            </a:r>
          </a:p>
          <a:p>
            <a:pPr>
              <a:lnSpc>
                <a:spcPct val="90000"/>
              </a:lnSpc>
              <a:buFont typeface="Symbol" pitchFamily="18" charset="2"/>
              <a:buNone/>
            </a:pPr>
            <a:r>
              <a:rPr lang="fr-BE" sz="1600" b="0" smtClean="0">
                <a:solidFill>
                  <a:schemeClr val="tx1"/>
                </a:solidFill>
                <a:latin typeface="Courier New" pitchFamily="49" charset="0"/>
              </a:rPr>
              <a:t>}</a:t>
            </a:r>
            <a:endParaRPr lang="fr-FR" sz="1600" b="0" smtClean="0">
              <a:solidFill>
                <a:schemeClr val="tx1"/>
              </a:solidFill>
              <a:latin typeface="Courier New" pitchFamily="49" charset="0"/>
            </a:endParaRPr>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Footer Placeholder 3"/>
          <p:cNvSpPr>
            <a:spLocks noGrp="1"/>
          </p:cNvSpPr>
          <p:nvPr>
            <p:ph type="ftr" sz="quarter" idx="10"/>
          </p:nvPr>
        </p:nvSpPr>
        <p:spPr>
          <a:noFill/>
        </p:spPr>
        <p:txBody>
          <a:bodyPr/>
          <a:lstStyle/>
          <a:p>
            <a:r>
              <a:rPr lang="fr-FR" smtClean="0"/>
              <a:t>Cours Java 2013 Bersini</a:t>
            </a:r>
            <a:endParaRPr lang="fr-FR" u="sng"/>
          </a:p>
        </p:txBody>
      </p:sp>
      <p:sp>
        <p:nvSpPr>
          <p:cNvPr id="266243" name="Rectangle 2"/>
          <p:cNvSpPr>
            <a:spLocks noGrp="1" noChangeArrowheads="1"/>
          </p:cNvSpPr>
          <p:nvPr>
            <p:ph type="title"/>
          </p:nvPr>
        </p:nvSpPr>
        <p:spPr/>
        <p:txBody>
          <a:bodyPr/>
          <a:lstStyle/>
          <a:p>
            <a:r>
              <a:rPr lang="fr-BE" smtClean="0"/>
              <a:t>Exercices</a:t>
            </a:r>
            <a:endParaRPr lang="en-GB" smtClean="0"/>
          </a:p>
        </p:txBody>
      </p:sp>
      <p:sp>
        <p:nvSpPr>
          <p:cNvPr id="266244" name="Rectangle 3"/>
          <p:cNvSpPr>
            <a:spLocks noGrp="1" noChangeArrowheads="1"/>
          </p:cNvSpPr>
          <p:nvPr>
            <p:ph type="body" idx="1"/>
          </p:nvPr>
        </p:nvSpPr>
        <p:spPr>
          <a:xfrm>
            <a:off x="152400" y="1185863"/>
            <a:ext cx="8839200" cy="5106987"/>
          </a:xfrm>
        </p:spPr>
        <p:txBody>
          <a:bodyPr/>
          <a:lstStyle/>
          <a:p>
            <a:r>
              <a:rPr lang="fr-FR" smtClean="0"/>
              <a:t>Comptes en banque</a:t>
            </a:r>
          </a:p>
          <a:p>
            <a:pPr lvl="1"/>
            <a:r>
              <a:rPr lang="fr-FR" smtClean="0"/>
              <a:t>Créer deux constructeurs différents dans la classe CompteEnBanque</a:t>
            </a:r>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Footer Placeholder 3"/>
          <p:cNvSpPr>
            <a:spLocks noGrp="1"/>
          </p:cNvSpPr>
          <p:nvPr>
            <p:ph type="ftr" sz="quarter" idx="10"/>
          </p:nvPr>
        </p:nvSpPr>
        <p:spPr>
          <a:noFill/>
        </p:spPr>
        <p:txBody>
          <a:bodyPr/>
          <a:lstStyle/>
          <a:p>
            <a:r>
              <a:rPr lang="fr-FR" smtClean="0"/>
              <a:t>Cours Java 2013 Bersini</a:t>
            </a:r>
            <a:endParaRPr lang="fr-FR" u="sng"/>
          </a:p>
        </p:txBody>
      </p:sp>
      <p:sp>
        <p:nvSpPr>
          <p:cNvPr id="268291" name="Rectangle 2"/>
          <p:cNvSpPr>
            <a:spLocks noGrp="1" noChangeArrowheads="1"/>
          </p:cNvSpPr>
          <p:nvPr>
            <p:ph type="title"/>
          </p:nvPr>
        </p:nvSpPr>
        <p:spPr/>
        <p:txBody>
          <a:bodyPr/>
          <a:lstStyle/>
          <a:p>
            <a:r>
              <a:rPr lang="fr-FR" sz="3600" smtClean="0"/>
              <a:t>Interaction entre objets</a:t>
            </a:r>
            <a:r>
              <a:rPr lang="fr-FR" smtClean="0"/>
              <a:t/>
            </a:r>
            <a:br>
              <a:rPr lang="fr-FR" smtClean="0"/>
            </a:br>
            <a:r>
              <a:rPr lang="fr-FR" sz="2800" smtClean="0"/>
              <a:t>Création d’objets</a:t>
            </a:r>
          </a:p>
        </p:txBody>
      </p:sp>
      <p:sp>
        <p:nvSpPr>
          <p:cNvPr id="268292" name="Rectangle 3"/>
          <p:cNvSpPr>
            <a:spLocks noGrp="1" noChangeArrowheads="1"/>
          </p:cNvSpPr>
          <p:nvPr>
            <p:ph type="body" idx="1"/>
          </p:nvPr>
        </p:nvSpPr>
        <p:spPr/>
        <p:txBody>
          <a:bodyPr/>
          <a:lstStyle/>
          <a:p>
            <a:r>
              <a:rPr lang="fr-FR" smtClean="0"/>
              <a:t>Notons toutefois qu’il ne « se passe » toujours rien dans notre programme à ce stade</a:t>
            </a:r>
          </a:p>
          <a:p>
            <a:r>
              <a:rPr lang="fr-FR" smtClean="0"/>
              <a:t>En effet, nous avons conçu deux classes, dont nous avons défini les caractéristiques, les constructeurs et les comportements possibles, mais nous n’avons toujours créé aucun objet</a:t>
            </a:r>
          </a:p>
          <a:p>
            <a:r>
              <a:rPr lang="fr-FR" smtClean="0"/>
              <a:t>Nous n’avons en fait encore que défini ce que seraient un compte en banque ou une personne si nous en créions dans notre programme</a:t>
            </a:r>
          </a:p>
          <a:p>
            <a:r>
              <a:rPr lang="fr-FR" smtClean="0"/>
              <a:t>Pour qu’il « se passe » quelque chose, il faudrait donc que nous matérialisions nos classes, autrement dit que nous les instancions, ce qui signifie que nous « créions des objets »</a:t>
            </a:r>
          </a:p>
          <a:p>
            <a:r>
              <a:rPr lang="fr-FR" smtClean="0"/>
              <a:t>Pour ce faire, il faut appeler le constructeur de la classe dont nous souhaitons créer une instance</a:t>
            </a:r>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Footer Placeholder 4"/>
          <p:cNvSpPr>
            <a:spLocks noGrp="1"/>
          </p:cNvSpPr>
          <p:nvPr>
            <p:ph type="ftr" sz="quarter" idx="10"/>
          </p:nvPr>
        </p:nvSpPr>
        <p:spPr>
          <a:noFill/>
        </p:spPr>
        <p:txBody>
          <a:bodyPr/>
          <a:lstStyle/>
          <a:p>
            <a:r>
              <a:rPr lang="fr-FR" smtClean="0"/>
              <a:t>Cours Java 2013 Bersini</a:t>
            </a:r>
            <a:endParaRPr lang="fr-FR" u="sng"/>
          </a:p>
        </p:txBody>
      </p:sp>
      <p:sp>
        <p:nvSpPr>
          <p:cNvPr id="270339" name="Rectangle 2"/>
          <p:cNvSpPr>
            <a:spLocks noGrp="1" noChangeArrowheads="1"/>
          </p:cNvSpPr>
          <p:nvPr>
            <p:ph type="title"/>
          </p:nvPr>
        </p:nvSpPr>
        <p:spPr/>
        <p:txBody>
          <a:bodyPr/>
          <a:lstStyle/>
          <a:p>
            <a:r>
              <a:rPr lang="fr-FR" sz="3600" smtClean="0"/>
              <a:t>Interaction entre objets</a:t>
            </a:r>
            <a:r>
              <a:rPr lang="fr-FR" smtClean="0"/>
              <a:t/>
            </a:r>
            <a:br>
              <a:rPr lang="fr-FR" smtClean="0"/>
            </a:br>
            <a:r>
              <a:rPr lang="fr-FR" sz="2800" smtClean="0"/>
              <a:t>Création d’objets</a:t>
            </a:r>
          </a:p>
        </p:txBody>
      </p:sp>
      <p:sp>
        <p:nvSpPr>
          <p:cNvPr id="270340" name="Rectangle 3"/>
          <p:cNvSpPr>
            <a:spLocks noGrp="1" noChangeArrowheads="1"/>
          </p:cNvSpPr>
          <p:nvPr>
            <p:ph type="body" sz="half" idx="1"/>
          </p:nvPr>
        </p:nvSpPr>
        <p:spPr>
          <a:xfrm>
            <a:off x="152400" y="1358900"/>
            <a:ext cx="8740775" cy="1863725"/>
          </a:xfrm>
        </p:spPr>
        <p:txBody>
          <a:bodyPr/>
          <a:lstStyle/>
          <a:p>
            <a:r>
              <a:rPr lang="fr-FR" sz="2000" smtClean="0"/>
              <a:t>L’appel au constructeur</a:t>
            </a:r>
          </a:p>
          <a:p>
            <a:pPr lvl="1"/>
            <a:r>
              <a:rPr lang="fr-FR" sz="1800" smtClean="0"/>
              <a:t>Se fait pour initialiser un objet</a:t>
            </a:r>
          </a:p>
          <a:p>
            <a:pPr lvl="2">
              <a:buFont typeface="Wingdings" pitchFamily="2" charset="2"/>
              <a:buChar char="è"/>
            </a:pPr>
            <a:r>
              <a:rPr lang="fr-FR" sz="1600" smtClean="0">
                <a:sym typeface="Wingdings" pitchFamily="2" charset="2"/>
              </a:rPr>
              <a:t>Provoque la création réelle de l’objet en mémoire</a:t>
            </a:r>
            <a:endParaRPr lang="fr-FR" sz="1600" smtClean="0"/>
          </a:p>
          <a:p>
            <a:pPr lvl="2">
              <a:buFont typeface="Wingdings" pitchFamily="2" charset="2"/>
              <a:buChar char="è"/>
            </a:pPr>
            <a:r>
              <a:rPr lang="fr-FR" sz="1600" smtClean="0">
                <a:sym typeface="Wingdings" pitchFamily="2" charset="2"/>
              </a:rPr>
              <a:t>Par l’initialisation de ses variables internes propres</a:t>
            </a:r>
          </a:p>
          <a:p>
            <a:pPr lvl="1"/>
            <a:r>
              <a:rPr lang="fr-FR" sz="1800" smtClean="0"/>
              <a:t>Se fait par l’emploi du mot clé « </a:t>
            </a:r>
            <a:r>
              <a:rPr lang="fr-FR" sz="1800" b="1" i="1" smtClean="0"/>
              <a:t>new</a:t>
            </a:r>
            <a:r>
              <a:rPr lang="fr-FR" sz="1800" smtClean="0"/>
              <a:t> »</a:t>
            </a:r>
          </a:p>
        </p:txBody>
      </p:sp>
      <p:sp>
        <p:nvSpPr>
          <p:cNvPr id="270341" name="Rectangle 4"/>
          <p:cNvSpPr>
            <a:spLocks noGrp="1" noChangeArrowheads="1"/>
          </p:cNvSpPr>
          <p:nvPr>
            <p:ph type="body" sz="half" idx="2"/>
          </p:nvPr>
        </p:nvSpPr>
        <p:spPr>
          <a:xfrm>
            <a:off x="1092200" y="3389313"/>
            <a:ext cx="6480175" cy="2665412"/>
          </a:xfrm>
          <a:solidFill>
            <a:srgbClr val="E6F4FF"/>
          </a:solidFill>
          <a:ln>
            <a:solidFill>
              <a:schemeClr val="tx1"/>
            </a:solidFill>
          </a:ln>
        </p:spPr>
        <p:txBody>
          <a:bodyPr/>
          <a:lstStyle/>
          <a:p>
            <a:pPr>
              <a:buFont typeface="Symbol" pitchFamily="18" charset="2"/>
              <a:buNone/>
            </a:pPr>
            <a:endParaRPr lang="fr-BE" sz="1800" b="0" smtClean="0">
              <a:solidFill>
                <a:schemeClr val="tx1"/>
              </a:solidFill>
              <a:latin typeface="Courier New" pitchFamily="49" charset="0"/>
            </a:endParaRPr>
          </a:p>
          <a:p>
            <a:pPr>
              <a:buFont typeface="Symbol" pitchFamily="18" charset="2"/>
              <a:buNone/>
            </a:pPr>
            <a:r>
              <a:rPr lang="fr-BE" sz="1800" b="0" smtClean="0">
                <a:solidFill>
                  <a:schemeClr val="tx1"/>
                </a:solidFill>
                <a:latin typeface="Courier New" pitchFamily="49" charset="0"/>
              </a:rPr>
              <a:t>Voiture v1, v2;</a:t>
            </a:r>
          </a:p>
          <a:p>
            <a:pPr>
              <a:buFont typeface="Symbol" pitchFamily="18" charset="2"/>
              <a:buNone/>
            </a:pPr>
            <a:endParaRPr lang="fr-BE" sz="1800" b="0" smtClean="0">
              <a:solidFill>
                <a:schemeClr val="tx1"/>
              </a:solidFill>
              <a:latin typeface="Courier New" pitchFamily="49" charset="0"/>
            </a:endParaRPr>
          </a:p>
          <a:p>
            <a:pPr>
              <a:buFont typeface="Symbol" pitchFamily="18" charset="2"/>
              <a:buNone/>
            </a:pPr>
            <a:r>
              <a:rPr lang="fr-BE" sz="1800" b="0" smtClean="0">
                <a:solidFill>
                  <a:schemeClr val="tx1"/>
                </a:solidFill>
                <a:latin typeface="Courier New" pitchFamily="49" charset="0"/>
              </a:rPr>
              <a:t>v1 = new Voiture("Peugeot", 120, 35.3);</a:t>
            </a:r>
          </a:p>
          <a:p>
            <a:pPr>
              <a:buFont typeface="Symbol" pitchFamily="18" charset="2"/>
              <a:buNone/>
            </a:pPr>
            <a:endParaRPr lang="fr-BE" sz="1800" b="0" smtClean="0">
              <a:solidFill>
                <a:schemeClr val="tx1"/>
              </a:solidFill>
              <a:latin typeface="Courier New" pitchFamily="49" charset="0"/>
            </a:endParaRPr>
          </a:p>
          <a:p>
            <a:pPr>
              <a:buFont typeface="Symbol" pitchFamily="18" charset="2"/>
              <a:buNone/>
            </a:pPr>
            <a:r>
              <a:rPr lang="fr-BE" sz="1800" b="0" smtClean="0">
                <a:solidFill>
                  <a:schemeClr val="tx1"/>
                </a:solidFill>
                <a:latin typeface="Courier New" pitchFamily="49" charset="0"/>
              </a:rPr>
              <a:t>v2 = new Voiture("Ferrari");</a:t>
            </a:r>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Footer Placeholder 3"/>
          <p:cNvSpPr>
            <a:spLocks noGrp="1"/>
          </p:cNvSpPr>
          <p:nvPr>
            <p:ph type="ftr" sz="quarter" idx="10"/>
          </p:nvPr>
        </p:nvSpPr>
        <p:spPr>
          <a:noFill/>
        </p:spPr>
        <p:txBody>
          <a:bodyPr/>
          <a:lstStyle/>
          <a:p>
            <a:r>
              <a:rPr lang="fr-FR" smtClean="0"/>
              <a:t>Cours Java 2013 Bersini</a:t>
            </a:r>
            <a:endParaRPr lang="fr-FR" u="sng"/>
          </a:p>
        </p:txBody>
      </p:sp>
      <p:sp>
        <p:nvSpPr>
          <p:cNvPr id="272387" name="Rectangle 2"/>
          <p:cNvSpPr>
            <a:spLocks noGrp="1" noChangeArrowheads="1"/>
          </p:cNvSpPr>
          <p:nvPr>
            <p:ph type="title"/>
          </p:nvPr>
        </p:nvSpPr>
        <p:spPr/>
        <p:txBody>
          <a:bodyPr/>
          <a:lstStyle/>
          <a:p>
            <a:r>
              <a:rPr lang="fr-FR" sz="3600" smtClean="0"/>
              <a:t>Interaction entre objets</a:t>
            </a:r>
            <a:r>
              <a:rPr lang="fr-FR" smtClean="0"/>
              <a:t/>
            </a:r>
            <a:br>
              <a:rPr lang="fr-FR" smtClean="0"/>
            </a:br>
            <a:r>
              <a:rPr lang="fr-FR" sz="2800" smtClean="0"/>
              <a:t>Création d’objets</a:t>
            </a:r>
            <a:endParaRPr lang="en-US" sz="2800" smtClean="0"/>
          </a:p>
        </p:txBody>
      </p:sp>
      <p:sp>
        <p:nvSpPr>
          <p:cNvPr id="272388" name="Rectangle 3"/>
          <p:cNvSpPr>
            <a:spLocks noGrp="1" noChangeArrowheads="1"/>
          </p:cNvSpPr>
          <p:nvPr>
            <p:ph type="body" idx="1"/>
          </p:nvPr>
        </p:nvSpPr>
        <p:spPr/>
        <p:txBody>
          <a:bodyPr/>
          <a:lstStyle/>
          <a:p>
            <a:pPr>
              <a:buFont typeface="Symbol" pitchFamily="18" charset="2"/>
              <a:buNone/>
            </a:pPr>
            <a:r>
              <a:rPr lang="fr-BE" sz="2200" smtClean="0"/>
              <a:t>Déclaration et création d’objets</a:t>
            </a:r>
          </a:p>
          <a:p>
            <a:r>
              <a:rPr lang="fr-BE" smtClean="0"/>
              <a:t>Déclaration : </a:t>
            </a:r>
            <a:r>
              <a:rPr lang="fr-BE" smtClean="0">
                <a:latin typeface="Courier New" pitchFamily="49" charset="0"/>
              </a:rPr>
              <a:t>Point p;</a:t>
            </a:r>
          </a:p>
          <a:p>
            <a:r>
              <a:rPr lang="fr-BE" smtClean="0"/>
              <a:t>Création : </a:t>
            </a:r>
            <a:r>
              <a:rPr lang="fr-BE" smtClean="0">
                <a:latin typeface="Courier New" pitchFamily="49" charset="0"/>
              </a:rPr>
              <a:t>p = new Point(2,3);</a:t>
            </a:r>
            <a:endParaRPr lang="en-US" smtClean="0">
              <a:latin typeface="Courier New" pitchFamily="49" charset="0"/>
            </a:endParaRPr>
          </a:p>
        </p:txBody>
      </p:sp>
      <p:sp>
        <p:nvSpPr>
          <p:cNvPr id="272389" name="Rectangle 4"/>
          <p:cNvSpPr>
            <a:spLocks noChangeArrowheads="1"/>
          </p:cNvSpPr>
          <p:nvPr/>
        </p:nvSpPr>
        <p:spPr bwMode="auto">
          <a:xfrm>
            <a:off x="6248400" y="1739900"/>
            <a:ext cx="1447800" cy="381000"/>
          </a:xfrm>
          <a:prstGeom prst="rect">
            <a:avLst/>
          </a:prstGeom>
          <a:solidFill>
            <a:schemeClr val="accent1"/>
          </a:solidFill>
          <a:ln w="9525">
            <a:solidFill>
              <a:schemeClr val="tx1"/>
            </a:solidFill>
            <a:miter lim="800000"/>
            <a:headEnd/>
            <a:tailEnd/>
          </a:ln>
        </p:spPr>
        <p:txBody>
          <a:bodyPr wrap="none" anchor="ctr"/>
          <a:lstStyle/>
          <a:p>
            <a:pPr eaLnBrk="1" hangingPunct="1"/>
            <a:r>
              <a:rPr lang="fr-BE" sz="2000">
                <a:solidFill>
                  <a:schemeClr val="bg1"/>
                </a:solidFill>
              </a:rPr>
              <a:t>????</a:t>
            </a:r>
            <a:endParaRPr lang="en-US" sz="2000">
              <a:solidFill>
                <a:schemeClr val="bg1"/>
              </a:solidFill>
            </a:endParaRPr>
          </a:p>
        </p:txBody>
      </p:sp>
      <p:sp>
        <p:nvSpPr>
          <p:cNvPr id="272390" name="Text Box 5"/>
          <p:cNvSpPr txBox="1">
            <a:spLocks noChangeArrowheads="1"/>
          </p:cNvSpPr>
          <p:nvPr/>
        </p:nvSpPr>
        <p:spPr bwMode="auto">
          <a:xfrm>
            <a:off x="5791200" y="1736725"/>
            <a:ext cx="325438" cy="396875"/>
          </a:xfrm>
          <a:prstGeom prst="rect">
            <a:avLst/>
          </a:prstGeom>
          <a:noFill/>
          <a:ln w="9525">
            <a:noFill/>
            <a:miter lim="800000"/>
            <a:headEnd/>
            <a:tailEnd/>
          </a:ln>
        </p:spPr>
        <p:txBody>
          <a:bodyPr wrap="none">
            <a:spAutoFit/>
          </a:bodyPr>
          <a:lstStyle/>
          <a:p>
            <a:pPr algn="l" eaLnBrk="1" hangingPunct="1"/>
            <a:r>
              <a:rPr lang="fr-BE" sz="2000"/>
              <a:t>p</a:t>
            </a:r>
            <a:endParaRPr lang="en-US" sz="2000"/>
          </a:p>
        </p:txBody>
      </p:sp>
      <p:sp>
        <p:nvSpPr>
          <p:cNvPr id="272391" name="Rectangle 6"/>
          <p:cNvSpPr>
            <a:spLocks noChangeArrowheads="1"/>
          </p:cNvSpPr>
          <p:nvPr/>
        </p:nvSpPr>
        <p:spPr bwMode="auto">
          <a:xfrm>
            <a:off x="4191000" y="2743200"/>
            <a:ext cx="1447800" cy="381000"/>
          </a:xfrm>
          <a:prstGeom prst="rect">
            <a:avLst/>
          </a:prstGeom>
          <a:solidFill>
            <a:schemeClr val="accent1"/>
          </a:solidFill>
          <a:ln w="9525">
            <a:solidFill>
              <a:schemeClr val="tx1"/>
            </a:solidFill>
            <a:miter lim="800000"/>
            <a:headEnd/>
            <a:tailEnd/>
          </a:ln>
        </p:spPr>
        <p:txBody>
          <a:bodyPr wrap="none" anchor="ctr"/>
          <a:lstStyle/>
          <a:p>
            <a:pPr eaLnBrk="1" hangingPunct="1"/>
            <a:r>
              <a:rPr lang="fr-BE" sz="2000">
                <a:solidFill>
                  <a:schemeClr val="bg1"/>
                </a:solidFill>
              </a:rPr>
              <a:t>????</a:t>
            </a:r>
            <a:endParaRPr lang="en-US" sz="2000">
              <a:solidFill>
                <a:schemeClr val="bg1"/>
              </a:solidFill>
            </a:endParaRPr>
          </a:p>
        </p:txBody>
      </p:sp>
      <p:sp>
        <p:nvSpPr>
          <p:cNvPr id="272392" name="Rectangle 7"/>
          <p:cNvSpPr>
            <a:spLocks noChangeArrowheads="1"/>
          </p:cNvSpPr>
          <p:nvPr/>
        </p:nvSpPr>
        <p:spPr bwMode="auto">
          <a:xfrm>
            <a:off x="6934200" y="2590800"/>
            <a:ext cx="1447800" cy="381000"/>
          </a:xfrm>
          <a:prstGeom prst="rect">
            <a:avLst/>
          </a:prstGeom>
          <a:solidFill>
            <a:schemeClr val="accent1"/>
          </a:solidFill>
          <a:ln w="9525">
            <a:solidFill>
              <a:schemeClr val="tx1"/>
            </a:solidFill>
            <a:miter lim="800000"/>
            <a:headEnd/>
            <a:tailEnd/>
          </a:ln>
        </p:spPr>
        <p:txBody>
          <a:bodyPr wrap="none" anchor="ctr"/>
          <a:lstStyle/>
          <a:p>
            <a:pPr eaLnBrk="1" hangingPunct="1"/>
            <a:r>
              <a:rPr lang="fr-BE" sz="2000">
                <a:solidFill>
                  <a:schemeClr val="bg1"/>
                </a:solidFill>
              </a:rPr>
              <a:t>0</a:t>
            </a:r>
            <a:endParaRPr lang="en-US" sz="2000">
              <a:solidFill>
                <a:schemeClr val="bg1"/>
              </a:solidFill>
            </a:endParaRPr>
          </a:p>
        </p:txBody>
      </p:sp>
      <p:sp>
        <p:nvSpPr>
          <p:cNvPr id="272393" name="Rectangle 8"/>
          <p:cNvSpPr>
            <a:spLocks noChangeArrowheads="1"/>
          </p:cNvSpPr>
          <p:nvPr/>
        </p:nvSpPr>
        <p:spPr bwMode="auto">
          <a:xfrm>
            <a:off x="6934200" y="2971800"/>
            <a:ext cx="1447800" cy="381000"/>
          </a:xfrm>
          <a:prstGeom prst="rect">
            <a:avLst/>
          </a:prstGeom>
          <a:solidFill>
            <a:schemeClr val="accent1"/>
          </a:solidFill>
          <a:ln w="9525">
            <a:solidFill>
              <a:schemeClr val="tx1"/>
            </a:solidFill>
            <a:miter lim="800000"/>
            <a:headEnd/>
            <a:tailEnd/>
          </a:ln>
        </p:spPr>
        <p:txBody>
          <a:bodyPr wrap="none" anchor="ctr"/>
          <a:lstStyle/>
          <a:p>
            <a:pPr eaLnBrk="1" hangingPunct="1"/>
            <a:r>
              <a:rPr lang="fr-BE" sz="2000">
                <a:solidFill>
                  <a:schemeClr val="bg1"/>
                </a:solidFill>
              </a:rPr>
              <a:t>0</a:t>
            </a:r>
            <a:endParaRPr lang="en-US" sz="2000">
              <a:solidFill>
                <a:schemeClr val="bg1"/>
              </a:solidFill>
            </a:endParaRPr>
          </a:p>
        </p:txBody>
      </p:sp>
      <p:sp>
        <p:nvSpPr>
          <p:cNvPr id="272394" name="Text Box 9"/>
          <p:cNvSpPr txBox="1">
            <a:spLocks noChangeArrowheads="1"/>
          </p:cNvSpPr>
          <p:nvPr/>
        </p:nvSpPr>
        <p:spPr bwMode="auto">
          <a:xfrm>
            <a:off x="3810000" y="2740025"/>
            <a:ext cx="325438" cy="396875"/>
          </a:xfrm>
          <a:prstGeom prst="rect">
            <a:avLst/>
          </a:prstGeom>
          <a:noFill/>
          <a:ln w="9525">
            <a:noFill/>
            <a:miter lim="800000"/>
            <a:headEnd/>
            <a:tailEnd/>
          </a:ln>
        </p:spPr>
        <p:txBody>
          <a:bodyPr wrap="none">
            <a:spAutoFit/>
          </a:bodyPr>
          <a:lstStyle/>
          <a:p>
            <a:pPr algn="l" eaLnBrk="1" hangingPunct="1"/>
            <a:r>
              <a:rPr lang="fr-BE" sz="2000"/>
              <a:t>p</a:t>
            </a:r>
            <a:endParaRPr lang="en-US" sz="2000"/>
          </a:p>
        </p:txBody>
      </p:sp>
      <p:sp>
        <p:nvSpPr>
          <p:cNvPr id="272395" name="Text Box 10"/>
          <p:cNvSpPr txBox="1">
            <a:spLocks noChangeArrowheads="1"/>
          </p:cNvSpPr>
          <p:nvPr/>
        </p:nvSpPr>
        <p:spPr bwMode="auto">
          <a:xfrm>
            <a:off x="6553200" y="2587625"/>
            <a:ext cx="311150" cy="396875"/>
          </a:xfrm>
          <a:prstGeom prst="rect">
            <a:avLst/>
          </a:prstGeom>
          <a:noFill/>
          <a:ln w="9525">
            <a:noFill/>
            <a:miter lim="800000"/>
            <a:headEnd/>
            <a:tailEnd/>
          </a:ln>
        </p:spPr>
        <p:txBody>
          <a:bodyPr wrap="none">
            <a:spAutoFit/>
          </a:bodyPr>
          <a:lstStyle/>
          <a:p>
            <a:pPr algn="l" eaLnBrk="1" hangingPunct="1"/>
            <a:r>
              <a:rPr lang="fr-BE" sz="2000"/>
              <a:t>x</a:t>
            </a:r>
            <a:endParaRPr lang="en-US" sz="2000"/>
          </a:p>
        </p:txBody>
      </p:sp>
      <p:sp>
        <p:nvSpPr>
          <p:cNvPr id="272396" name="Text Box 11"/>
          <p:cNvSpPr txBox="1">
            <a:spLocks noChangeArrowheads="1"/>
          </p:cNvSpPr>
          <p:nvPr/>
        </p:nvSpPr>
        <p:spPr bwMode="auto">
          <a:xfrm>
            <a:off x="6553200" y="2968625"/>
            <a:ext cx="311150" cy="396875"/>
          </a:xfrm>
          <a:prstGeom prst="rect">
            <a:avLst/>
          </a:prstGeom>
          <a:noFill/>
          <a:ln w="9525">
            <a:noFill/>
            <a:miter lim="800000"/>
            <a:headEnd/>
            <a:tailEnd/>
          </a:ln>
        </p:spPr>
        <p:txBody>
          <a:bodyPr wrap="none">
            <a:spAutoFit/>
          </a:bodyPr>
          <a:lstStyle/>
          <a:p>
            <a:pPr algn="l" eaLnBrk="1" hangingPunct="1"/>
            <a:r>
              <a:rPr lang="fr-BE" sz="2000"/>
              <a:t>y</a:t>
            </a:r>
            <a:endParaRPr lang="en-US" sz="2000"/>
          </a:p>
        </p:txBody>
      </p:sp>
      <p:sp>
        <p:nvSpPr>
          <p:cNvPr id="272397" name="Text Box 12"/>
          <p:cNvSpPr txBox="1">
            <a:spLocks noChangeArrowheads="1"/>
          </p:cNvSpPr>
          <p:nvPr/>
        </p:nvSpPr>
        <p:spPr bwMode="auto">
          <a:xfrm>
            <a:off x="250825" y="2816225"/>
            <a:ext cx="2667000" cy="396875"/>
          </a:xfrm>
          <a:prstGeom prst="rect">
            <a:avLst/>
          </a:prstGeom>
          <a:noFill/>
          <a:ln w="9525">
            <a:noFill/>
            <a:miter lim="800000"/>
            <a:headEnd/>
            <a:tailEnd/>
          </a:ln>
        </p:spPr>
        <p:txBody>
          <a:bodyPr wrap="none">
            <a:spAutoFit/>
          </a:bodyPr>
          <a:lstStyle/>
          <a:p>
            <a:pPr algn="l" eaLnBrk="1" hangingPunct="1"/>
            <a:r>
              <a:rPr lang="fr-BE" sz="2000"/>
              <a:t>1. Cherche une place </a:t>
            </a:r>
            <a:endParaRPr lang="en-US" sz="2000"/>
          </a:p>
        </p:txBody>
      </p:sp>
      <p:sp>
        <p:nvSpPr>
          <p:cNvPr id="272398" name="Text Box 13"/>
          <p:cNvSpPr txBox="1">
            <a:spLocks noChangeArrowheads="1"/>
          </p:cNvSpPr>
          <p:nvPr/>
        </p:nvSpPr>
        <p:spPr bwMode="auto">
          <a:xfrm>
            <a:off x="250825" y="3730625"/>
            <a:ext cx="3303588" cy="396875"/>
          </a:xfrm>
          <a:prstGeom prst="rect">
            <a:avLst/>
          </a:prstGeom>
          <a:noFill/>
          <a:ln w="9525">
            <a:noFill/>
            <a:miter lim="800000"/>
            <a:headEnd/>
            <a:tailEnd/>
          </a:ln>
        </p:spPr>
        <p:txBody>
          <a:bodyPr wrap="none">
            <a:spAutoFit/>
          </a:bodyPr>
          <a:lstStyle/>
          <a:p>
            <a:pPr algn="l" eaLnBrk="1" hangingPunct="1"/>
            <a:r>
              <a:rPr lang="fr-BE" sz="2000"/>
              <a:t>2. Assignation d’une valeur </a:t>
            </a:r>
            <a:endParaRPr lang="en-US" sz="2000"/>
          </a:p>
        </p:txBody>
      </p:sp>
      <p:sp>
        <p:nvSpPr>
          <p:cNvPr id="272399" name="Rectangle 14"/>
          <p:cNvSpPr>
            <a:spLocks noChangeArrowheads="1"/>
          </p:cNvSpPr>
          <p:nvPr/>
        </p:nvSpPr>
        <p:spPr bwMode="auto">
          <a:xfrm>
            <a:off x="4191000" y="3733800"/>
            <a:ext cx="1447800" cy="381000"/>
          </a:xfrm>
          <a:prstGeom prst="rect">
            <a:avLst/>
          </a:prstGeom>
          <a:solidFill>
            <a:schemeClr val="accent1"/>
          </a:solidFill>
          <a:ln w="9525">
            <a:solidFill>
              <a:schemeClr val="tx1"/>
            </a:solidFill>
            <a:miter lim="800000"/>
            <a:headEnd/>
            <a:tailEnd/>
          </a:ln>
        </p:spPr>
        <p:txBody>
          <a:bodyPr wrap="none" anchor="ctr"/>
          <a:lstStyle/>
          <a:p>
            <a:pPr eaLnBrk="1" hangingPunct="1"/>
            <a:r>
              <a:rPr lang="fr-BE" sz="2000">
                <a:solidFill>
                  <a:schemeClr val="bg1"/>
                </a:solidFill>
              </a:rPr>
              <a:t>????</a:t>
            </a:r>
            <a:endParaRPr lang="en-US" sz="2000">
              <a:solidFill>
                <a:schemeClr val="bg1"/>
              </a:solidFill>
            </a:endParaRPr>
          </a:p>
        </p:txBody>
      </p:sp>
      <p:sp>
        <p:nvSpPr>
          <p:cNvPr id="272400" name="Rectangle 15"/>
          <p:cNvSpPr>
            <a:spLocks noChangeArrowheads="1"/>
          </p:cNvSpPr>
          <p:nvPr/>
        </p:nvSpPr>
        <p:spPr bwMode="auto">
          <a:xfrm>
            <a:off x="6934200" y="3581400"/>
            <a:ext cx="1447800" cy="381000"/>
          </a:xfrm>
          <a:prstGeom prst="rect">
            <a:avLst/>
          </a:prstGeom>
          <a:solidFill>
            <a:schemeClr val="accent1"/>
          </a:solidFill>
          <a:ln w="9525">
            <a:solidFill>
              <a:schemeClr val="tx1"/>
            </a:solidFill>
            <a:miter lim="800000"/>
            <a:headEnd/>
            <a:tailEnd/>
          </a:ln>
        </p:spPr>
        <p:txBody>
          <a:bodyPr wrap="none" anchor="ctr"/>
          <a:lstStyle/>
          <a:p>
            <a:pPr eaLnBrk="1" hangingPunct="1"/>
            <a:r>
              <a:rPr lang="fr-BE" sz="2000">
                <a:solidFill>
                  <a:schemeClr val="bg1"/>
                </a:solidFill>
              </a:rPr>
              <a:t>7</a:t>
            </a:r>
            <a:endParaRPr lang="en-US" sz="2000">
              <a:solidFill>
                <a:schemeClr val="bg1"/>
              </a:solidFill>
            </a:endParaRPr>
          </a:p>
        </p:txBody>
      </p:sp>
      <p:sp>
        <p:nvSpPr>
          <p:cNvPr id="272401" name="Rectangle 16"/>
          <p:cNvSpPr>
            <a:spLocks noChangeArrowheads="1"/>
          </p:cNvSpPr>
          <p:nvPr/>
        </p:nvSpPr>
        <p:spPr bwMode="auto">
          <a:xfrm>
            <a:off x="6934200" y="3962400"/>
            <a:ext cx="1447800" cy="381000"/>
          </a:xfrm>
          <a:prstGeom prst="rect">
            <a:avLst/>
          </a:prstGeom>
          <a:solidFill>
            <a:schemeClr val="accent1"/>
          </a:solidFill>
          <a:ln w="9525">
            <a:solidFill>
              <a:schemeClr val="tx1"/>
            </a:solidFill>
            <a:miter lim="800000"/>
            <a:headEnd/>
            <a:tailEnd/>
          </a:ln>
        </p:spPr>
        <p:txBody>
          <a:bodyPr wrap="none" anchor="ctr"/>
          <a:lstStyle/>
          <a:p>
            <a:pPr eaLnBrk="1" hangingPunct="1"/>
            <a:r>
              <a:rPr lang="fr-BE" sz="2000">
                <a:solidFill>
                  <a:schemeClr val="bg1"/>
                </a:solidFill>
              </a:rPr>
              <a:t>10</a:t>
            </a:r>
            <a:endParaRPr lang="en-US" sz="2000">
              <a:solidFill>
                <a:schemeClr val="bg1"/>
              </a:solidFill>
            </a:endParaRPr>
          </a:p>
        </p:txBody>
      </p:sp>
      <p:sp>
        <p:nvSpPr>
          <p:cNvPr id="272402" name="Text Box 17"/>
          <p:cNvSpPr txBox="1">
            <a:spLocks noChangeArrowheads="1"/>
          </p:cNvSpPr>
          <p:nvPr/>
        </p:nvSpPr>
        <p:spPr bwMode="auto">
          <a:xfrm>
            <a:off x="3810000" y="3730625"/>
            <a:ext cx="325438" cy="396875"/>
          </a:xfrm>
          <a:prstGeom prst="rect">
            <a:avLst/>
          </a:prstGeom>
          <a:noFill/>
          <a:ln w="9525">
            <a:noFill/>
            <a:miter lim="800000"/>
            <a:headEnd/>
            <a:tailEnd/>
          </a:ln>
        </p:spPr>
        <p:txBody>
          <a:bodyPr wrap="none">
            <a:spAutoFit/>
          </a:bodyPr>
          <a:lstStyle/>
          <a:p>
            <a:pPr algn="l" eaLnBrk="1" hangingPunct="1"/>
            <a:r>
              <a:rPr lang="fr-BE" sz="2000"/>
              <a:t>p</a:t>
            </a:r>
            <a:endParaRPr lang="en-US" sz="2000"/>
          </a:p>
        </p:txBody>
      </p:sp>
      <p:sp>
        <p:nvSpPr>
          <p:cNvPr id="272403" name="Text Box 18"/>
          <p:cNvSpPr txBox="1">
            <a:spLocks noChangeArrowheads="1"/>
          </p:cNvSpPr>
          <p:nvPr/>
        </p:nvSpPr>
        <p:spPr bwMode="auto">
          <a:xfrm>
            <a:off x="6553200" y="3578225"/>
            <a:ext cx="311150" cy="396875"/>
          </a:xfrm>
          <a:prstGeom prst="rect">
            <a:avLst/>
          </a:prstGeom>
          <a:noFill/>
          <a:ln w="9525">
            <a:noFill/>
            <a:miter lim="800000"/>
            <a:headEnd/>
            <a:tailEnd/>
          </a:ln>
        </p:spPr>
        <p:txBody>
          <a:bodyPr wrap="none">
            <a:spAutoFit/>
          </a:bodyPr>
          <a:lstStyle/>
          <a:p>
            <a:pPr algn="l" eaLnBrk="1" hangingPunct="1"/>
            <a:r>
              <a:rPr lang="fr-BE" sz="2000"/>
              <a:t>x</a:t>
            </a:r>
            <a:endParaRPr lang="en-US" sz="2000"/>
          </a:p>
        </p:txBody>
      </p:sp>
      <p:sp>
        <p:nvSpPr>
          <p:cNvPr id="272404" name="Text Box 19"/>
          <p:cNvSpPr txBox="1">
            <a:spLocks noChangeArrowheads="1"/>
          </p:cNvSpPr>
          <p:nvPr/>
        </p:nvSpPr>
        <p:spPr bwMode="auto">
          <a:xfrm>
            <a:off x="6553200" y="3959225"/>
            <a:ext cx="311150" cy="396875"/>
          </a:xfrm>
          <a:prstGeom prst="rect">
            <a:avLst/>
          </a:prstGeom>
          <a:noFill/>
          <a:ln w="9525">
            <a:noFill/>
            <a:miter lim="800000"/>
            <a:headEnd/>
            <a:tailEnd/>
          </a:ln>
        </p:spPr>
        <p:txBody>
          <a:bodyPr wrap="none">
            <a:spAutoFit/>
          </a:bodyPr>
          <a:lstStyle/>
          <a:p>
            <a:pPr algn="l" eaLnBrk="1" hangingPunct="1"/>
            <a:r>
              <a:rPr lang="fr-BE" sz="2000"/>
              <a:t>y</a:t>
            </a:r>
            <a:endParaRPr lang="en-US" sz="2000"/>
          </a:p>
        </p:txBody>
      </p:sp>
      <p:sp>
        <p:nvSpPr>
          <p:cNvPr id="272405" name="Text Box 20"/>
          <p:cNvSpPr txBox="1">
            <a:spLocks noChangeArrowheads="1"/>
          </p:cNvSpPr>
          <p:nvPr/>
        </p:nvSpPr>
        <p:spPr bwMode="auto">
          <a:xfrm>
            <a:off x="250825" y="4721225"/>
            <a:ext cx="3398838" cy="396875"/>
          </a:xfrm>
          <a:prstGeom prst="rect">
            <a:avLst/>
          </a:prstGeom>
          <a:noFill/>
          <a:ln w="9525">
            <a:noFill/>
            <a:miter lim="800000"/>
            <a:headEnd/>
            <a:tailEnd/>
          </a:ln>
        </p:spPr>
        <p:txBody>
          <a:bodyPr wrap="none">
            <a:spAutoFit/>
          </a:bodyPr>
          <a:lstStyle/>
          <a:p>
            <a:pPr algn="l" eaLnBrk="1" hangingPunct="1"/>
            <a:r>
              <a:rPr lang="fr-BE" sz="2000"/>
              <a:t>3. Exécution du constructeur</a:t>
            </a:r>
            <a:endParaRPr lang="en-US" sz="2000"/>
          </a:p>
        </p:txBody>
      </p:sp>
      <p:sp>
        <p:nvSpPr>
          <p:cNvPr id="272406" name="Text Box 21"/>
          <p:cNvSpPr txBox="1">
            <a:spLocks noChangeArrowheads="1"/>
          </p:cNvSpPr>
          <p:nvPr/>
        </p:nvSpPr>
        <p:spPr bwMode="auto">
          <a:xfrm>
            <a:off x="250825" y="5635625"/>
            <a:ext cx="2765425" cy="396875"/>
          </a:xfrm>
          <a:prstGeom prst="rect">
            <a:avLst/>
          </a:prstGeom>
          <a:noFill/>
          <a:ln w="9525">
            <a:noFill/>
            <a:miter lim="800000"/>
            <a:headEnd/>
            <a:tailEnd/>
          </a:ln>
        </p:spPr>
        <p:txBody>
          <a:bodyPr wrap="none">
            <a:spAutoFit/>
          </a:bodyPr>
          <a:lstStyle/>
          <a:p>
            <a:pPr algn="l" eaLnBrk="1" hangingPunct="1"/>
            <a:r>
              <a:rPr lang="fr-BE" sz="2000"/>
              <a:t>4. Création du pointeur</a:t>
            </a:r>
            <a:endParaRPr lang="en-US" sz="2000"/>
          </a:p>
        </p:txBody>
      </p:sp>
      <p:sp>
        <p:nvSpPr>
          <p:cNvPr id="272407" name="Rectangle 22"/>
          <p:cNvSpPr>
            <a:spLocks noChangeArrowheads="1"/>
          </p:cNvSpPr>
          <p:nvPr/>
        </p:nvSpPr>
        <p:spPr bwMode="auto">
          <a:xfrm>
            <a:off x="4191000" y="4724400"/>
            <a:ext cx="1447800" cy="381000"/>
          </a:xfrm>
          <a:prstGeom prst="rect">
            <a:avLst/>
          </a:prstGeom>
          <a:solidFill>
            <a:schemeClr val="accent1"/>
          </a:solidFill>
          <a:ln w="9525">
            <a:solidFill>
              <a:schemeClr val="tx1"/>
            </a:solidFill>
            <a:miter lim="800000"/>
            <a:headEnd/>
            <a:tailEnd/>
          </a:ln>
        </p:spPr>
        <p:txBody>
          <a:bodyPr wrap="none" anchor="ctr"/>
          <a:lstStyle/>
          <a:p>
            <a:pPr eaLnBrk="1" hangingPunct="1"/>
            <a:r>
              <a:rPr lang="fr-BE" sz="2000">
                <a:solidFill>
                  <a:schemeClr val="bg1"/>
                </a:solidFill>
              </a:rPr>
              <a:t>????</a:t>
            </a:r>
            <a:endParaRPr lang="en-US" sz="2000">
              <a:solidFill>
                <a:schemeClr val="bg1"/>
              </a:solidFill>
            </a:endParaRPr>
          </a:p>
        </p:txBody>
      </p:sp>
      <p:sp>
        <p:nvSpPr>
          <p:cNvPr id="272408" name="Rectangle 23"/>
          <p:cNvSpPr>
            <a:spLocks noChangeArrowheads="1"/>
          </p:cNvSpPr>
          <p:nvPr/>
        </p:nvSpPr>
        <p:spPr bwMode="auto">
          <a:xfrm>
            <a:off x="6934200" y="4572000"/>
            <a:ext cx="1447800" cy="381000"/>
          </a:xfrm>
          <a:prstGeom prst="rect">
            <a:avLst/>
          </a:prstGeom>
          <a:solidFill>
            <a:schemeClr val="accent1"/>
          </a:solidFill>
          <a:ln w="9525">
            <a:solidFill>
              <a:schemeClr val="tx1"/>
            </a:solidFill>
            <a:miter lim="800000"/>
            <a:headEnd/>
            <a:tailEnd/>
          </a:ln>
        </p:spPr>
        <p:txBody>
          <a:bodyPr wrap="none" anchor="ctr"/>
          <a:lstStyle/>
          <a:p>
            <a:pPr eaLnBrk="1" hangingPunct="1"/>
            <a:r>
              <a:rPr lang="fr-BE" sz="2000">
                <a:solidFill>
                  <a:schemeClr val="bg1"/>
                </a:solidFill>
              </a:rPr>
              <a:t>2</a:t>
            </a:r>
            <a:endParaRPr lang="en-US" sz="2000">
              <a:solidFill>
                <a:schemeClr val="bg1"/>
              </a:solidFill>
            </a:endParaRPr>
          </a:p>
        </p:txBody>
      </p:sp>
      <p:sp>
        <p:nvSpPr>
          <p:cNvPr id="272409" name="Rectangle 24"/>
          <p:cNvSpPr>
            <a:spLocks noChangeArrowheads="1"/>
          </p:cNvSpPr>
          <p:nvPr/>
        </p:nvSpPr>
        <p:spPr bwMode="auto">
          <a:xfrm>
            <a:off x="6934200" y="4953000"/>
            <a:ext cx="1447800" cy="381000"/>
          </a:xfrm>
          <a:prstGeom prst="rect">
            <a:avLst/>
          </a:prstGeom>
          <a:solidFill>
            <a:schemeClr val="accent1"/>
          </a:solidFill>
          <a:ln w="9525">
            <a:solidFill>
              <a:schemeClr val="tx1"/>
            </a:solidFill>
            <a:miter lim="800000"/>
            <a:headEnd/>
            <a:tailEnd/>
          </a:ln>
        </p:spPr>
        <p:txBody>
          <a:bodyPr wrap="none" anchor="ctr"/>
          <a:lstStyle/>
          <a:p>
            <a:pPr eaLnBrk="1" hangingPunct="1"/>
            <a:r>
              <a:rPr lang="fr-BE" sz="2000">
                <a:solidFill>
                  <a:schemeClr val="bg1"/>
                </a:solidFill>
              </a:rPr>
              <a:t>3</a:t>
            </a:r>
            <a:endParaRPr lang="en-US" sz="2000">
              <a:solidFill>
                <a:schemeClr val="bg1"/>
              </a:solidFill>
            </a:endParaRPr>
          </a:p>
        </p:txBody>
      </p:sp>
      <p:sp>
        <p:nvSpPr>
          <p:cNvPr id="272410" name="Text Box 25"/>
          <p:cNvSpPr txBox="1">
            <a:spLocks noChangeArrowheads="1"/>
          </p:cNvSpPr>
          <p:nvPr/>
        </p:nvSpPr>
        <p:spPr bwMode="auto">
          <a:xfrm>
            <a:off x="3810000" y="4721225"/>
            <a:ext cx="325438" cy="396875"/>
          </a:xfrm>
          <a:prstGeom prst="rect">
            <a:avLst/>
          </a:prstGeom>
          <a:noFill/>
          <a:ln w="9525">
            <a:noFill/>
            <a:miter lim="800000"/>
            <a:headEnd/>
            <a:tailEnd/>
          </a:ln>
        </p:spPr>
        <p:txBody>
          <a:bodyPr wrap="none">
            <a:spAutoFit/>
          </a:bodyPr>
          <a:lstStyle/>
          <a:p>
            <a:pPr algn="l" eaLnBrk="1" hangingPunct="1"/>
            <a:r>
              <a:rPr lang="fr-BE" sz="2000"/>
              <a:t>p</a:t>
            </a:r>
            <a:endParaRPr lang="en-US" sz="2000"/>
          </a:p>
        </p:txBody>
      </p:sp>
      <p:sp>
        <p:nvSpPr>
          <p:cNvPr id="272411" name="Text Box 26"/>
          <p:cNvSpPr txBox="1">
            <a:spLocks noChangeArrowheads="1"/>
          </p:cNvSpPr>
          <p:nvPr/>
        </p:nvSpPr>
        <p:spPr bwMode="auto">
          <a:xfrm>
            <a:off x="6553200" y="4568825"/>
            <a:ext cx="311150" cy="396875"/>
          </a:xfrm>
          <a:prstGeom prst="rect">
            <a:avLst/>
          </a:prstGeom>
          <a:noFill/>
          <a:ln w="9525">
            <a:noFill/>
            <a:miter lim="800000"/>
            <a:headEnd/>
            <a:tailEnd/>
          </a:ln>
        </p:spPr>
        <p:txBody>
          <a:bodyPr wrap="none">
            <a:spAutoFit/>
          </a:bodyPr>
          <a:lstStyle/>
          <a:p>
            <a:pPr algn="l" eaLnBrk="1" hangingPunct="1"/>
            <a:r>
              <a:rPr lang="fr-BE" sz="2000"/>
              <a:t>x</a:t>
            </a:r>
            <a:endParaRPr lang="en-US" sz="2000"/>
          </a:p>
        </p:txBody>
      </p:sp>
      <p:sp>
        <p:nvSpPr>
          <p:cNvPr id="272412" name="Text Box 27"/>
          <p:cNvSpPr txBox="1">
            <a:spLocks noChangeArrowheads="1"/>
          </p:cNvSpPr>
          <p:nvPr/>
        </p:nvSpPr>
        <p:spPr bwMode="auto">
          <a:xfrm>
            <a:off x="6553200" y="4949825"/>
            <a:ext cx="311150" cy="396875"/>
          </a:xfrm>
          <a:prstGeom prst="rect">
            <a:avLst/>
          </a:prstGeom>
          <a:noFill/>
          <a:ln w="9525">
            <a:noFill/>
            <a:miter lim="800000"/>
            <a:headEnd/>
            <a:tailEnd/>
          </a:ln>
        </p:spPr>
        <p:txBody>
          <a:bodyPr wrap="none">
            <a:spAutoFit/>
          </a:bodyPr>
          <a:lstStyle/>
          <a:p>
            <a:pPr algn="l" eaLnBrk="1" hangingPunct="1"/>
            <a:r>
              <a:rPr lang="fr-BE" sz="2000"/>
              <a:t>y</a:t>
            </a:r>
            <a:endParaRPr lang="en-US" sz="2000"/>
          </a:p>
        </p:txBody>
      </p:sp>
      <p:sp>
        <p:nvSpPr>
          <p:cNvPr id="272413" name="Rectangle 28"/>
          <p:cNvSpPr>
            <a:spLocks noChangeArrowheads="1"/>
          </p:cNvSpPr>
          <p:nvPr/>
        </p:nvSpPr>
        <p:spPr bwMode="auto">
          <a:xfrm>
            <a:off x="4191000" y="5638800"/>
            <a:ext cx="1447800" cy="381000"/>
          </a:xfrm>
          <a:prstGeom prst="rect">
            <a:avLst/>
          </a:prstGeom>
          <a:solidFill>
            <a:schemeClr val="accent1"/>
          </a:solidFill>
          <a:ln w="9525">
            <a:solidFill>
              <a:schemeClr val="tx1"/>
            </a:solidFill>
            <a:miter lim="800000"/>
            <a:headEnd/>
            <a:tailEnd/>
          </a:ln>
        </p:spPr>
        <p:txBody>
          <a:bodyPr wrap="none" anchor="ctr"/>
          <a:lstStyle/>
          <a:p>
            <a:pPr eaLnBrk="1" hangingPunct="1"/>
            <a:r>
              <a:rPr lang="fr-BE" sz="2000">
                <a:solidFill>
                  <a:schemeClr val="bg1"/>
                </a:solidFill>
              </a:rPr>
              <a:t>0123abcd</a:t>
            </a:r>
            <a:endParaRPr lang="en-US" sz="2000">
              <a:solidFill>
                <a:schemeClr val="bg1"/>
              </a:solidFill>
            </a:endParaRPr>
          </a:p>
        </p:txBody>
      </p:sp>
      <p:sp>
        <p:nvSpPr>
          <p:cNvPr id="272414" name="Rectangle 29"/>
          <p:cNvSpPr>
            <a:spLocks noChangeArrowheads="1"/>
          </p:cNvSpPr>
          <p:nvPr/>
        </p:nvSpPr>
        <p:spPr bwMode="auto">
          <a:xfrm>
            <a:off x="6934200" y="5486400"/>
            <a:ext cx="1447800" cy="381000"/>
          </a:xfrm>
          <a:prstGeom prst="rect">
            <a:avLst/>
          </a:prstGeom>
          <a:solidFill>
            <a:schemeClr val="accent1"/>
          </a:solidFill>
          <a:ln w="9525">
            <a:solidFill>
              <a:schemeClr val="tx1"/>
            </a:solidFill>
            <a:miter lim="800000"/>
            <a:headEnd/>
            <a:tailEnd/>
          </a:ln>
        </p:spPr>
        <p:txBody>
          <a:bodyPr wrap="none" anchor="ctr"/>
          <a:lstStyle/>
          <a:p>
            <a:pPr eaLnBrk="1" hangingPunct="1"/>
            <a:r>
              <a:rPr lang="fr-BE" sz="2000">
                <a:solidFill>
                  <a:schemeClr val="bg1"/>
                </a:solidFill>
              </a:rPr>
              <a:t>2</a:t>
            </a:r>
            <a:endParaRPr lang="en-US" sz="2000">
              <a:solidFill>
                <a:schemeClr val="bg1"/>
              </a:solidFill>
            </a:endParaRPr>
          </a:p>
        </p:txBody>
      </p:sp>
      <p:sp>
        <p:nvSpPr>
          <p:cNvPr id="272415" name="Rectangle 30"/>
          <p:cNvSpPr>
            <a:spLocks noChangeArrowheads="1"/>
          </p:cNvSpPr>
          <p:nvPr/>
        </p:nvSpPr>
        <p:spPr bwMode="auto">
          <a:xfrm>
            <a:off x="6934200" y="5867400"/>
            <a:ext cx="1447800" cy="381000"/>
          </a:xfrm>
          <a:prstGeom prst="rect">
            <a:avLst/>
          </a:prstGeom>
          <a:solidFill>
            <a:schemeClr val="accent1"/>
          </a:solidFill>
          <a:ln w="9525">
            <a:solidFill>
              <a:schemeClr val="tx1"/>
            </a:solidFill>
            <a:miter lim="800000"/>
            <a:headEnd/>
            <a:tailEnd/>
          </a:ln>
        </p:spPr>
        <p:txBody>
          <a:bodyPr wrap="none" anchor="ctr"/>
          <a:lstStyle/>
          <a:p>
            <a:pPr eaLnBrk="1" hangingPunct="1"/>
            <a:r>
              <a:rPr lang="fr-BE" sz="2000">
                <a:solidFill>
                  <a:schemeClr val="bg1"/>
                </a:solidFill>
              </a:rPr>
              <a:t>3</a:t>
            </a:r>
            <a:endParaRPr lang="en-US" sz="2000">
              <a:solidFill>
                <a:schemeClr val="bg1"/>
              </a:solidFill>
            </a:endParaRPr>
          </a:p>
        </p:txBody>
      </p:sp>
      <p:sp>
        <p:nvSpPr>
          <p:cNvPr id="272416" name="Text Box 31"/>
          <p:cNvSpPr txBox="1">
            <a:spLocks noChangeArrowheads="1"/>
          </p:cNvSpPr>
          <p:nvPr/>
        </p:nvSpPr>
        <p:spPr bwMode="auto">
          <a:xfrm>
            <a:off x="3810000" y="5635625"/>
            <a:ext cx="325438" cy="396875"/>
          </a:xfrm>
          <a:prstGeom prst="rect">
            <a:avLst/>
          </a:prstGeom>
          <a:noFill/>
          <a:ln w="9525">
            <a:noFill/>
            <a:miter lim="800000"/>
            <a:headEnd/>
            <a:tailEnd/>
          </a:ln>
        </p:spPr>
        <p:txBody>
          <a:bodyPr wrap="none">
            <a:spAutoFit/>
          </a:bodyPr>
          <a:lstStyle/>
          <a:p>
            <a:pPr algn="l" eaLnBrk="1" hangingPunct="1"/>
            <a:r>
              <a:rPr lang="fr-BE" sz="2000"/>
              <a:t>p</a:t>
            </a:r>
            <a:endParaRPr lang="en-US" sz="2000"/>
          </a:p>
        </p:txBody>
      </p:sp>
      <p:sp>
        <p:nvSpPr>
          <p:cNvPr id="272417" name="Text Box 32"/>
          <p:cNvSpPr txBox="1">
            <a:spLocks noChangeArrowheads="1"/>
          </p:cNvSpPr>
          <p:nvPr/>
        </p:nvSpPr>
        <p:spPr bwMode="auto">
          <a:xfrm>
            <a:off x="6553200" y="5483225"/>
            <a:ext cx="311150" cy="396875"/>
          </a:xfrm>
          <a:prstGeom prst="rect">
            <a:avLst/>
          </a:prstGeom>
          <a:noFill/>
          <a:ln w="9525">
            <a:noFill/>
            <a:miter lim="800000"/>
            <a:headEnd/>
            <a:tailEnd/>
          </a:ln>
        </p:spPr>
        <p:txBody>
          <a:bodyPr wrap="none">
            <a:spAutoFit/>
          </a:bodyPr>
          <a:lstStyle/>
          <a:p>
            <a:pPr algn="l" eaLnBrk="1" hangingPunct="1"/>
            <a:r>
              <a:rPr lang="fr-BE" sz="2000"/>
              <a:t>x</a:t>
            </a:r>
            <a:endParaRPr lang="en-US" sz="2000"/>
          </a:p>
        </p:txBody>
      </p:sp>
      <p:sp>
        <p:nvSpPr>
          <p:cNvPr id="272418" name="Text Box 33"/>
          <p:cNvSpPr txBox="1">
            <a:spLocks noChangeArrowheads="1"/>
          </p:cNvSpPr>
          <p:nvPr/>
        </p:nvSpPr>
        <p:spPr bwMode="auto">
          <a:xfrm>
            <a:off x="6553200" y="5864225"/>
            <a:ext cx="311150" cy="396875"/>
          </a:xfrm>
          <a:prstGeom prst="rect">
            <a:avLst/>
          </a:prstGeom>
          <a:noFill/>
          <a:ln w="9525">
            <a:noFill/>
            <a:miter lim="800000"/>
            <a:headEnd/>
            <a:tailEnd/>
          </a:ln>
        </p:spPr>
        <p:txBody>
          <a:bodyPr wrap="none">
            <a:spAutoFit/>
          </a:bodyPr>
          <a:lstStyle/>
          <a:p>
            <a:pPr algn="l" eaLnBrk="1" hangingPunct="1"/>
            <a:r>
              <a:rPr lang="fr-BE" sz="2000"/>
              <a:t>y</a:t>
            </a:r>
            <a:endParaRPr lang="en-US" sz="2000"/>
          </a:p>
        </p:txBody>
      </p:sp>
      <p:cxnSp>
        <p:nvCxnSpPr>
          <p:cNvPr id="272419" name="AutoShape 34"/>
          <p:cNvCxnSpPr>
            <a:cxnSpLocks noChangeShapeType="1"/>
            <a:stCxn id="272413" idx="3"/>
            <a:endCxn id="272417" idx="1"/>
          </p:cNvCxnSpPr>
          <p:nvPr/>
        </p:nvCxnSpPr>
        <p:spPr bwMode="auto">
          <a:xfrm flipV="1">
            <a:off x="5638800" y="5681663"/>
            <a:ext cx="914400" cy="147637"/>
          </a:xfrm>
          <a:prstGeom prst="bentConnector3">
            <a:avLst>
              <a:gd name="adj1" fmla="val 50000"/>
            </a:avLst>
          </a:prstGeom>
          <a:noFill/>
          <a:ln w="9525">
            <a:solidFill>
              <a:schemeClr val="tx1"/>
            </a:solidFill>
            <a:miter lim="800000"/>
            <a:headEnd/>
            <a:tailEnd type="triangle" w="med" len="med"/>
          </a:ln>
        </p:spPr>
      </p:cxn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Footer Placeholder 3"/>
          <p:cNvSpPr>
            <a:spLocks noGrp="1"/>
          </p:cNvSpPr>
          <p:nvPr>
            <p:ph type="ftr" sz="quarter" idx="10"/>
          </p:nvPr>
        </p:nvSpPr>
        <p:spPr>
          <a:noFill/>
        </p:spPr>
        <p:txBody>
          <a:bodyPr/>
          <a:lstStyle/>
          <a:p>
            <a:r>
              <a:rPr lang="fr-FR" smtClean="0"/>
              <a:t>Cours Java 2013 Bersini</a:t>
            </a:r>
            <a:endParaRPr lang="fr-FR" u="sng"/>
          </a:p>
        </p:txBody>
      </p:sp>
      <p:sp>
        <p:nvSpPr>
          <p:cNvPr id="274435" name="Rectangle 2"/>
          <p:cNvSpPr>
            <a:spLocks noGrp="1" noChangeArrowheads="1"/>
          </p:cNvSpPr>
          <p:nvPr>
            <p:ph type="title"/>
          </p:nvPr>
        </p:nvSpPr>
        <p:spPr/>
        <p:txBody>
          <a:bodyPr/>
          <a:lstStyle/>
          <a:p>
            <a:r>
              <a:rPr lang="fr-BE" smtClean="0"/>
              <a:t>Exercices</a:t>
            </a:r>
            <a:endParaRPr lang="en-GB" smtClean="0"/>
          </a:p>
        </p:txBody>
      </p:sp>
      <p:sp>
        <p:nvSpPr>
          <p:cNvPr id="274436" name="Rectangle 3"/>
          <p:cNvSpPr>
            <a:spLocks noGrp="1" noChangeArrowheads="1"/>
          </p:cNvSpPr>
          <p:nvPr>
            <p:ph type="body" idx="1"/>
          </p:nvPr>
        </p:nvSpPr>
        <p:spPr>
          <a:xfrm>
            <a:off x="152400" y="1185863"/>
            <a:ext cx="8839200" cy="5106987"/>
          </a:xfrm>
        </p:spPr>
        <p:txBody>
          <a:bodyPr/>
          <a:lstStyle/>
          <a:p>
            <a:r>
              <a:rPr lang="fr-FR" sz="2800" smtClean="0"/>
              <a:t>Comptes en banque</a:t>
            </a:r>
          </a:p>
          <a:p>
            <a:pPr lvl="1"/>
            <a:r>
              <a:rPr lang="fr-FR" sz="2400" smtClean="0"/>
              <a:t>Création d’une classe Principale</a:t>
            </a:r>
          </a:p>
          <a:p>
            <a:pPr lvl="2"/>
            <a:r>
              <a:rPr lang="fr-FR" sz="2000" smtClean="0"/>
              <a:t>Créer une classe « Principale » représentant un scénario possible d’utilisation de vos classes.</a:t>
            </a:r>
          </a:p>
          <a:p>
            <a:pPr lvl="2"/>
            <a:r>
              <a:rPr lang="fr-FR" sz="2000" smtClean="0"/>
              <a:t>Mettez cette classe en dehors du package.</a:t>
            </a:r>
          </a:p>
          <a:p>
            <a:pPr lvl="2"/>
            <a:r>
              <a:rPr lang="fr-FR" sz="2000" smtClean="0"/>
              <a:t>Y définir une méthode « main », dans laquelle déclarer quelques objets de type « CompteEnBanque »</a:t>
            </a:r>
          </a:p>
          <a:p>
            <a:pPr lvl="2"/>
            <a:r>
              <a:rPr lang="fr-FR" sz="2000" smtClean="0"/>
              <a:t>Instancier arbitrairement ces quelques comptes</a:t>
            </a:r>
          </a:p>
          <a:p>
            <a:pPr lvl="2"/>
            <a:r>
              <a:rPr lang="fr-FR" sz="2000" smtClean="0"/>
              <a:t>Réaliser quelques opérations sur les comptes (retraits, dépôts, virements, calcul d’intérêts, etc.)</a:t>
            </a:r>
          </a:p>
          <a:p>
            <a:pPr lvl="2"/>
            <a:r>
              <a:rPr lang="fr-FR" sz="2000" smtClean="0"/>
              <a:t>Afficher tous les comptes à l’écran</a:t>
            </a:r>
          </a:p>
          <a:p>
            <a:pPr lvl="2"/>
            <a:r>
              <a:rPr lang="fr-FR" sz="2000" smtClean="0"/>
              <a:t>Jouez avec les accesseurs et constatez les conséquences au niveau de la méthode main.</a:t>
            </a:r>
          </a:p>
          <a:p>
            <a:pPr lvl="2"/>
            <a:endParaRPr lang="fr-FR" sz="2000" smtClean="0"/>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Footer Placeholder 3"/>
          <p:cNvSpPr>
            <a:spLocks noGrp="1"/>
          </p:cNvSpPr>
          <p:nvPr>
            <p:ph type="ftr" sz="quarter" idx="10"/>
          </p:nvPr>
        </p:nvSpPr>
        <p:spPr>
          <a:noFill/>
        </p:spPr>
        <p:txBody>
          <a:bodyPr/>
          <a:lstStyle/>
          <a:p>
            <a:r>
              <a:rPr lang="fr-FR" smtClean="0"/>
              <a:t>Cours Java 2013 Bersini</a:t>
            </a:r>
            <a:endParaRPr lang="fr-FR" u="sng"/>
          </a:p>
        </p:txBody>
      </p:sp>
      <p:sp>
        <p:nvSpPr>
          <p:cNvPr id="276483" name="Rectangle 2"/>
          <p:cNvSpPr>
            <a:spLocks noGrp="1" noChangeArrowheads="1"/>
          </p:cNvSpPr>
          <p:nvPr>
            <p:ph type="title"/>
          </p:nvPr>
        </p:nvSpPr>
        <p:spPr/>
        <p:txBody>
          <a:bodyPr/>
          <a:lstStyle/>
          <a:p>
            <a:r>
              <a:rPr lang="fr-FR" sz="3600" smtClean="0"/>
              <a:t>La classe</a:t>
            </a:r>
            <a:r>
              <a:rPr lang="fr-FR" smtClean="0"/>
              <a:t/>
            </a:r>
            <a:br>
              <a:rPr lang="fr-FR" smtClean="0"/>
            </a:br>
            <a:r>
              <a:rPr lang="fr-FR" sz="2800" smtClean="0"/>
              <a:t>Déclaration des méthodes</a:t>
            </a:r>
          </a:p>
        </p:txBody>
      </p:sp>
      <p:sp>
        <p:nvSpPr>
          <p:cNvPr id="276484" name="Rectangle 3"/>
          <p:cNvSpPr>
            <a:spLocks noGrp="1" noChangeArrowheads="1"/>
          </p:cNvSpPr>
          <p:nvPr>
            <p:ph type="body" idx="1"/>
          </p:nvPr>
        </p:nvSpPr>
        <p:spPr>
          <a:xfrm>
            <a:off x="152400" y="1058863"/>
            <a:ext cx="8839200" cy="5395912"/>
          </a:xfrm>
        </p:spPr>
        <p:txBody>
          <a:bodyPr/>
          <a:lstStyle/>
          <a:p>
            <a:r>
              <a:rPr lang="fr-FR" sz="2400" smtClean="0"/>
              <a:t>Quid des comportements?</a:t>
            </a:r>
          </a:p>
          <a:p>
            <a:pPr lvl="1"/>
            <a:r>
              <a:rPr lang="fr-FR" sz="2000" smtClean="0"/>
              <a:t>La classe définit aussi les comportements des objets</a:t>
            </a:r>
          </a:p>
          <a:p>
            <a:pPr lvl="1"/>
            <a:r>
              <a:rPr lang="fr-FR" sz="2000" smtClean="0"/>
              <a:t>Les comportements sont les messages que les objets de la classe peuvent comprendre </a:t>
            </a:r>
            <a:r>
              <a:rPr lang="fr-FR" sz="2000" smtClean="0">
                <a:sym typeface="Wingdings" pitchFamily="2" charset="2"/>
              </a:rPr>
              <a:t> « Aboie », « Va chercher », « Fais le beau »</a:t>
            </a:r>
          </a:p>
          <a:p>
            <a:pPr lvl="1"/>
            <a:r>
              <a:rPr lang="fr-FR" sz="2000" smtClean="0">
                <a:sym typeface="Wingdings" pitchFamily="2" charset="2"/>
              </a:rPr>
              <a:t>Les traitements ou instructions à réaliser lorsqu’un message en particulier est envoyé à un objet sont définis dans la classe mais restent cachés (cf. boîte noire)</a:t>
            </a:r>
          </a:p>
          <a:p>
            <a:pPr lvl="1"/>
            <a:r>
              <a:rPr lang="fr-FR" sz="2000" smtClean="0">
                <a:sym typeface="Wingdings" pitchFamily="2" charset="2"/>
              </a:rPr>
              <a:t>Certains messages requièrent des renseignements complémentaires</a:t>
            </a:r>
            <a:br>
              <a:rPr lang="fr-FR" sz="2000" smtClean="0">
                <a:sym typeface="Wingdings" pitchFamily="2" charset="2"/>
              </a:rPr>
            </a:br>
            <a:r>
              <a:rPr lang="fr-FR" sz="2000" smtClean="0">
                <a:sym typeface="Wingdings" pitchFamily="2" charset="2"/>
              </a:rPr>
              <a:t> « Va chercher… </a:t>
            </a:r>
            <a:r>
              <a:rPr lang="fr-FR" sz="2000" u="sng" smtClean="0">
                <a:sym typeface="Wingdings" pitchFamily="2" charset="2"/>
              </a:rPr>
              <a:t>le bâton</a:t>
            </a:r>
            <a:r>
              <a:rPr lang="fr-FR" sz="2000" smtClean="0">
                <a:sym typeface="Wingdings" pitchFamily="2" charset="2"/>
              </a:rPr>
              <a:t> », « Aboie… </a:t>
            </a:r>
            <a:r>
              <a:rPr lang="fr-FR" sz="2000" u="sng" smtClean="0">
                <a:sym typeface="Wingdings" pitchFamily="2" charset="2"/>
              </a:rPr>
              <a:t>3 fois</a:t>
            </a:r>
            <a:r>
              <a:rPr lang="fr-FR" sz="2000" smtClean="0">
                <a:sym typeface="Wingdings" pitchFamily="2" charset="2"/>
              </a:rPr>
              <a:t> </a:t>
            </a:r>
            <a:r>
              <a:rPr lang="fr-FR" sz="2000" u="sng" smtClean="0">
                <a:sym typeface="Wingdings" pitchFamily="2" charset="2"/>
              </a:rPr>
              <a:t>très fort</a:t>
            </a:r>
            <a:r>
              <a:rPr lang="fr-FR" sz="2000" smtClean="0">
                <a:sym typeface="Wingdings" pitchFamily="2" charset="2"/>
              </a:rPr>
              <a:t> »</a:t>
            </a:r>
          </a:p>
          <a:p>
            <a:pPr lvl="1"/>
            <a:r>
              <a:rPr lang="fr-FR" sz="2000" smtClean="0">
                <a:sym typeface="Wingdings" pitchFamily="2" charset="2"/>
              </a:rPr>
              <a:t>Une méthode peut renvoyer une valeur ou un objet à son expéditeur</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p:cNvSpPr>
            <a:spLocks noGrp="1"/>
          </p:cNvSpPr>
          <p:nvPr>
            <p:ph type="ftr" sz="quarter" idx="10"/>
          </p:nvPr>
        </p:nvSpPr>
        <p:spPr>
          <a:noFill/>
        </p:spPr>
        <p:txBody>
          <a:bodyPr/>
          <a:lstStyle/>
          <a:p>
            <a:r>
              <a:rPr lang="fr-FR" smtClean="0"/>
              <a:t>Cours Java 2013 Bersini</a:t>
            </a:r>
            <a:endParaRPr lang="fr-FR" u="sng"/>
          </a:p>
        </p:txBody>
      </p:sp>
      <p:sp>
        <p:nvSpPr>
          <p:cNvPr id="43011" name="Rectangle 6"/>
          <p:cNvSpPr>
            <a:spLocks noGrp="1" noChangeArrowheads="1"/>
          </p:cNvSpPr>
          <p:nvPr>
            <p:ph type="title"/>
          </p:nvPr>
        </p:nvSpPr>
        <p:spPr/>
        <p:txBody>
          <a:bodyPr/>
          <a:lstStyle/>
          <a:p>
            <a:r>
              <a:rPr lang="fr-BE" smtClean="0"/>
              <a:t>Java comme langage de programmation</a:t>
            </a:r>
            <a:r>
              <a:rPr lang="fr-BE" sz="2400" smtClean="0"/>
              <a:t/>
            </a:r>
            <a:br>
              <a:rPr lang="fr-BE" sz="2400" smtClean="0"/>
            </a:br>
            <a:r>
              <a:rPr lang="fr-BE" sz="2800" smtClean="0"/>
              <a:t>Simple et orienté objet</a:t>
            </a:r>
            <a:endParaRPr lang="en-US" sz="2800" smtClean="0"/>
          </a:p>
        </p:txBody>
      </p:sp>
      <p:sp>
        <p:nvSpPr>
          <p:cNvPr id="43012" name="Rectangle 7"/>
          <p:cNvSpPr>
            <a:spLocks noGrp="1" noChangeArrowheads="1"/>
          </p:cNvSpPr>
          <p:nvPr>
            <p:ph type="body" idx="1"/>
          </p:nvPr>
        </p:nvSpPr>
        <p:spPr>
          <a:xfrm>
            <a:off x="152400" y="1339850"/>
            <a:ext cx="8839200" cy="4752975"/>
          </a:xfrm>
        </p:spPr>
        <p:txBody>
          <a:bodyPr/>
          <a:lstStyle/>
          <a:p>
            <a:r>
              <a:rPr lang="fr-BE" sz="2400" smtClean="0"/>
              <a:t>Java est un langage de programmation simple</a:t>
            </a:r>
          </a:p>
          <a:p>
            <a:pPr lvl="1"/>
            <a:r>
              <a:rPr lang="fr-BE" sz="2000" smtClean="0"/>
              <a:t>Langage de programmation au même titre que C/C++/Perl/Smalltalk/Fortran mais plus simple</a:t>
            </a:r>
          </a:p>
          <a:p>
            <a:pPr lvl="1"/>
            <a:r>
              <a:rPr lang="fr-BE" sz="2000" smtClean="0"/>
              <a:t>Les aspects fondamentaux du langage sont rapidement assimilés</a:t>
            </a:r>
          </a:p>
          <a:p>
            <a:r>
              <a:rPr lang="fr-BE" sz="2400" smtClean="0"/>
              <a:t>Java est orienté objet :	</a:t>
            </a:r>
          </a:p>
          <a:p>
            <a:pPr lvl="1"/>
            <a:r>
              <a:rPr lang="fr-BE" sz="2000" smtClean="0"/>
              <a:t>La technologie OO après un moment de gestation est maintenant complètement intégrée</a:t>
            </a:r>
          </a:p>
          <a:p>
            <a:pPr lvl="1"/>
            <a:r>
              <a:rPr lang="fr-BE" sz="2000" smtClean="0"/>
              <a:t>En java, tout est un objet (à la différence du C++ par ex.)</a:t>
            </a:r>
          </a:p>
          <a:p>
            <a:r>
              <a:rPr lang="fr-BE" sz="2400" smtClean="0"/>
              <a:t>Simple aussi parce qu’il comporte un grand nombre d’objets prédéfinis pour l’utilisateur</a:t>
            </a:r>
          </a:p>
          <a:p>
            <a:r>
              <a:rPr lang="fr-BE" sz="2400" smtClean="0"/>
              <a:t>Java est familier pour les programmeurs C++</a:t>
            </a:r>
            <a:endParaRPr lang="en-US" sz="2400" smtClean="0"/>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Footer Placeholder 3"/>
          <p:cNvSpPr>
            <a:spLocks noGrp="1"/>
          </p:cNvSpPr>
          <p:nvPr>
            <p:ph type="ftr" sz="quarter" idx="10"/>
          </p:nvPr>
        </p:nvSpPr>
        <p:spPr>
          <a:noFill/>
        </p:spPr>
        <p:txBody>
          <a:bodyPr/>
          <a:lstStyle/>
          <a:p>
            <a:r>
              <a:rPr lang="fr-FR" smtClean="0"/>
              <a:t>Cours Java 2013 Bersini</a:t>
            </a:r>
            <a:endParaRPr lang="fr-FR" u="sng"/>
          </a:p>
        </p:txBody>
      </p:sp>
      <p:sp>
        <p:nvSpPr>
          <p:cNvPr id="278531" name="Rectangle 2"/>
          <p:cNvSpPr>
            <a:spLocks noGrp="1" noChangeArrowheads="1"/>
          </p:cNvSpPr>
          <p:nvPr>
            <p:ph type="title"/>
          </p:nvPr>
        </p:nvSpPr>
        <p:spPr/>
        <p:txBody>
          <a:bodyPr/>
          <a:lstStyle/>
          <a:p>
            <a:r>
              <a:rPr lang="fr-FR" sz="3600" smtClean="0"/>
              <a:t>La classe</a:t>
            </a:r>
            <a:r>
              <a:rPr lang="fr-FR" smtClean="0"/>
              <a:t/>
            </a:r>
            <a:br>
              <a:rPr lang="fr-FR" smtClean="0"/>
            </a:br>
            <a:r>
              <a:rPr lang="fr-FR" sz="2800" smtClean="0"/>
              <a:t>Déclaration des méthodes</a:t>
            </a:r>
          </a:p>
        </p:txBody>
      </p:sp>
      <p:sp>
        <p:nvSpPr>
          <p:cNvPr id="278532" name="Rectangle 3"/>
          <p:cNvSpPr>
            <a:spLocks noGrp="1" noChangeArrowheads="1"/>
          </p:cNvSpPr>
          <p:nvPr>
            <p:ph type="body" idx="1"/>
          </p:nvPr>
        </p:nvSpPr>
        <p:spPr>
          <a:xfrm>
            <a:off x="152400" y="1058863"/>
            <a:ext cx="8839200" cy="5395912"/>
          </a:xfrm>
        </p:spPr>
        <p:txBody>
          <a:bodyPr/>
          <a:lstStyle/>
          <a:p>
            <a:r>
              <a:rPr lang="fr-FR" sz="2400" smtClean="0"/>
              <a:t>Quid des comportements?</a:t>
            </a:r>
          </a:p>
          <a:p>
            <a:pPr lvl="1"/>
            <a:r>
              <a:rPr lang="fr-FR" sz="2000" smtClean="0">
                <a:sym typeface="Wingdings" pitchFamily="2" charset="2"/>
              </a:rPr>
              <a:t>Pour déclencher un traitement, il faut donc envoyer un message à l’objet concerné  On n’invoque jamais une fonction dans le vide</a:t>
            </a:r>
          </a:p>
          <a:p>
            <a:pPr lvl="1"/>
            <a:r>
              <a:rPr lang="fr-FR" sz="2000" smtClean="0">
                <a:sym typeface="Wingdings" pitchFamily="2" charset="2"/>
              </a:rPr>
              <a:t>L’opérateur d’envoi de messages est le point « . »</a:t>
            </a:r>
          </a:p>
          <a:p>
            <a:pPr lvl="1"/>
            <a:r>
              <a:rPr lang="fr-FR" sz="2000" smtClean="0">
                <a:sym typeface="Wingdings" pitchFamily="2" charset="2"/>
              </a:rPr>
              <a:t>Pour envoyer un message, il faut toujours préciser à quel objet en particulier on le destine</a:t>
            </a:r>
          </a:p>
          <a:p>
            <a:pPr lvl="2"/>
            <a:r>
              <a:rPr lang="fr-FR" sz="1800" smtClean="0">
                <a:sym typeface="Wingdings" pitchFamily="2" charset="2"/>
              </a:rPr>
              <a:t>Ex: </a:t>
            </a:r>
            <a:r>
              <a:rPr lang="fr-FR" sz="1800" b="1" smtClean="0">
                <a:latin typeface="Courier New" pitchFamily="49" charset="0"/>
                <a:sym typeface="Wingdings" pitchFamily="2" charset="2"/>
              </a:rPr>
              <a:t>monChien.vaChercher(leBaton)</a:t>
            </a:r>
          </a:p>
          <a:p>
            <a:pPr lvl="1"/>
            <a:r>
              <a:rPr lang="fr-FR" sz="2000" smtClean="0">
                <a:sym typeface="Wingdings" pitchFamily="2" charset="2"/>
              </a:rPr>
              <a:t>Si on ne précise pas le destinataire, Java considère qu’on est son propre destinataire</a:t>
            </a:r>
          </a:p>
          <a:p>
            <a:pPr lvl="2"/>
            <a:r>
              <a:rPr lang="fr-FR" sz="1800" smtClean="0">
                <a:sym typeface="Wingdings" pitchFamily="2" charset="2"/>
              </a:rPr>
              <a:t>Ex: </a:t>
            </a:r>
            <a:r>
              <a:rPr lang="fr-FR" sz="1800" smtClean="0">
                <a:latin typeface="Courier New" pitchFamily="49" charset="0"/>
                <a:sym typeface="Wingdings" pitchFamily="2" charset="2"/>
              </a:rPr>
              <a:t>vaChercher(leBaton)</a:t>
            </a:r>
            <a:br>
              <a:rPr lang="fr-FR" sz="1800" smtClean="0">
                <a:latin typeface="Courier New" pitchFamily="49" charset="0"/>
                <a:sym typeface="Wingdings" pitchFamily="2" charset="2"/>
              </a:rPr>
            </a:br>
            <a:r>
              <a:rPr lang="fr-FR" sz="1800" smtClean="0">
                <a:sym typeface="Wingdings" pitchFamily="2" charset="2"/>
              </a:rPr>
              <a:t> C’est celui qui envoie l’ordre qui le reçoit</a:t>
            </a:r>
            <a:br>
              <a:rPr lang="fr-FR" sz="1800" smtClean="0">
                <a:sym typeface="Wingdings" pitchFamily="2" charset="2"/>
              </a:rPr>
            </a:br>
            <a:r>
              <a:rPr lang="fr-FR" sz="1800" smtClean="0">
                <a:sym typeface="Wingdings" pitchFamily="2" charset="2"/>
              </a:rPr>
              <a:t> Ce qui peut aussi s’écrire: </a:t>
            </a:r>
            <a:r>
              <a:rPr lang="fr-FR" sz="1800" smtClean="0">
                <a:latin typeface="Courier New" pitchFamily="49" charset="0"/>
                <a:sym typeface="Wingdings" pitchFamily="2" charset="2"/>
              </a:rPr>
              <a:t>this.vaChercher(leBaton)</a:t>
            </a:r>
            <a:endParaRPr lang="fr-FR" sz="1800" smtClean="0">
              <a:sym typeface="Wingdings" pitchFamily="2" charset="2"/>
            </a:endParaRPr>
          </a:p>
          <a:p>
            <a:pPr lvl="1"/>
            <a:r>
              <a:rPr lang="fr-FR" sz="2000" smtClean="0">
                <a:sym typeface="Wingdings" pitchFamily="2" charset="2"/>
              </a:rPr>
              <a:t>« this » signifie en effet « l’objet présent »</a:t>
            </a:r>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Footer Placeholder 3"/>
          <p:cNvSpPr>
            <a:spLocks noGrp="1"/>
          </p:cNvSpPr>
          <p:nvPr>
            <p:ph type="ftr" sz="quarter" idx="10"/>
          </p:nvPr>
        </p:nvSpPr>
        <p:spPr>
          <a:noFill/>
        </p:spPr>
        <p:txBody>
          <a:bodyPr/>
          <a:lstStyle/>
          <a:p>
            <a:r>
              <a:rPr lang="fr-FR" smtClean="0"/>
              <a:t>Cours Java 2013 Bersini</a:t>
            </a:r>
            <a:endParaRPr lang="fr-FR" u="sng"/>
          </a:p>
        </p:txBody>
      </p:sp>
      <p:sp>
        <p:nvSpPr>
          <p:cNvPr id="280579" name="Rectangle 2"/>
          <p:cNvSpPr>
            <a:spLocks noGrp="1" noChangeArrowheads="1"/>
          </p:cNvSpPr>
          <p:nvPr>
            <p:ph type="title"/>
          </p:nvPr>
        </p:nvSpPr>
        <p:spPr/>
        <p:txBody>
          <a:bodyPr/>
          <a:lstStyle/>
          <a:p>
            <a:r>
              <a:rPr lang="fr-FR" sz="3600" smtClean="0"/>
              <a:t>La classe</a:t>
            </a:r>
            <a:r>
              <a:rPr lang="fr-FR" smtClean="0"/>
              <a:t/>
            </a:r>
            <a:br>
              <a:rPr lang="fr-FR" smtClean="0"/>
            </a:br>
            <a:r>
              <a:rPr lang="fr-FR" sz="2800" smtClean="0"/>
              <a:t>Déclaration des méthodes</a:t>
            </a:r>
          </a:p>
        </p:txBody>
      </p:sp>
      <p:sp>
        <p:nvSpPr>
          <p:cNvPr id="280580" name="Rectangle 3"/>
          <p:cNvSpPr>
            <a:spLocks noGrp="1" noChangeArrowheads="1"/>
          </p:cNvSpPr>
          <p:nvPr>
            <p:ph type="body" idx="1"/>
          </p:nvPr>
        </p:nvSpPr>
        <p:spPr>
          <a:xfrm>
            <a:off x="152400" y="1125538"/>
            <a:ext cx="8839200" cy="5256212"/>
          </a:xfrm>
        </p:spPr>
        <p:txBody>
          <a:bodyPr/>
          <a:lstStyle/>
          <a:p>
            <a:r>
              <a:rPr lang="fr-FR" smtClean="0"/>
              <a:t>Une méthode est composée de:</a:t>
            </a:r>
          </a:p>
          <a:p>
            <a:endParaRPr lang="fr-FR" smtClean="0"/>
          </a:p>
          <a:p>
            <a:r>
              <a:rPr lang="fr-FR" smtClean="0"/>
              <a:t>Signature d’une méthode:</a:t>
            </a:r>
          </a:p>
          <a:p>
            <a:pPr lvl="2"/>
            <a:r>
              <a:rPr lang="fr-FR" smtClean="0"/>
              <a:t>Modificateurs d’accès : public, protected, private, aucun</a:t>
            </a:r>
          </a:p>
          <a:p>
            <a:pPr lvl="2"/>
            <a:r>
              <a:rPr lang="fr-FR" smtClean="0"/>
              <a:t>[modificateurs optionnels] : static, native, synchronized, final, abstract</a:t>
            </a:r>
          </a:p>
          <a:p>
            <a:pPr lvl="2"/>
            <a:r>
              <a:rPr lang="fr-FR" smtClean="0"/>
              <a:t>Type de retour : type de la valeur retournée</a:t>
            </a:r>
          </a:p>
          <a:p>
            <a:pPr lvl="2"/>
            <a:r>
              <a:rPr lang="fr-FR" smtClean="0"/>
              <a:t>Nom de la méthode (identificateur)</a:t>
            </a:r>
          </a:p>
          <a:p>
            <a:pPr lvl="2"/>
            <a:r>
              <a:rPr lang="fr-FR" smtClean="0"/>
              <a:t>Listes de paramètres entre parenthèses (peut être vide mais les parenthèses sont indispensables)</a:t>
            </a:r>
          </a:p>
          <a:p>
            <a:pPr lvl="2"/>
            <a:r>
              <a:rPr lang="fr-FR" smtClean="0"/>
              <a:t>[exception] (throws Exception)</a:t>
            </a:r>
          </a:p>
          <a:p>
            <a:r>
              <a:rPr lang="fr-FR" smtClean="0"/>
              <a:t>Au minimum:  </a:t>
            </a:r>
          </a:p>
          <a:p>
            <a:pPr lvl="1"/>
            <a:r>
              <a:rPr lang="fr-FR" smtClean="0"/>
              <a:t>La méthode possède un identificateur et un type de retour </a:t>
            </a:r>
          </a:p>
          <a:p>
            <a:pPr lvl="1"/>
            <a:r>
              <a:rPr lang="fr-FR" smtClean="0"/>
              <a:t>Si la méthode ne renvoie rien </a:t>
            </a:r>
            <a:r>
              <a:rPr lang="fr-FR" smtClean="0">
                <a:sym typeface="Wingdings" pitchFamily="2" charset="2"/>
              </a:rPr>
              <a:t></a:t>
            </a:r>
            <a:r>
              <a:rPr lang="fr-FR" smtClean="0"/>
              <a:t> le type de retour est </a:t>
            </a:r>
            <a:r>
              <a:rPr lang="fr-FR" u="sng" smtClean="0"/>
              <a:t>void</a:t>
            </a:r>
          </a:p>
          <a:p>
            <a:r>
              <a:rPr lang="fr-FR" smtClean="0"/>
              <a:t>Les paramètres d’une méthode fournissent une information depuis l’extérieur du “scope” de la méthode (idem que pour le constructeur)</a:t>
            </a:r>
          </a:p>
        </p:txBody>
      </p:sp>
      <p:sp>
        <p:nvSpPr>
          <p:cNvPr id="280581" name="Rectangle 4"/>
          <p:cNvSpPr>
            <a:spLocks noChangeArrowheads="1"/>
          </p:cNvSpPr>
          <p:nvPr/>
        </p:nvSpPr>
        <p:spPr bwMode="auto">
          <a:xfrm>
            <a:off x="4356100" y="1125538"/>
            <a:ext cx="3025775" cy="1008062"/>
          </a:xfrm>
          <a:prstGeom prst="rect">
            <a:avLst/>
          </a:prstGeom>
          <a:solidFill>
            <a:schemeClr val="accent1"/>
          </a:solidFill>
          <a:ln w="9525">
            <a:solidFill>
              <a:schemeClr val="tx1"/>
            </a:solidFill>
            <a:miter lim="800000"/>
            <a:headEnd/>
            <a:tailEnd/>
          </a:ln>
        </p:spPr>
        <p:txBody>
          <a:bodyPr wrap="none" anchor="ctr"/>
          <a:lstStyle/>
          <a:p>
            <a:pPr algn="l" eaLnBrk="1" hangingPunct="1"/>
            <a:r>
              <a:rPr lang="fr-BE" sz="1400">
                <a:solidFill>
                  <a:schemeClr val="bg1"/>
                </a:solidFill>
              </a:rPr>
              <a:t>public void deposit (int amount) {</a:t>
            </a:r>
          </a:p>
          <a:p>
            <a:pPr algn="l" eaLnBrk="1" hangingPunct="1"/>
            <a:endParaRPr lang="fr-BE" sz="1400">
              <a:solidFill>
                <a:schemeClr val="bg1"/>
              </a:solidFill>
            </a:endParaRPr>
          </a:p>
          <a:p>
            <a:pPr algn="l" eaLnBrk="1" hangingPunct="1"/>
            <a:endParaRPr lang="fr-BE" sz="1400">
              <a:solidFill>
                <a:schemeClr val="bg1"/>
              </a:solidFill>
            </a:endParaRPr>
          </a:p>
          <a:p>
            <a:pPr algn="l" eaLnBrk="1" hangingPunct="1"/>
            <a:r>
              <a:rPr lang="fr-BE" sz="1400">
                <a:solidFill>
                  <a:schemeClr val="bg1"/>
                </a:solidFill>
              </a:rPr>
              <a:t>}</a:t>
            </a:r>
            <a:endParaRPr lang="en-US" sz="1400">
              <a:solidFill>
                <a:schemeClr val="bg1"/>
              </a:solidFill>
            </a:endParaRPr>
          </a:p>
        </p:txBody>
      </p:sp>
      <p:sp>
        <p:nvSpPr>
          <p:cNvPr id="280582" name="Rectangle 5"/>
          <p:cNvSpPr>
            <a:spLocks noChangeArrowheads="1"/>
          </p:cNvSpPr>
          <p:nvPr/>
        </p:nvSpPr>
        <p:spPr bwMode="auto">
          <a:xfrm>
            <a:off x="4643438" y="1514475"/>
            <a:ext cx="2667000" cy="277813"/>
          </a:xfrm>
          <a:prstGeom prst="rect">
            <a:avLst/>
          </a:prstGeom>
          <a:solidFill>
            <a:srgbClr val="E6F4FF"/>
          </a:solidFill>
          <a:ln w="9525">
            <a:solidFill>
              <a:schemeClr val="tx1"/>
            </a:solidFill>
            <a:miter lim="800000"/>
            <a:headEnd/>
            <a:tailEnd/>
          </a:ln>
        </p:spPr>
        <p:txBody>
          <a:bodyPr wrap="none" anchor="ctr"/>
          <a:lstStyle/>
          <a:p>
            <a:pPr algn="l" eaLnBrk="1" hangingPunct="1"/>
            <a:r>
              <a:rPr lang="fr-BE" sz="1400"/>
              <a:t>solde+=amount ;</a:t>
            </a:r>
            <a:endParaRPr lang="en-US" sz="1400"/>
          </a:p>
        </p:txBody>
      </p:sp>
      <p:sp>
        <p:nvSpPr>
          <p:cNvPr id="280583" name="Text Box 6"/>
          <p:cNvSpPr txBox="1">
            <a:spLocks noChangeArrowheads="1"/>
          </p:cNvSpPr>
          <p:nvPr/>
        </p:nvSpPr>
        <p:spPr bwMode="auto">
          <a:xfrm>
            <a:off x="7453313" y="1125538"/>
            <a:ext cx="1573212" cy="336550"/>
          </a:xfrm>
          <a:prstGeom prst="rect">
            <a:avLst/>
          </a:prstGeom>
          <a:noFill/>
          <a:ln w="9525">
            <a:noFill/>
            <a:miter lim="800000"/>
            <a:headEnd/>
            <a:tailEnd/>
          </a:ln>
        </p:spPr>
        <p:txBody>
          <a:bodyPr wrap="none">
            <a:spAutoFit/>
          </a:bodyPr>
          <a:lstStyle/>
          <a:p>
            <a:pPr algn="l" eaLnBrk="1" hangingPunct="1"/>
            <a:r>
              <a:rPr lang="fr-BE" b="1"/>
              <a:t>Sa déclaration</a:t>
            </a:r>
            <a:endParaRPr lang="en-US" b="1"/>
          </a:p>
        </p:txBody>
      </p:sp>
      <p:sp>
        <p:nvSpPr>
          <p:cNvPr id="280584" name="Text Box 7"/>
          <p:cNvSpPr txBox="1">
            <a:spLocks noChangeArrowheads="1"/>
          </p:cNvSpPr>
          <p:nvPr/>
        </p:nvSpPr>
        <p:spPr bwMode="auto">
          <a:xfrm>
            <a:off x="7453313" y="1485900"/>
            <a:ext cx="1176337" cy="336550"/>
          </a:xfrm>
          <a:prstGeom prst="rect">
            <a:avLst/>
          </a:prstGeom>
          <a:noFill/>
          <a:ln w="9525">
            <a:noFill/>
            <a:miter lim="800000"/>
            <a:headEnd/>
            <a:tailEnd/>
          </a:ln>
        </p:spPr>
        <p:txBody>
          <a:bodyPr>
            <a:spAutoFit/>
          </a:bodyPr>
          <a:lstStyle/>
          <a:p>
            <a:pPr algn="l" eaLnBrk="1" hangingPunct="1"/>
            <a:r>
              <a:rPr lang="en-US" b="1"/>
              <a:t>Son corps</a:t>
            </a:r>
          </a:p>
        </p:txBody>
      </p:sp>
      <p:sp>
        <p:nvSpPr>
          <p:cNvPr id="280585" name="Text Box 8"/>
          <p:cNvSpPr txBox="1">
            <a:spLocks noChangeArrowheads="1"/>
          </p:cNvSpPr>
          <p:nvPr/>
        </p:nvSpPr>
        <p:spPr bwMode="auto">
          <a:xfrm rot="-5400000">
            <a:off x="76200" y="3316288"/>
            <a:ext cx="1120775" cy="336550"/>
          </a:xfrm>
          <a:prstGeom prst="rect">
            <a:avLst/>
          </a:prstGeom>
          <a:noFill/>
          <a:ln w="9525">
            <a:noFill/>
            <a:miter lim="800000"/>
            <a:headEnd/>
            <a:tailEnd/>
          </a:ln>
        </p:spPr>
        <p:txBody>
          <a:bodyPr wrap="none">
            <a:spAutoFit/>
          </a:bodyPr>
          <a:lstStyle/>
          <a:p>
            <a:pPr algn="l" eaLnBrk="1" hangingPunct="1"/>
            <a:r>
              <a:rPr lang="fr-BE" b="1">
                <a:solidFill>
                  <a:srgbClr val="800000"/>
                </a:solidFill>
              </a:rPr>
              <a:t>Signature</a:t>
            </a:r>
            <a:endParaRPr lang="en-US" b="1">
              <a:solidFill>
                <a:srgbClr val="800000"/>
              </a:solidFill>
            </a:endParaRPr>
          </a:p>
        </p:txBody>
      </p:sp>
      <p:sp>
        <p:nvSpPr>
          <p:cNvPr id="280586" name="AutoShape 9"/>
          <p:cNvSpPr>
            <a:spLocks/>
          </p:cNvSpPr>
          <p:nvPr/>
        </p:nvSpPr>
        <p:spPr bwMode="auto">
          <a:xfrm>
            <a:off x="900113" y="2924175"/>
            <a:ext cx="215900" cy="1152525"/>
          </a:xfrm>
          <a:prstGeom prst="leftBrace">
            <a:avLst>
              <a:gd name="adj1" fmla="val 44485"/>
              <a:gd name="adj2" fmla="val 50000"/>
            </a:avLst>
          </a:prstGeom>
          <a:noFill/>
          <a:ln w="57150">
            <a:solidFill>
              <a:schemeClr val="tx1"/>
            </a:solidFill>
            <a:round/>
            <a:headEnd/>
            <a:tailEnd/>
          </a:ln>
        </p:spPr>
        <p:txBody>
          <a:bodyPr wrap="none" anchor="ctr"/>
          <a:lstStyle/>
          <a:p>
            <a:endParaRPr lang="fr-FR"/>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Footer Placeholder 3"/>
          <p:cNvSpPr>
            <a:spLocks noGrp="1"/>
          </p:cNvSpPr>
          <p:nvPr>
            <p:ph type="ftr" sz="quarter" idx="10"/>
          </p:nvPr>
        </p:nvSpPr>
        <p:spPr>
          <a:noFill/>
        </p:spPr>
        <p:txBody>
          <a:bodyPr/>
          <a:lstStyle/>
          <a:p>
            <a:r>
              <a:rPr lang="fr-FR" smtClean="0"/>
              <a:t>Cours Java 2013 Bersini</a:t>
            </a:r>
            <a:endParaRPr lang="fr-FR" u="sng"/>
          </a:p>
        </p:txBody>
      </p:sp>
      <p:sp>
        <p:nvSpPr>
          <p:cNvPr id="282627" name="Rectangle 2"/>
          <p:cNvSpPr>
            <a:spLocks noGrp="1" noChangeArrowheads="1"/>
          </p:cNvSpPr>
          <p:nvPr>
            <p:ph type="title"/>
          </p:nvPr>
        </p:nvSpPr>
        <p:spPr/>
        <p:txBody>
          <a:bodyPr/>
          <a:lstStyle/>
          <a:p>
            <a:r>
              <a:rPr lang="fr-FR" sz="3600" smtClean="0"/>
              <a:t>La classe</a:t>
            </a:r>
            <a:r>
              <a:rPr lang="fr-FR" smtClean="0"/>
              <a:t/>
            </a:r>
            <a:br>
              <a:rPr lang="fr-FR" smtClean="0"/>
            </a:br>
            <a:r>
              <a:rPr lang="fr-FR" sz="2800" smtClean="0"/>
              <a:t>Déclaration des méthodes</a:t>
            </a:r>
          </a:p>
        </p:txBody>
      </p:sp>
      <p:sp>
        <p:nvSpPr>
          <p:cNvPr id="282628" name="Rectangle 3"/>
          <p:cNvSpPr>
            <a:spLocks noGrp="1" noChangeArrowheads="1"/>
          </p:cNvSpPr>
          <p:nvPr>
            <p:ph type="body" idx="1"/>
          </p:nvPr>
        </p:nvSpPr>
        <p:spPr>
          <a:xfrm>
            <a:off x="152400" y="1295400"/>
            <a:ext cx="8839200" cy="5045075"/>
          </a:xfrm>
        </p:spPr>
        <p:txBody>
          <a:bodyPr/>
          <a:lstStyle/>
          <a:p>
            <a:r>
              <a:rPr lang="fr-FR" sz="2400" smtClean="0"/>
              <a:t>Qu’est-ce que « l’interface » d’une méthode</a:t>
            </a:r>
          </a:p>
          <a:p>
            <a:pPr lvl="1"/>
            <a:r>
              <a:rPr lang="fr-FR" sz="2000" smtClean="0"/>
              <a:t>L’interface d’une méthode, c’est sa signature</a:t>
            </a:r>
          </a:p>
          <a:p>
            <a:pPr lvl="1"/>
            <a:r>
              <a:rPr lang="fr-FR" sz="2000" smtClean="0"/>
              <a:t>Cette signature, qui définit l’interface de la méthode, correspond en fait au message échangé quand la méthode est appelée</a:t>
            </a:r>
          </a:p>
          <a:p>
            <a:pPr lvl="1"/>
            <a:r>
              <a:rPr lang="fr-FR" sz="2000" smtClean="0"/>
              <a:t>Le message se limite de fait uniquement à la signature de la méthode</a:t>
            </a:r>
          </a:p>
          <a:p>
            <a:pPr lvl="2"/>
            <a:r>
              <a:rPr lang="fr-FR" sz="1800" smtClean="0"/>
              <a:t>Type de retour</a:t>
            </a:r>
          </a:p>
          <a:p>
            <a:pPr lvl="2"/>
            <a:r>
              <a:rPr lang="fr-FR" sz="1800" smtClean="0"/>
              <a:t>Nom</a:t>
            </a:r>
          </a:p>
          <a:p>
            <a:pPr lvl="2"/>
            <a:r>
              <a:rPr lang="fr-FR" sz="1800" smtClean="0"/>
              <a:t>Arguments</a:t>
            </a:r>
          </a:p>
          <a:p>
            <a:pPr lvl="1"/>
            <a:r>
              <a:rPr lang="fr-FR" sz="2000" smtClean="0"/>
              <a:t>L’expéditeur du message n’a donc jamais besoin de connaître l’implémentation ou corps de la méthode</a:t>
            </a:r>
          </a:p>
          <a:p>
            <a:pPr lvl="1"/>
            <a:r>
              <a:rPr lang="fr-FR" sz="2000" smtClean="0"/>
              <a:t>On a donc:</a:t>
            </a:r>
          </a:p>
          <a:p>
            <a:pPr lvl="2"/>
            <a:r>
              <a:rPr lang="fr-FR" sz="1800" smtClean="0"/>
              <a:t>Déclaration = Signature = Message de la méthode</a:t>
            </a:r>
          </a:p>
          <a:p>
            <a:pPr lvl="2"/>
            <a:r>
              <a:rPr lang="fr-FR" sz="1800" smtClean="0"/>
              <a:t>Bloc d’instruction = Corps = Implémentation de la méthode</a:t>
            </a:r>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Footer Placeholder 3"/>
          <p:cNvSpPr>
            <a:spLocks noGrp="1"/>
          </p:cNvSpPr>
          <p:nvPr>
            <p:ph type="ftr" sz="quarter" idx="10"/>
          </p:nvPr>
        </p:nvSpPr>
        <p:spPr>
          <a:noFill/>
        </p:spPr>
        <p:txBody>
          <a:bodyPr/>
          <a:lstStyle/>
          <a:p>
            <a:r>
              <a:rPr lang="fr-FR" smtClean="0"/>
              <a:t>Cours Java 2013 Bersini</a:t>
            </a:r>
            <a:endParaRPr lang="fr-FR" u="sng"/>
          </a:p>
        </p:txBody>
      </p:sp>
      <p:sp>
        <p:nvSpPr>
          <p:cNvPr id="284675" name="Rectangle 2"/>
          <p:cNvSpPr>
            <a:spLocks noGrp="1" noChangeArrowheads="1"/>
          </p:cNvSpPr>
          <p:nvPr>
            <p:ph type="title"/>
          </p:nvPr>
        </p:nvSpPr>
        <p:spPr/>
        <p:txBody>
          <a:bodyPr/>
          <a:lstStyle/>
          <a:p>
            <a:r>
              <a:rPr lang="fr-BE" smtClean="0"/>
              <a:t>Exercices</a:t>
            </a:r>
            <a:endParaRPr lang="en-GB" smtClean="0"/>
          </a:p>
        </p:txBody>
      </p:sp>
      <p:sp>
        <p:nvSpPr>
          <p:cNvPr id="284676" name="Rectangle 3"/>
          <p:cNvSpPr>
            <a:spLocks noGrp="1" noChangeArrowheads="1"/>
          </p:cNvSpPr>
          <p:nvPr>
            <p:ph type="body" idx="1"/>
          </p:nvPr>
        </p:nvSpPr>
        <p:spPr>
          <a:xfrm>
            <a:off x="152400" y="1185863"/>
            <a:ext cx="8839200" cy="5106987"/>
          </a:xfrm>
        </p:spPr>
        <p:txBody>
          <a:bodyPr/>
          <a:lstStyle/>
          <a:p>
            <a:r>
              <a:rPr lang="fr-FR" smtClean="0"/>
              <a:t>Comptes en banque</a:t>
            </a:r>
          </a:p>
          <a:p>
            <a:pPr lvl="1"/>
            <a:r>
              <a:rPr lang="fr-FR" smtClean="0"/>
              <a:t>Déclarer et implémenter les méthodes (comportements) de la classe compte en banque</a:t>
            </a:r>
          </a:p>
          <a:p>
            <a:pPr lvl="1"/>
            <a:r>
              <a:rPr lang="fr-FR" smtClean="0"/>
              <a:t>Définissez en particulier une méthode « afficheToi » qui affiche les caractéristiques du comptes à l’écran</a:t>
            </a:r>
          </a:p>
          <a:p>
            <a:pPr lvl="1"/>
            <a:r>
              <a:rPr lang="fr-FR" smtClean="0"/>
              <a:t>Utilisez pour cela la méthode </a:t>
            </a:r>
            <a:r>
              <a:rPr lang="fr-FR" smtClean="0">
                <a:latin typeface="Courier New" pitchFamily="49" charset="0"/>
              </a:rPr>
              <a:t>System.out.println(« … »);</a:t>
            </a:r>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Footer Placeholder 3"/>
          <p:cNvSpPr>
            <a:spLocks noGrp="1"/>
          </p:cNvSpPr>
          <p:nvPr>
            <p:ph type="ftr" sz="quarter" idx="10"/>
          </p:nvPr>
        </p:nvSpPr>
        <p:spPr>
          <a:noFill/>
        </p:spPr>
        <p:txBody>
          <a:bodyPr/>
          <a:lstStyle/>
          <a:p>
            <a:r>
              <a:rPr lang="fr-FR" smtClean="0"/>
              <a:t>Cours Java 2013 Bersini</a:t>
            </a:r>
            <a:endParaRPr lang="fr-FR" u="sng"/>
          </a:p>
        </p:txBody>
      </p:sp>
      <p:sp>
        <p:nvSpPr>
          <p:cNvPr id="286723" name="Rectangle 2"/>
          <p:cNvSpPr>
            <a:spLocks noGrp="1" noChangeArrowheads="1"/>
          </p:cNvSpPr>
          <p:nvPr>
            <p:ph type="title"/>
          </p:nvPr>
        </p:nvSpPr>
        <p:spPr/>
        <p:txBody>
          <a:bodyPr/>
          <a:lstStyle/>
          <a:p>
            <a:r>
              <a:rPr lang="fr-FR" sz="3600" smtClean="0"/>
              <a:t>Interaction entre objets</a:t>
            </a:r>
            <a:br>
              <a:rPr lang="fr-FR" sz="3600" smtClean="0"/>
            </a:br>
            <a:r>
              <a:rPr lang="fr-FR" sz="2800" smtClean="0"/>
              <a:t>Qu’est-ce qu’un envoi de message?</a:t>
            </a:r>
          </a:p>
        </p:txBody>
      </p:sp>
      <p:sp>
        <p:nvSpPr>
          <p:cNvPr id="286724" name="Rectangle 3"/>
          <p:cNvSpPr>
            <a:spLocks noGrp="1" noChangeArrowheads="1"/>
          </p:cNvSpPr>
          <p:nvPr>
            <p:ph type="body" idx="1"/>
          </p:nvPr>
        </p:nvSpPr>
        <p:spPr/>
        <p:txBody>
          <a:bodyPr/>
          <a:lstStyle/>
          <a:p>
            <a:r>
              <a:rPr lang="fr-FR" smtClean="0"/>
              <a:t>Tout ce qui se produit dans un programme OO est le résultat d’objets qui interagissent</a:t>
            </a:r>
          </a:p>
          <a:p>
            <a:r>
              <a:rPr lang="fr-FR" smtClean="0"/>
              <a:t>L’interaction entre deux objets consiste en l’envoi d’un message de l’objet A à l’objet B</a:t>
            </a:r>
          </a:p>
          <a:p>
            <a:r>
              <a:rPr lang="fr-FR" smtClean="0"/>
              <a:t>Cet envoi de message est comme un ordre ou une question qu’un objet adresse à l’autre</a:t>
            </a:r>
          </a:p>
          <a:p>
            <a:r>
              <a:rPr lang="fr-FR" smtClean="0"/>
              <a:t>Techniquement, un envoi de message se matérialise par l’appel d’une méthode définie dans la classe de l’objet destinataire</a:t>
            </a:r>
          </a:p>
          <a:p>
            <a:r>
              <a:rPr lang="fr-FR" smtClean="0"/>
              <a:t>Exemple:</a:t>
            </a:r>
          </a:p>
          <a:p>
            <a:pPr lvl="1"/>
            <a:r>
              <a:rPr lang="fr-FR" smtClean="0"/>
              <a:t>Soit un objet Maître et un objet Chien</a:t>
            </a:r>
          </a:p>
          <a:p>
            <a:pPr lvl="1"/>
            <a:r>
              <a:rPr lang="fr-FR" smtClean="0"/>
              <a:t>Le maître peut envoyer un message au chien:</a:t>
            </a:r>
          </a:p>
          <a:p>
            <a:pPr lvl="1">
              <a:buFont typeface="Wingdings" pitchFamily="2" charset="2"/>
              <a:buNone/>
            </a:pPr>
            <a:r>
              <a:rPr lang="fr-FR" smtClean="0">
                <a:latin typeface="Courier New" pitchFamily="49" charset="0"/>
              </a:rPr>
              <a:t>	</a:t>
            </a:r>
            <a:r>
              <a:rPr lang="fr-FR" smtClean="0">
                <a:latin typeface="Courier New" pitchFamily="49" charset="0"/>
                <a:sym typeface="Wingdings" pitchFamily="2" charset="2"/>
              </a:rPr>
              <a:t> </a:t>
            </a:r>
            <a:r>
              <a:rPr lang="fr-FR" smtClean="0">
                <a:latin typeface="Courier New" pitchFamily="49" charset="0"/>
              </a:rPr>
              <a:t>monChien.faisLeBeau();</a:t>
            </a:r>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1" name="Footer Placeholder 3"/>
          <p:cNvSpPr>
            <a:spLocks noGrp="1"/>
          </p:cNvSpPr>
          <p:nvPr>
            <p:ph type="ftr" sz="quarter" idx="10"/>
          </p:nvPr>
        </p:nvSpPr>
        <p:spPr>
          <a:noFill/>
        </p:spPr>
        <p:txBody>
          <a:bodyPr/>
          <a:lstStyle/>
          <a:p>
            <a:r>
              <a:rPr lang="fr-FR" smtClean="0"/>
              <a:t>Cours Java 2013 Bersini</a:t>
            </a:r>
            <a:endParaRPr lang="fr-FR" u="sng"/>
          </a:p>
        </p:txBody>
      </p:sp>
      <p:sp>
        <p:nvSpPr>
          <p:cNvPr id="288772" name="Rectangle 2"/>
          <p:cNvSpPr>
            <a:spLocks noGrp="1" noChangeArrowheads="1"/>
          </p:cNvSpPr>
          <p:nvPr>
            <p:ph type="title"/>
          </p:nvPr>
        </p:nvSpPr>
        <p:spPr/>
        <p:txBody>
          <a:bodyPr/>
          <a:lstStyle/>
          <a:p>
            <a:r>
              <a:rPr lang="fr-FR" sz="3600" smtClean="0"/>
              <a:t>Interaction entre objets</a:t>
            </a:r>
            <a:br>
              <a:rPr lang="fr-FR" sz="3600" smtClean="0"/>
            </a:br>
            <a:r>
              <a:rPr lang="fr-FR" sz="2800" smtClean="0"/>
              <a:t>Qu’est-ce qu’un envoi de message?</a:t>
            </a:r>
          </a:p>
        </p:txBody>
      </p:sp>
      <p:sp>
        <p:nvSpPr>
          <p:cNvPr id="288773" name="Rectangle 3"/>
          <p:cNvSpPr>
            <a:spLocks noGrp="1" noChangeArrowheads="1"/>
          </p:cNvSpPr>
          <p:nvPr>
            <p:ph type="body" idx="1"/>
          </p:nvPr>
        </p:nvSpPr>
        <p:spPr>
          <a:xfrm>
            <a:off x="152400" y="1119188"/>
            <a:ext cx="8991600" cy="5129212"/>
          </a:xfrm>
        </p:spPr>
        <p:txBody>
          <a:bodyPr/>
          <a:lstStyle/>
          <a:p>
            <a:r>
              <a:rPr lang="fr-FR" sz="2400" smtClean="0"/>
              <a:t>Exemple?</a:t>
            </a:r>
          </a:p>
          <a:p>
            <a:pPr lvl="1"/>
            <a:r>
              <a:rPr lang="fr-FR" sz="2000" smtClean="0"/>
              <a:t>Quand le lion s’abreuve, il provoque une diminution de la quantité d’eau</a:t>
            </a:r>
          </a:p>
          <a:p>
            <a:pPr lvl="1"/>
            <a:r>
              <a:rPr lang="fr-FR" sz="2000" smtClean="0"/>
              <a:t>Ce n’est pas le lion qui réduit cette quantité</a:t>
            </a:r>
          </a:p>
          <a:p>
            <a:pPr lvl="1"/>
            <a:r>
              <a:rPr lang="fr-FR" sz="2000" smtClean="0"/>
              <a:t>Le lion peut seulement envoyer un message à l’eau, lui indiquant la quantité d’eau qu’il a consommée</a:t>
            </a:r>
          </a:p>
          <a:p>
            <a:pPr lvl="1"/>
            <a:r>
              <a:rPr lang="fr-FR" sz="2000" smtClean="0"/>
              <a:t>L’eau gère seule sa quantité, le lion gère seul son énergie et ses déplacements</a:t>
            </a:r>
            <a:endParaRPr lang="fr-FR" sz="2000" b="1" smtClean="0"/>
          </a:p>
        </p:txBody>
      </p:sp>
      <p:grpSp>
        <p:nvGrpSpPr>
          <p:cNvPr id="288774" name="Group 4"/>
          <p:cNvGrpSpPr>
            <a:grpSpLocks/>
          </p:cNvGrpSpPr>
          <p:nvPr/>
        </p:nvGrpSpPr>
        <p:grpSpPr bwMode="auto">
          <a:xfrm>
            <a:off x="3733800" y="3581400"/>
            <a:ext cx="4343400" cy="2362200"/>
            <a:chOff x="1920" y="2400"/>
            <a:chExt cx="2736" cy="1488"/>
          </a:xfrm>
        </p:grpSpPr>
        <p:graphicFrame>
          <p:nvGraphicFramePr>
            <p:cNvPr id="288770" name="Object 2"/>
            <p:cNvGraphicFramePr>
              <a:graphicFrameLocks noChangeAspect="1"/>
            </p:cNvGraphicFramePr>
            <p:nvPr/>
          </p:nvGraphicFramePr>
          <p:xfrm>
            <a:off x="1920" y="2448"/>
            <a:ext cx="318" cy="288"/>
          </p:xfrm>
          <a:graphic>
            <a:graphicData uri="http://schemas.openxmlformats.org/presentationml/2006/ole">
              <mc:AlternateContent xmlns:mc="http://schemas.openxmlformats.org/markup-compatibility/2006">
                <mc:Choice xmlns:v="urn:schemas-microsoft-com:vml" Requires="v">
                  <p:oleObj spid="_x0000_s288772" name="Image bitmap" r:id="rId4" imgW="504762" imgH="457143" progId="Paint.Picture">
                    <p:embed/>
                  </p:oleObj>
                </mc:Choice>
                <mc:Fallback>
                  <p:oleObj name="Image bitmap" r:id="rId4" imgW="504762" imgH="457143" progId="Paint.Picture">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 y="2448"/>
                          <a:ext cx="318" cy="288"/>
                        </a:xfrm>
                        <a:prstGeom prst="rect">
                          <a:avLst/>
                        </a:prstGeom>
                        <a:noFill/>
                        <a:ln>
                          <a:noFill/>
                        </a:ln>
                        <a:effectLst/>
                        <a:extLst>
                          <a:ext uri="{909E8E84-426E-40DD-AFC4-6F175D3DCCD1}">
                            <a14:hiddenFill xmlns:a14="http://schemas.microsoft.com/office/drawing/2010/main">
                              <a:solidFill>
                                <a:srgbClr val="E6F4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8775" name="Rectangle 6"/>
            <p:cNvSpPr>
              <a:spLocks noChangeArrowheads="1"/>
            </p:cNvSpPr>
            <p:nvPr/>
          </p:nvSpPr>
          <p:spPr bwMode="auto">
            <a:xfrm>
              <a:off x="2016" y="2784"/>
              <a:ext cx="144" cy="1104"/>
            </a:xfrm>
            <a:prstGeom prst="rect">
              <a:avLst/>
            </a:prstGeom>
            <a:solidFill>
              <a:srgbClr val="E6F4FF"/>
            </a:solidFill>
            <a:ln w="19050">
              <a:solidFill>
                <a:schemeClr val="bg2"/>
              </a:solidFill>
              <a:miter lim="800000"/>
              <a:headEnd/>
              <a:tailEnd/>
            </a:ln>
          </p:spPr>
          <p:txBody>
            <a:bodyPr wrap="none" anchor="ctr"/>
            <a:lstStyle/>
            <a:p>
              <a:endParaRPr lang="fr-FR"/>
            </a:p>
          </p:txBody>
        </p:sp>
        <p:sp>
          <p:nvSpPr>
            <p:cNvPr id="288776" name="Text Box 7"/>
            <p:cNvSpPr txBox="1">
              <a:spLocks noChangeArrowheads="1"/>
            </p:cNvSpPr>
            <p:nvPr/>
          </p:nvSpPr>
          <p:spPr bwMode="auto">
            <a:xfrm>
              <a:off x="2976" y="2400"/>
              <a:ext cx="528" cy="378"/>
            </a:xfrm>
            <a:prstGeom prst="rect">
              <a:avLst/>
            </a:prstGeom>
            <a:noFill/>
            <a:ln w="19050">
              <a:solidFill>
                <a:schemeClr val="tx1"/>
              </a:solidFill>
              <a:miter lim="800000"/>
              <a:headEnd/>
              <a:tailEnd/>
            </a:ln>
          </p:spPr>
          <p:txBody>
            <a:bodyPr>
              <a:spAutoFit/>
            </a:bodyPr>
            <a:lstStyle/>
            <a:p>
              <a:pPr>
                <a:spcBef>
                  <a:spcPct val="50000"/>
                </a:spcBef>
              </a:pPr>
              <a:r>
                <a:rPr lang="fr-FR"/>
                <a:t>Classe Lion</a:t>
              </a:r>
            </a:p>
          </p:txBody>
        </p:sp>
        <p:sp>
          <p:nvSpPr>
            <p:cNvPr id="288777" name="Text Box 8"/>
            <p:cNvSpPr txBox="1">
              <a:spLocks noChangeArrowheads="1"/>
            </p:cNvSpPr>
            <p:nvPr/>
          </p:nvSpPr>
          <p:spPr bwMode="auto">
            <a:xfrm>
              <a:off x="4128" y="2400"/>
              <a:ext cx="528" cy="378"/>
            </a:xfrm>
            <a:prstGeom prst="rect">
              <a:avLst/>
            </a:prstGeom>
            <a:noFill/>
            <a:ln w="19050">
              <a:solidFill>
                <a:schemeClr val="tx1"/>
              </a:solidFill>
              <a:miter lim="800000"/>
              <a:headEnd/>
              <a:tailEnd/>
            </a:ln>
          </p:spPr>
          <p:txBody>
            <a:bodyPr>
              <a:spAutoFit/>
            </a:bodyPr>
            <a:lstStyle/>
            <a:p>
              <a:pPr>
                <a:spcBef>
                  <a:spcPct val="50000"/>
                </a:spcBef>
              </a:pPr>
              <a:r>
                <a:rPr lang="fr-FR"/>
                <a:t>Classe Eau</a:t>
              </a:r>
            </a:p>
          </p:txBody>
        </p:sp>
        <p:sp>
          <p:nvSpPr>
            <p:cNvPr id="288778" name="Line 9"/>
            <p:cNvSpPr>
              <a:spLocks noChangeShapeType="1"/>
            </p:cNvSpPr>
            <p:nvPr/>
          </p:nvSpPr>
          <p:spPr bwMode="auto">
            <a:xfrm>
              <a:off x="3240" y="2832"/>
              <a:ext cx="0" cy="1056"/>
            </a:xfrm>
            <a:prstGeom prst="line">
              <a:avLst/>
            </a:prstGeom>
            <a:noFill/>
            <a:ln w="19050">
              <a:solidFill>
                <a:schemeClr val="bg2"/>
              </a:solidFill>
              <a:prstDash val="dash"/>
              <a:round/>
              <a:headEnd/>
              <a:tailEnd/>
            </a:ln>
          </p:spPr>
          <p:txBody>
            <a:bodyPr wrap="none" anchor="ctr"/>
            <a:lstStyle/>
            <a:p>
              <a:endParaRPr lang="fr-FR"/>
            </a:p>
          </p:txBody>
        </p:sp>
        <p:sp>
          <p:nvSpPr>
            <p:cNvPr id="288779" name="Rectangle 10"/>
            <p:cNvSpPr>
              <a:spLocks noChangeArrowheads="1"/>
            </p:cNvSpPr>
            <p:nvPr/>
          </p:nvSpPr>
          <p:spPr bwMode="auto">
            <a:xfrm>
              <a:off x="3168" y="2976"/>
              <a:ext cx="144" cy="432"/>
            </a:xfrm>
            <a:prstGeom prst="rect">
              <a:avLst/>
            </a:prstGeom>
            <a:solidFill>
              <a:srgbClr val="E6F4FF"/>
            </a:solidFill>
            <a:ln w="19050">
              <a:solidFill>
                <a:schemeClr val="bg2"/>
              </a:solidFill>
              <a:miter lim="800000"/>
              <a:headEnd/>
              <a:tailEnd/>
            </a:ln>
          </p:spPr>
          <p:txBody>
            <a:bodyPr wrap="none" anchor="ctr"/>
            <a:lstStyle/>
            <a:p>
              <a:endParaRPr lang="fr-FR"/>
            </a:p>
          </p:txBody>
        </p:sp>
        <p:sp>
          <p:nvSpPr>
            <p:cNvPr id="288780" name="Line 11"/>
            <p:cNvSpPr>
              <a:spLocks noChangeShapeType="1"/>
            </p:cNvSpPr>
            <p:nvPr/>
          </p:nvSpPr>
          <p:spPr bwMode="auto">
            <a:xfrm>
              <a:off x="4392" y="2832"/>
              <a:ext cx="0" cy="1056"/>
            </a:xfrm>
            <a:prstGeom prst="line">
              <a:avLst/>
            </a:prstGeom>
            <a:noFill/>
            <a:ln w="19050">
              <a:solidFill>
                <a:schemeClr val="bg2"/>
              </a:solidFill>
              <a:prstDash val="dash"/>
              <a:round/>
              <a:headEnd/>
              <a:tailEnd/>
            </a:ln>
          </p:spPr>
          <p:txBody>
            <a:bodyPr wrap="none" anchor="ctr"/>
            <a:lstStyle/>
            <a:p>
              <a:endParaRPr lang="fr-FR"/>
            </a:p>
          </p:txBody>
        </p:sp>
        <p:sp>
          <p:nvSpPr>
            <p:cNvPr id="288781" name="Rectangle 12"/>
            <p:cNvSpPr>
              <a:spLocks noChangeArrowheads="1"/>
            </p:cNvSpPr>
            <p:nvPr/>
          </p:nvSpPr>
          <p:spPr bwMode="auto">
            <a:xfrm>
              <a:off x="4320" y="3120"/>
              <a:ext cx="144" cy="288"/>
            </a:xfrm>
            <a:prstGeom prst="rect">
              <a:avLst/>
            </a:prstGeom>
            <a:solidFill>
              <a:srgbClr val="E6F4FF"/>
            </a:solidFill>
            <a:ln w="19050">
              <a:solidFill>
                <a:schemeClr val="bg2"/>
              </a:solidFill>
              <a:miter lim="800000"/>
              <a:headEnd/>
              <a:tailEnd/>
            </a:ln>
          </p:spPr>
          <p:txBody>
            <a:bodyPr wrap="none" anchor="ctr"/>
            <a:lstStyle/>
            <a:p>
              <a:endParaRPr lang="fr-FR"/>
            </a:p>
          </p:txBody>
        </p:sp>
        <p:sp>
          <p:nvSpPr>
            <p:cNvPr id="288782" name="Line 13"/>
            <p:cNvSpPr>
              <a:spLocks noChangeShapeType="1"/>
            </p:cNvSpPr>
            <p:nvPr/>
          </p:nvSpPr>
          <p:spPr bwMode="auto">
            <a:xfrm>
              <a:off x="2160" y="2976"/>
              <a:ext cx="1008" cy="0"/>
            </a:xfrm>
            <a:prstGeom prst="line">
              <a:avLst/>
            </a:prstGeom>
            <a:noFill/>
            <a:ln w="19050">
              <a:solidFill>
                <a:schemeClr val="bg2"/>
              </a:solidFill>
              <a:round/>
              <a:headEnd/>
              <a:tailEnd type="triangle" w="med" len="med"/>
            </a:ln>
          </p:spPr>
          <p:txBody>
            <a:bodyPr wrap="none" anchor="ctr"/>
            <a:lstStyle/>
            <a:p>
              <a:endParaRPr lang="fr-FR"/>
            </a:p>
          </p:txBody>
        </p:sp>
        <p:sp>
          <p:nvSpPr>
            <p:cNvPr id="288783" name="Text Box 14"/>
            <p:cNvSpPr txBox="1">
              <a:spLocks noChangeArrowheads="1"/>
            </p:cNvSpPr>
            <p:nvPr/>
          </p:nvSpPr>
          <p:spPr bwMode="auto">
            <a:xfrm>
              <a:off x="2160" y="2784"/>
              <a:ext cx="960" cy="212"/>
            </a:xfrm>
            <a:prstGeom prst="rect">
              <a:avLst/>
            </a:prstGeom>
            <a:noFill/>
            <a:ln w="19050">
              <a:noFill/>
              <a:miter lim="800000"/>
              <a:headEnd/>
              <a:tailEnd/>
            </a:ln>
          </p:spPr>
          <p:txBody>
            <a:bodyPr>
              <a:spAutoFit/>
            </a:bodyPr>
            <a:lstStyle/>
            <a:p>
              <a:pPr>
                <a:spcBef>
                  <a:spcPct val="50000"/>
                </a:spcBef>
              </a:pPr>
              <a:r>
                <a:rPr lang="fr-FR"/>
                <a:t>boire()</a:t>
              </a:r>
            </a:p>
          </p:txBody>
        </p:sp>
        <p:sp>
          <p:nvSpPr>
            <p:cNvPr id="288784" name="Line 15"/>
            <p:cNvSpPr>
              <a:spLocks noChangeShapeType="1"/>
            </p:cNvSpPr>
            <p:nvPr/>
          </p:nvSpPr>
          <p:spPr bwMode="auto">
            <a:xfrm>
              <a:off x="3312" y="3148"/>
              <a:ext cx="1008" cy="0"/>
            </a:xfrm>
            <a:prstGeom prst="line">
              <a:avLst/>
            </a:prstGeom>
            <a:noFill/>
            <a:ln w="19050">
              <a:solidFill>
                <a:schemeClr val="bg2"/>
              </a:solidFill>
              <a:round/>
              <a:headEnd/>
              <a:tailEnd type="triangle" w="med" len="med"/>
            </a:ln>
          </p:spPr>
          <p:txBody>
            <a:bodyPr wrap="none" anchor="ctr"/>
            <a:lstStyle/>
            <a:p>
              <a:endParaRPr lang="fr-FR"/>
            </a:p>
          </p:txBody>
        </p:sp>
        <p:sp>
          <p:nvSpPr>
            <p:cNvPr id="288785" name="Text Box 16"/>
            <p:cNvSpPr txBox="1">
              <a:spLocks noChangeArrowheads="1"/>
            </p:cNvSpPr>
            <p:nvPr/>
          </p:nvSpPr>
          <p:spPr bwMode="auto">
            <a:xfrm>
              <a:off x="3312" y="2956"/>
              <a:ext cx="960" cy="212"/>
            </a:xfrm>
            <a:prstGeom prst="rect">
              <a:avLst/>
            </a:prstGeom>
            <a:noFill/>
            <a:ln w="19050">
              <a:noFill/>
              <a:miter lim="800000"/>
              <a:headEnd/>
              <a:tailEnd/>
            </a:ln>
          </p:spPr>
          <p:txBody>
            <a:bodyPr>
              <a:spAutoFit/>
            </a:bodyPr>
            <a:lstStyle/>
            <a:p>
              <a:pPr>
                <a:spcBef>
                  <a:spcPct val="50000"/>
                </a:spcBef>
              </a:pPr>
              <a:r>
                <a:rPr lang="fr-FR"/>
                <a:t>diminueQté()</a:t>
              </a:r>
            </a:p>
          </p:txBody>
        </p:sp>
      </p:gr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Footer Placeholder 3"/>
          <p:cNvSpPr>
            <a:spLocks noGrp="1"/>
          </p:cNvSpPr>
          <p:nvPr>
            <p:ph type="ftr" sz="quarter" idx="10"/>
          </p:nvPr>
        </p:nvSpPr>
        <p:spPr>
          <a:noFill/>
        </p:spPr>
        <p:txBody>
          <a:bodyPr/>
          <a:lstStyle/>
          <a:p>
            <a:r>
              <a:rPr lang="fr-FR" smtClean="0"/>
              <a:t>Cours Java 2013 Bersini</a:t>
            </a:r>
            <a:endParaRPr lang="fr-FR" u="sng"/>
          </a:p>
        </p:txBody>
      </p:sp>
      <p:sp>
        <p:nvSpPr>
          <p:cNvPr id="290819" name="Rectangle 2"/>
          <p:cNvSpPr>
            <a:spLocks noGrp="1" noChangeArrowheads="1"/>
          </p:cNvSpPr>
          <p:nvPr>
            <p:ph type="title"/>
          </p:nvPr>
        </p:nvSpPr>
        <p:spPr/>
        <p:txBody>
          <a:bodyPr/>
          <a:lstStyle/>
          <a:p>
            <a:r>
              <a:rPr lang="fr-FR" sz="3600" smtClean="0"/>
              <a:t>Interaction entre objets</a:t>
            </a:r>
            <a:br>
              <a:rPr lang="fr-FR" sz="3600" smtClean="0"/>
            </a:br>
            <a:r>
              <a:rPr lang="fr-FR" sz="2800" smtClean="0"/>
              <a:t>Association</a:t>
            </a:r>
          </a:p>
        </p:txBody>
      </p:sp>
      <p:sp>
        <p:nvSpPr>
          <p:cNvPr id="290820" name="Rectangle 3"/>
          <p:cNvSpPr>
            <a:spLocks noGrp="1" noChangeArrowheads="1"/>
          </p:cNvSpPr>
          <p:nvPr>
            <p:ph type="body" idx="1"/>
          </p:nvPr>
        </p:nvSpPr>
        <p:spPr>
          <a:xfrm>
            <a:off x="152400" y="1150938"/>
            <a:ext cx="8839200" cy="5210175"/>
          </a:xfrm>
        </p:spPr>
        <p:txBody>
          <a:bodyPr/>
          <a:lstStyle/>
          <a:p>
            <a:r>
              <a:rPr lang="fr-FR" sz="2400" smtClean="0"/>
              <a:t>Comment le lion connaît-il le message à envoyer à l’eau?</a:t>
            </a:r>
          </a:p>
          <a:p>
            <a:pPr lvl="1"/>
            <a:r>
              <a:rPr lang="fr-FR" sz="2000" smtClean="0"/>
              <a:t>Pour pouvoir envoyer un message à l’eau, il faut que le lion connaisse précisément l’interface de l’eau</a:t>
            </a:r>
          </a:p>
          <a:p>
            <a:pPr lvl="1"/>
            <a:r>
              <a:rPr lang="fr-FR" sz="2000" smtClean="0"/>
              <a:t>La classe lion doit pour cela « connaître » la classe eau</a:t>
            </a:r>
          </a:p>
          <a:p>
            <a:pPr lvl="1"/>
            <a:r>
              <a:rPr lang="fr-FR" sz="2000" smtClean="0"/>
              <a:t>Cette connaissance s’obtient par l’établissement d’une communication entre les deux classes</a:t>
            </a:r>
          </a:p>
          <a:p>
            <a:pPr lvl="1"/>
            <a:r>
              <a:rPr lang="fr-FR" sz="2000" smtClean="0"/>
              <a:t>De tels liens peuvent être</a:t>
            </a:r>
          </a:p>
          <a:p>
            <a:pPr lvl="2"/>
            <a:r>
              <a:rPr lang="fr-FR" sz="1800" smtClean="0"/>
              <a:t>Circonstanciels et passagers </a:t>
            </a:r>
            <a:r>
              <a:rPr lang="fr-FR" sz="1800" smtClean="0">
                <a:sym typeface="Wingdings" pitchFamily="2" charset="2"/>
              </a:rPr>
              <a:t> </a:t>
            </a:r>
            <a:r>
              <a:rPr lang="fr-FR" sz="1800" b="1" u="sng" smtClean="0">
                <a:sym typeface="Wingdings" pitchFamily="2" charset="2"/>
              </a:rPr>
              <a:t>Dépendance</a:t>
            </a:r>
            <a:br>
              <a:rPr lang="fr-FR" sz="1800" b="1" u="sng" smtClean="0">
                <a:sym typeface="Wingdings" pitchFamily="2" charset="2"/>
              </a:rPr>
            </a:br>
            <a:r>
              <a:rPr lang="fr-FR" sz="1800" smtClean="0">
                <a:sym typeface="Wingdings" pitchFamily="2" charset="2"/>
              </a:rPr>
              <a:t>(le lien ne se matérialise que dans une méthode)</a:t>
            </a:r>
            <a:endParaRPr lang="fr-FR" sz="1800" b="1" u="sng" smtClean="0">
              <a:sym typeface="Wingdings" pitchFamily="2" charset="2"/>
            </a:endParaRPr>
          </a:p>
          <a:p>
            <a:pPr lvl="2"/>
            <a:r>
              <a:rPr lang="fr-FR" sz="1800" smtClean="0"/>
              <a:t>Persistants </a:t>
            </a:r>
            <a:r>
              <a:rPr lang="fr-FR" sz="1800" smtClean="0">
                <a:sym typeface="Wingdings" pitchFamily="2" charset="2"/>
              </a:rPr>
              <a:t> </a:t>
            </a:r>
            <a:r>
              <a:rPr lang="fr-FR" sz="1800" b="1" u="sng" smtClean="0">
                <a:sym typeface="Wingdings" pitchFamily="2" charset="2"/>
              </a:rPr>
              <a:t>Association</a:t>
            </a:r>
          </a:p>
          <a:p>
            <a:pPr lvl="1"/>
            <a:r>
              <a:rPr lang="fr-FR" sz="2000" smtClean="0"/>
              <a:t>On distingue 3 types de liens d’association, du + faible au + fort:</a:t>
            </a:r>
          </a:p>
          <a:p>
            <a:pPr lvl="2"/>
            <a:r>
              <a:rPr lang="fr-FR" sz="1800" smtClean="0"/>
              <a:t>Association simple (il y a envoi de messages entre les classes)</a:t>
            </a:r>
          </a:p>
          <a:p>
            <a:pPr lvl="2"/>
            <a:r>
              <a:rPr lang="fr-FR" sz="1800" smtClean="0"/>
              <a:t>Agrégation faible (une classe possède un attribut de l’autre type)</a:t>
            </a:r>
          </a:p>
          <a:p>
            <a:pPr lvl="2"/>
            <a:r>
              <a:rPr lang="fr-FR" sz="1800" smtClean="0"/>
              <a:t>Agrégation forte = Composition (l’agrégé n’existe pas sans son contenant)</a:t>
            </a:r>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Footer Placeholder 3"/>
          <p:cNvSpPr>
            <a:spLocks noGrp="1"/>
          </p:cNvSpPr>
          <p:nvPr>
            <p:ph type="ftr" sz="quarter" idx="10"/>
          </p:nvPr>
        </p:nvSpPr>
        <p:spPr>
          <a:noFill/>
        </p:spPr>
        <p:txBody>
          <a:bodyPr/>
          <a:lstStyle/>
          <a:p>
            <a:r>
              <a:rPr lang="fr-FR" smtClean="0"/>
              <a:t>Cours Java 2013 Bersini</a:t>
            </a:r>
            <a:endParaRPr lang="fr-FR" u="sng"/>
          </a:p>
        </p:txBody>
      </p:sp>
      <p:sp>
        <p:nvSpPr>
          <p:cNvPr id="292867" name="Rectangle 2"/>
          <p:cNvSpPr>
            <a:spLocks noGrp="1" noChangeArrowheads="1"/>
          </p:cNvSpPr>
          <p:nvPr>
            <p:ph type="title"/>
          </p:nvPr>
        </p:nvSpPr>
        <p:spPr/>
        <p:txBody>
          <a:bodyPr/>
          <a:lstStyle/>
          <a:p>
            <a:r>
              <a:rPr lang="fr-FR" sz="3600" smtClean="0"/>
              <a:t>Interaction entre objets</a:t>
            </a:r>
            <a:br>
              <a:rPr lang="fr-FR" sz="3600" smtClean="0"/>
            </a:br>
            <a:r>
              <a:rPr lang="fr-FR" sz="2800" smtClean="0"/>
              <a:t>Association</a:t>
            </a:r>
            <a:endParaRPr lang="fr-BE" sz="2800" smtClean="0"/>
          </a:p>
        </p:txBody>
      </p:sp>
      <p:sp>
        <p:nvSpPr>
          <p:cNvPr id="292868" name="Rectangle 3"/>
          <p:cNvSpPr>
            <a:spLocks noGrp="1" noChangeArrowheads="1"/>
          </p:cNvSpPr>
          <p:nvPr>
            <p:ph type="body" idx="1"/>
          </p:nvPr>
        </p:nvSpPr>
        <p:spPr/>
        <p:txBody>
          <a:bodyPr/>
          <a:lstStyle/>
          <a:p>
            <a:r>
              <a:rPr lang="fr-BE" smtClean="0"/>
              <a:t>L ’association entre classes</a:t>
            </a:r>
          </a:p>
          <a:p>
            <a:endParaRPr lang="fr-BE" smtClean="0"/>
          </a:p>
          <a:p>
            <a:endParaRPr lang="fr-BE" smtClean="0"/>
          </a:p>
          <a:p>
            <a:endParaRPr lang="fr-BE" smtClean="0"/>
          </a:p>
          <a:p>
            <a:endParaRPr lang="fr-BE" smtClean="0"/>
          </a:p>
          <a:p>
            <a:endParaRPr lang="fr-BE" smtClean="0"/>
          </a:p>
          <a:p>
            <a:endParaRPr lang="fr-BE" smtClean="0"/>
          </a:p>
          <a:p>
            <a:endParaRPr lang="fr-BE" smtClean="0"/>
          </a:p>
          <a:p>
            <a:r>
              <a:rPr lang="fr-BE" smtClean="0"/>
              <a:t>Multiplicité des associations</a:t>
            </a:r>
          </a:p>
        </p:txBody>
      </p:sp>
      <p:sp>
        <p:nvSpPr>
          <p:cNvPr id="292869" name="Rectangle 4"/>
          <p:cNvSpPr>
            <a:spLocks noChangeArrowheads="1"/>
          </p:cNvSpPr>
          <p:nvPr/>
        </p:nvSpPr>
        <p:spPr bwMode="auto">
          <a:xfrm>
            <a:off x="1600200" y="1760538"/>
            <a:ext cx="914400" cy="990600"/>
          </a:xfrm>
          <a:prstGeom prst="rect">
            <a:avLst/>
          </a:prstGeom>
          <a:noFill/>
          <a:ln w="6350">
            <a:solidFill>
              <a:schemeClr val="tx1"/>
            </a:solidFill>
            <a:miter lim="800000"/>
            <a:headEnd/>
            <a:tailEnd/>
          </a:ln>
        </p:spPr>
        <p:txBody>
          <a:bodyPr wrap="none" anchor="ctr"/>
          <a:lstStyle/>
          <a:p>
            <a:endParaRPr lang="fr-FR"/>
          </a:p>
        </p:txBody>
      </p:sp>
      <p:sp>
        <p:nvSpPr>
          <p:cNvPr id="292870" name="Line 5"/>
          <p:cNvSpPr>
            <a:spLocks noChangeShapeType="1"/>
          </p:cNvSpPr>
          <p:nvPr/>
        </p:nvSpPr>
        <p:spPr bwMode="auto">
          <a:xfrm>
            <a:off x="1600200" y="2141538"/>
            <a:ext cx="914400" cy="0"/>
          </a:xfrm>
          <a:prstGeom prst="line">
            <a:avLst/>
          </a:prstGeom>
          <a:noFill/>
          <a:ln w="6350">
            <a:solidFill>
              <a:schemeClr val="tx1"/>
            </a:solidFill>
            <a:round/>
            <a:headEnd/>
            <a:tailEnd/>
          </a:ln>
        </p:spPr>
        <p:txBody>
          <a:bodyPr wrap="none" anchor="ctr"/>
          <a:lstStyle/>
          <a:p>
            <a:endParaRPr lang="fr-FR"/>
          </a:p>
        </p:txBody>
      </p:sp>
      <p:sp>
        <p:nvSpPr>
          <p:cNvPr id="292871" name="Line 6"/>
          <p:cNvSpPr>
            <a:spLocks noChangeShapeType="1"/>
          </p:cNvSpPr>
          <p:nvPr/>
        </p:nvSpPr>
        <p:spPr bwMode="auto">
          <a:xfrm>
            <a:off x="1600200" y="2370138"/>
            <a:ext cx="914400" cy="0"/>
          </a:xfrm>
          <a:prstGeom prst="line">
            <a:avLst/>
          </a:prstGeom>
          <a:noFill/>
          <a:ln w="6350">
            <a:solidFill>
              <a:schemeClr val="tx1"/>
            </a:solidFill>
            <a:round/>
            <a:headEnd/>
            <a:tailEnd/>
          </a:ln>
        </p:spPr>
        <p:txBody>
          <a:bodyPr wrap="none" anchor="ctr"/>
          <a:lstStyle/>
          <a:p>
            <a:endParaRPr lang="fr-FR"/>
          </a:p>
        </p:txBody>
      </p:sp>
      <p:grpSp>
        <p:nvGrpSpPr>
          <p:cNvPr id="292872" name="Group 7"/>
          <p:cNvGrpSpPr>
            <a:grpSpLocks/>
          </p:cNvGrpSpPr>
          <p:nvPr/>
        </p:nvGrpSpPr>
        <p:grpSpPr bwMode="auto">
          <a:xfrm>
            <a:off x="5029200" y="1760538"/>
            <a:ext cx="914400" cy="990600"/>
            <a:chOff x="1008" y="1536"/>
            <a:chExt cx="576" cy="624"/>
          </a:xfrm>
        </p:grpSpPr>
        <p:sp>
          <p:nvSpPr>
            <p:cNvPr id="292900" name="Rectangle 8"/>
            <p:cNvSpPr>
              <a:spLocks noChangeArrowheads="1"/>
            </p:cNvSpPr>
            <p:nvPr/>
          </p:nvSpPr>
          <p:spPr bwMode="auto">
            <a:xfrm>
              <a:off x="1008" y="1536"/>
              <a:ext cx="576" cy="624"/>
            </a:xfrm>
            <a:prstGeom prst="rect">
              <a:avLst/>
            </a:prstGeom>
            <a:noFill/>
            <a:ln w="6350">
              <a:solidFill>
                <a:schemeClr val="tx1"/>
              </a:solidFill>
              <a:miter lim="800000"/>
              <a:headEnd/>
              <a:tailEnd/>
            </a:ln>
          </p:spPr>
          <p:txBody>
            <a:bodyPr wrap="none" anchor="ctr"/>
            <a:lstStyle/>
            <a:p>
              <a:endParaRPr lang="fr-FR"/>
            </a:p>
          </p:txBody>
        </p:sp>
        <p:sp>
          <p:nvSpPr>
            <p:cNvPr id="292901" name="Line 9"/>
            <p:cNvSpPr>
              <a:spLocks noChangeShapeType="1"/>
            </p:cNvSpPr>
            <p:nvPr/>
          </p:nvSpPr>
          <p:spPr bwMode="auto">
            <a:xfrm>
              <a:off x="1008" y="1776"/>
              <a:ext cx="576" cy="0"/>
            </a:xfrm>
            <a:prstGeom prst="line">
              <a:avLst/>
            </a:prstGeom>
            <a:noFill/>
            <a:ln w="6350">
              <a:solidFill>
                <a:schemeClr val="tx1"/>
              </a:solidFill>
              <a:round/>
              <a:headEnd/>
              <a:tailEnd/>
            </a:ln>
          </p:spPr>
          <p:txBody>
            <a:bodyPr wrap="none" anchor="ctr"/>
            <a:lstStyle/>
            <a:p>
              <a:endParaRPr lang="fr-FR"/>
            </a:p>
          </p:txBody>
        </p:sp>
        <p:sp>
          <p:nvSpPr>
            <p:cNvPr id="292902" name="Line 10"/>
            <p:cNvSpPr>
              <a:spLocks noChangeShapeType="1"/>
            </p:cNvSpPr>
            <p:nvPr/>
          </p:nvSpPr>
          <p:spPr bwMode="auto">
            <a:xfrm>
              <a:off x="1008" y="1920"/>
              <a:ext cx="576" cy="0"/>
            </a:xfrm>
            <a:prstGeom prst="line">
              <a:avLst/>
            </a:prstGeom>
            <a:noFill/>
            <a:ln w="6350">
              <a:solidFill>
                <a:schemeClr val="tx1"/>
              </a:solidFill>
              <a:round/>
              <a:headEnd/>
              <a:tailEnd/>
            </a:ln>
          </p:spPr>
          <p:txBody>
            <a:bodyPr wrap="none" anchor="ctr"/>
            <a:lstStyle/>
            <a:p>
              <a:endParaRPr lang="fr-FR"/>
            </a:p>
          </p:txBody>
        </p:sp>
      </p:grpSp>
      <p:sp>
        <p:nvSpPr>
          <p:cNvPr id="292873" name="Text Box 11"/>
          <p:cNvSpPr txBox="1">
            <a:spLocks noChangeArrowheads="1"/>
          </p:cNvSpPr>
          <p:nvPr/>
        </p:nvSpPr>
        <p:spPr bwMode="auto">
          <a:xfrm>
            <a:off x="1600200" y="1760538"/>
            <a:ext cx="942975" cy="304800"/>
          </a:xfrm>
          <a:prstGeom prst="rect">
            <a:avLst/>
          </a:prstGeom>
          <a:noFill/>
          <a:ln w="9525">
            <a:noFill/>
            <a:miter lim="800000"/>
            <a:headEnd/>
            <a:tailEnd/>
          </a:ln>
        </p:spPr>
        <p:txBody>
          <a:bodyPr wrap="none" anchor="b">
            <a:spAutoFit/>
          </a:bodyPr>
          <a:lstStyle/>
          <a:p>
            <a:pPr>
              <a:spcBef>
                <a:spcPct val="50000"/>
              </a:spcBef>
            </a:pPr>
            <a:r>
              <a:rPr lang="fr-BE" sz="1400">
                <a:solidFill>
                  <a:schemeClr val="bg2"/>
                </a:solidFill>
              </a:rPr>
              <a:t>Personne</a:t>
            </a:r>
          </a:p>
        </p:txBody>
      </p:sp>
      <p:sp>
        <p:nvSpPr>
          <p:cNvPr id="292874" name="Text Box 12"/>
          <p:cNvSpPr txBox="1">
            <a:spLocks noChangeArrowheads="1"/>
          </p:cNvSpPr>
          <p:nvPr/>
        </p:nvSpPr>
        <p:spPr bwMode="auto">
          <a:xfrm>
            <a:off x="5105400" y="1760538"/>
            <a:ext cx="776288" cy="304800"/>
          </a:xfrm>
          <a:prstGeom prst="rect">
            <a:avLst/>
          </a:prstGeom>
          <a:noFill/>
          <a:ln w="9525">
            <a:noFill/>
            <a:miter lim="800000"/>
            <a:headEnd/>
            <a:tailEnd/>
          </a:ln>
        </p:spPr>
        <p:txBody>
          <a:bodyPr wrap="none" anchor="b">
            <a:spAutoFit/>
          </a:bodyPr>
          <a:lstStyle/>
          <a:p>
            <a:pPr>
              <a:spcBef>
                <a:spcPct val="50000"/>
              </a:spcBef>
            </a:pPr>
            <a:r>
              <a:rPr lang="fr-BE" sz="1400">
                <a:solidFill>
                  <a:schemeClr val="bg2"/>
                </a:solidFill>
              </a:rPr>
              <a:t>Société</a:t>
            </a:r>
          </a:p>
        </p:txBody>
      </p:sp>
      <p:sp>
        <p:nvSpPr>
          <p:cNvPr id="292875" name="Line 13"/>
          <p:cNvSpPr>
            <a:spLocks noChangeShapeType="1"/>
          </p:cNvSpPr>
          <p:nvPr/>
        </p:nvSpPr>
        <p:spPr bwMode="auto">
          <a:xfrm>
            <a:off x="2514600" y="2293938"/>
            <a:ext cx="2514600" cy="0"/>
          </a:xfrm>
          <a:prstGeom prst="line">
            <a:avLst/>
          </a:prstGeom>
          <a:noFill/>
          <a:ln w="6350">
            <a:solidFill>
              <a:schemeClr val="tx1"/>
            </a:solidFill>
            <a:round/>
            <a:headEnd/>
            <a:tailEnd/>
          </a:ln>
        </p:spPr>
        <p:txBody>
          <a:bodyPr wrap="none" anchor="ctr"/>
          <a:lstStyle/>
          <a:p>
            <a:endParaRPr lang="fr-FR"/>
          </a:p>
        </p:txBody>
      </p:sp>
      <p:sp>
        <p:nvSpPr>
          <p:cNvPr id="292876" name="Text Box 14"/>
          <p:cNvSpPr txBox="1">
            <a:spLocks noChangeArrowheads="1"/>
          </p:cNvSpPr>
          <p:nvPr/>
        </p:nvSpPr>
        <p:spPr bwMode="auto">
          <a:xfrm>
            <a:off x="3048000" y="1912938"/>
            <a:ext cx="1257300" cy="304800"/>
          </a:xfrm>
          <a:prstGeom prst="rect">
            <a:avLst/>
          </a:prstGeom>
          <a:noFill/>
          <a:ln w="9525">
            <a:noFill/>
            <a:miter lim="800000"/>
            <a:headEnd/>
            <a:tailEnd/>
          </a:ln>
        </p:spPr>
        <p:txBody>
          <a:bodyPr wrap="none" anchor="b">
            <a:spAutoFit/>
          </a:bodyPr>
          <a:lstStyle/>
          <a:p>
            <a:pPr>
              <a:spcBef>
                <a:spcPct val="50000"/>
              </a:spcBef>
            </a:pPr>
            <a:r>
              <a:rPr lang="fr-BE" sz="1400">
                <a:solidFill>
                  <a:schemeClr val="bg2"/>
                </a:solidFill>
              </a:rPr>
              <a:t>Travaille pour</a:t>
            </a:r>
          </a:p>
        </p:txBody>
      </p:sp>
      <p:grpSp>
        <p:nvGrpSpPr>
          <p:cNvPr id="292877" name="Group 15"/>
          <p:cNvGrpSpPr>
            <a:grpSpLocks/>
          </p:cNvGrpSpPr>
          <p:nvPr/>
        </p:nvGrpSpPr>
        <p:grpSpPr bwMode="auto">
          <a:xfrm>
            <a:off x="1603375" y="5046663"/>
            <a:ext cx="4343400" cy="1143000"/>
            <a:chOff x="1056" y="2592"/>
            <a:chExt cx="2736" cy="720"/>
          </a:xfrm>
        </p:grpSpPr>
        <p:grpSp>
          <p:nvGrpSpPr>
            <p:cNvPr id="292885" name="Group 16"/>
            <p:cNvGrpSpPr>
              <a:grpSpLocks/>
            </p:cNvGrpSpPr>
            <p:nvPr/>
          </p:nvGrpSpPr>
          <p:grpSpPr bwMode="auto">
            <a:xfrm>
              <a:off x="1056" y="2640"/>
              <a:ext cx="576" cy="672"/>
              <a:chOff x="1056" y="2640"/>
              <a:chExt cx="576" cy="672"/>
            </a:xfrm>
          </p:grpSpPr>
          <p:sp>
            <p:nvSpPr>
              <p:cNvPr id="292897" name="Rectangle 17"/>
              <p:cNvSpPr>
                <a:spLocks noChangeArrowheads="1"/>
              </p:cNvSpPr>
              <p:nvPr/>
            </p:nvSpPr>
            <p:spPr bwMode="auto">
              <a:xfrm>
                <a:off x="1056" y="2640"/>
                <a:ext cx="576" cy="672"/>
              </a:xfrm>
              <a:prstGeom prst="rect">
                <a:avLst/>
              </a:prstGeom>
              <a:noFill/>
              <a:ln w="6350">
                <a:solidFill>
                  <a:schemeClr val="tx1"/>
                </a:solidFill>
                <a:miter lim="800000"/>
                <a:headEnd/>
                <a:tailEnd/>
              </a:ln>
            </p:spPr>
            <p:txBody>
              <a:bodyPr wrap="none" anchor="ctr"/>
              <a:lstStyle/>
              <a:p>
                <a:endParaRPr lang="fr-FR"/>
              </a:p>
            </p:txBody>
          </p:sp>
          <p:sp>
            <p:nvSpPr>
              <p:cNvPr id="292898" name="Line 18"/>
              <p:cNvSpPr>
                <a:spLocks noChangeShapeType="1"/>
              </p:cNvSpPr>
              <p:nvPr/>
            </p:nvSpPr>
            <p:spPr bwMode="auto">
              <a:xfrm>
                <a:off x="1056" y="2880"/>
                <a:ext cx="576" cy="0"/>
              </a:xfrm>
              <a:prstGeom prst="line">
                <a:avLst/>
              </a:prstGeom>
              <a:noFill/>
              <a:ln w="6350">
                <a:solidFill>
                  <a:schemeClr val="tx1"/>
                </a:solidFill>
                <a:round/>
                <a:headEnd/>
                <a:tailEnd/>
              </a:ln>
            </p:spPr>
            <p:txBody>
              <a:bodyPr wrap="none" anchor="ctr"/>
              <a:lstStyle/>
              <a:p>
                <a:endParaRPr lang="fr-FR"/>
              </a:p>
            </p:txBody>
          </p:sp>
          <p:sp>
            <p:nvSpPr>
              <p:cNvPr id="292899" name="Line 19"/>
              <p:cNvSpPr>
                <a:spLocks noChangeShapeType="1"/>
              </p:cNvSpPr>
              <p:nvPr/>
            </p:nvSpPr>
            <p:spPr bwMode="auto">
              <a:xfrm>
                <a:off x="1056" y="3024"/>
                <a:ext cx="576" cy="0"/>
              </a:xfrm>
              <a:prstGeom prst="line">
                <a:avLst/>
              </a:prstGeom>
              <a:noFill/>
              <a:ln w="6350">
                <a:solidFill>
                  <a:schemeClr val="tx1"/>
                </a:solidFill>
                <a:round/>
                <a:headEnd/>
                <a:tailEnd/>
              </a:ln>
            </p:spPr>
            <p:txBody>
              <a:bodyPr wrap="none" anchor="ctr"/>
              <a:lstStyle/>
              <a:p>
                <a:endParaRPr lang="fr-FR"/>
              </a:p>
            </p:txBody>
          </p:sp>
        </p:grpSp>
        <p:grpSp>
          <p:nvGrpSpPr>
            <p:cNvPr id="292886" name="Group 20"/>
            <p:cNvGrpSpPr>
              <a:grpSpLocks/>
            </p:cNvGrpSpPr>
            <p:nvPr/>
          </p:nvGrpSpPr>
          <p:grpSpPr bwMode="auto">
            <a:xfrm>
              <a:off x="3216" y="2592"/>
              <a:ext cx="576" cy="672"/>
              <a:chOff x="1056" y="2640"/>
              <a:chExt cx="576" cy="672"/>
            </a:xfrm>
          </p:grpSpPr>
          <p:sp>
            <p:nvSpPr>
              <p:cNvPr id="292894" name="Rectangle 21"/>
              <p:cNvSpPr>
                <a:spLocks noChangeArrowheads="1"/>
              </p:cNvSpPr>
              <p:nvPr/>
            </p:nvSpPr>
            <p:spPr bwMode="auto">
              <a:xfrm>
                <a:off x="1056" y="2640"/>
                <a:ext cx="576" cy="672"/>
              </a:xfrm>
              <a:prstGeom prst="rect">
                <a:avLst/>
              </a:prstGeom>
              <a:noFill/>
              <a:ln w="6350">
                <a:solidFill>
                  <a:schemeClr val="tx1"/>
                </a:solidFill>
                <a:miter lim="800000"/>
                <a:headEnd/>
                <a:tailEnd/>
              </a:ln>
            </p:spPr>
            <p:txBody>
              <a:bodyPr wrap="none" anchor="ctr"/>
              <a:lstStyle/>
              <a:p>
                <a:endParaRPr lang="fr-FR"/>
              </a:p>
            </p:txBody>
          </p:sp>
          <p:sp>
            <p:nvSpPr>
              <p:cNvPr id="292895" name="Line 22"/>
              <p:cNvSpPr>
                <a:spLocks noChangeShapeType="1"/>
              </p:cNvSpPr>
              <p:nvPr/>
            </p:nvSpPr>
            <p:spPr bwMode="auto">
              <a:xfrm>
                <a:off x="1056" y="2880"/>
                <a:ext cx="576" cy="0"/>
              </a:xfrm>
              <a:prstGeom prst="line">
                <a:avLst/>
              </a:prstGeom>
              <a:noFill/>
              <a:ln w="6350">
                <a:solidFill>
                  <a:schemeClr val="tx1"/>
                </a:solidFill>
                <a:round/>
                <a:headEnd/>
                <a:tailEnd/>
              </a:ln>
            </p:spPr>
            <p:txBody>
              <a:bodyPr wrap="none" anchor="ctr"/>
              <a:lstStyle/>
              <a:p>
                <a:endParaRPr lang="fr-FR"/>
              </a:p>
            </p:txBody>
          </p:sp>
          <p:sp>
            <p:nvSpPr>
              <p:cNvPr id="292896" name="Line 23"/>
              <p:cNvSpPr>
                <a:spLocks noChangeShapeType="1"/>
              </p:cNvSpPr>
              <p:nvPr/>
            </p:nvSpPr>
            <p:spPr bwMode="auto">
              <a:xfrm>
                <a:off x="1056" y="3024"/>
                <a:ext cx="576" cy="0"/>
              </a:xfrm>
              <a:prstGeom prst="line">
                <a:avLst/>
              </a:prstGeom>
              <a:noFill/>
              <a:ln w="6350">
                <a:solidFill>
                  <a:schemeClr val="tx1"/>
                </a:solidFill>
                <a:round/>
                <a:headEnd/>
                <a:tailEnd/>
              </a:ln>
            </p:spPr>
            <p:txBody>
              <a:bodyPr wrap="none" anchor="ctr"/>
              <a:lstStyle/>
              <a:p>
                <a:endParaRPr lang="fr-FR"/>
              </a:p>
            </p:txBody>
          </p:sp>
        </p:grpSp>
        <p:sp>
          <p:nvSpPr>
            <p:cNvPr id="292887" name="Text Box 24"/>
            <p:cNvSpPr txBox="1">
              <a:spLocks noChangeArrowheads="1"/>
            </p:cNvSpPr>
            <p:nvPr/>
          </p:nvSpPr>
          <p:spPr bwMode="auto">
            <a:xfrm>
              <a:off x="1056" y="2640"/>
              <a:ext cx="594" cy="192"/>
            </a:xfrm>
            <a:prstGeom prst="rect">
              <a:avLst/>
            </a:prstGeom>
            <a:noFill/>
            <a:ln w="9525">
              <a:noFill/>
              <a:miter lim="800000"/>
              <a:headEnd/>
              <a:tailEnd/>
            </a:ln>
          </p:spPr>
          <p:txBody>
            <a:bodyPr wrap="none" anchor="b">
              <a:spAutoFit/>
            </a:bodyPr>
            <a:lstStyle/>
            <a:p>
              <a:pPr>
                <a:spcBef>
                  <a:spcPct val="50000"/>
                </a:spcBef>
              </a:pPr>
              <a:r>
                <a:rPr lang="fr-BE" sz="1400">
                  <a:solidFill>
                    <a:schemeClr val="bg2"/>
                  </a:solidFill>
                </a:rPr>
                <a:t>Personne</a:t>
              </a:r>
            </a:p>
          </p:txBody>
        </p:sp>
        <p:sp>
          <p:nvSpPr>
            <p:cNvPr id="292888" name="Text Box 25"/>
            <p:cNvSpPr txBox="1">
              <a:spLocks noChangeArrowheads="1"/>
            </p:cNvSpPr>
            <p:nvPr/>
          </p:nvSpPr>
          <p:spPr bwMode="auto">
            <a:xfrm>
              <a:off x="3264" y="2592"/>
              <a:ext cx="489" cy="192"/>
            </a:xfrm>
            <a:prstGeom prst="rect">
              <a:avLst/>
            </a:prstGeom>
            <a:noFill/>
            <a:ln w="9525">
              <a:noFill/>
              <a:miter lim="800000"/>
              <a:headEnd/>
              <a:tailEnd/>
            </a:ln>
          </p:spPr>
          <p:txBody>
            <a:bodyPr wrap="none" anchor="b">
              <a:spAutoFit/>
            </a:bodyPr>
            <a:lstStyle/>
            <a:p>
              <a:pPr>
                <a:spcBef>
                  <a:spcPct val="50000"/>
                </a:spcBef>
              </a:pPr>
              <a:r>
                <a:rPr lang="fr-BE" sz="1400">
                  <a:solidFill>
                    <a:schemeClr val="bg2"/>
                  </a:solidFill>
                </a:rPr>
                <a:t>Société</a:t>
              </a:r>
            </a:p>
          </p:txBody>
        </p:sp>
        <p:sp>
          <p:nvSpPr>
            <p:cNvPr id="292889" name="Line 26"/>
            <p:cNvSpPr>
              <a:spLocks noChangeShapeType="1"/>
            </p:cNvSpPr>
            <p:nvPr/>
          </p:nvSpPr>
          <p:spPr bwMode="auto">
            <a:xfrm>
              <a:off x="1632" y="2976"/>
              <a:ext cx="1584" cy="0"/>
            </a:xfrm>
            <a:prstGeom prst="line">
              <a:avLst/>
            </a:prstGeom>
            <a:noFill/>
            <a:ln w="6350">
              <a:solidFill>
                <a:schemeClr val="tx1"/>
              </a:solidFill>
              <a:round/>
              <a:headEnd/>
              <a:tailEnd/>
            </a:ln>
          </p:spPr>
          <p:txBody>
            <a:bodyPr wrap="none" anchor="ctr"/>
            <a:lstStyle/>
            <a:p>
              <a:endParaRPr lang="fr-FR"/>
            </a:p>
          </p:txBody>
        </p:sp>
        <p:sp>
          <p:nvSpPr>
            <p:cNvPr id="292890" name="Text Box 27"/>
            <p:cNvSpPr txBox="1">
              <a:spLocks noChangeArrowheads="1"/>
            </p:cNvSpPr>
            <p:nvPr/>
          </p:nvSpPr>
          <p:spPr bwMode="auto">
            <a:xfrm>
              <a:off x="1680" y="2736"/>
              <a:ext cx="551" cy="192"/>
            </a:xfrm>
            <a:prstGeom prst="rect">
              <a:avLst/>
            </a:prstGeom>
            <a:noFill/>
            <a:ln w="9525">
              <a:noFill/>
              <a:miter lim="800000"/>
              <a:headEnd/>
              <a:tailEnd/>
            </a:ln>
          </p:spPr>
          <p:txBody>
            <a:bodyPr wrap="none" anchor="b">
              <a:spAutoFit/>
            </a:bodyPr>
            <a:lstStyle/>
            <a:p>
              <a:pPr>
                <a:spcBef>
                  <a:spcPct val="50000"/>
                </a:spcBef>
              </a:pPr>
              <a:r>
                <a:rPr lang="fr-BE" sz="1400">
                  <a:solidFill>
                    <a:schemeClr val="bg2"/>
                  </a:solidFill>
                </a:rPr>
                <a:t>Employé</a:t>
              </a:r>
            </a:p>
          </p:txBody>
        </p:sp>
        <p:sp>
          <p:nvSpPr>
            <p:cNvPr id="292891" name="Text Box 28"/>
            <p:cNvSpPr txBox="1">
              <a:spLocks noChangeArrowheads="1"/>
            </p:cNvSpPr>
            <p:nvPr/>
          </p:nvSpPr>
          <p:spPr bwMode="auto">
            <a:xfrm>
              <a:off x="2413" y="3005"/>
              <a:ext cx="650" cy="192"/>
            </a:xfrm>
            <a:prstGeom prst="rect">
              <a:avLst/>
            </a:prstGeom>
            <a:noFill/>
            <a:ln w="9525">
              <a:noFill/>
              <a:miter lim="800000"/>
              <a:headEnd/>
              <a:tailEnd/>
            </a:ln>
          </p:spPr>
          <p:txBody>
            <a:bodyPr wrap="none" anchor="b">
              <a:spAutoFit/>
            </a:bodyPr>
            <a:lstStyle/>
            <a:p>
              <a:pPr>
                <a:spcBef>
                  <a:spcPct val="50000"/>
                </a:spcBef>
              </a:pPr>
              <a:r>
                <a:rPr lang="fr-BE" sz="1400">
                  <a:solidFill>
                    <a:schemeClr val="bg2"/>
                  </a:solidFill>
                </a:rPr>
                <a:t>Employeur</a:t>
              </a:r>
            </a:p>
          </p:txBody>
        </p:sp>
        <p:sp>
          <p:nvSpPr>
            <p:cNvPr id="292892" name="Text Box 29"/>
            <p:cNvSpPr txBox="1">
              <a:spLocks noChangeArrowheads="1"/>
            </p:cNvSpPr>
            <p:nvPr/>
          </p:nvSpPr>
          <p:spPr bwMode="auto">
            <a:xfrm>
              <a:off x="2784" y="2736"/>
              <a:ext cx="302" cy="192"/>
            </a:xfrm>
            <a:prstGeom prst="rect">
              <a:avLst/>
            </a:prstGeom>
            <a:noFill/>
            <a:ln w="9525">
              <a:noFill/>
              <a:miter lim="800000"/>
              <a:headEnd/>
              <a:tailEnd/>
            </a:ln>
          </p:spPr>
          <p:txBody>
            <a:bodyPr wrap="none" anchor="b">
              <a:spAutoFit/>
            </a:bodyPr>
            <a:lstStyle/>
            <a:p>
              <a:pPr>
                <a:spcBef>
                  <a:spcPct val="50000"/>
                </a:spcBef>
              </a:pPr>
              <a:r>
                <a:rPr lang="fr-BE" sz="1400">
                  <a:solidFill>
                    <a:schemeClr val="bg2"/>
                  </a:solidFill>
                </a:rPr>
                <a:t>0..1</a:t>
              </a:r>
            </a:p>
          </p:txBody>
        </p:sp>
        <p:sp>
          <p:nvSpPr>
            <p:cNvPr id="292893" name="Text Box 30"/>
            <p:cNvSpPr txBox="1">
              <a:spLocks noChangeArrowheads="1"/>
            </p:cNvSpPr>
            <p:nvPr/>
          </p:nvSpPr>
          <p:spPr bwMode="auto">
            <a:xfrm>
              <a:off x="1680" y="3024"/>
              <a:ext cx="284" cy="192"/>
            </a:xfrm>
            <a:prstGeom prst="rect">
              <a:avLst/>
            </a:prstGeom>
            <a:noFill/>
            <a:ln w="9525">
              <a:noFill/>
              <a:miter lim="800000"/>
              <a:headEnd/>
              <a:tailEnd/>
            </a:ln>
          </p:spPr>
          <p:txBody>
            <a:bodyPr wrap="none" anchor="b">
              <a:spAutoFit/>
            </a:bodyPr>
            <a:lstStyle/>
            <a:p>
              <a:pPr>
                <a:spcBef>
                  <a:spcPct val="50000"/>
                </a:spcBef>
              </a:pPr>
              <a:r>
                <a:rPr lang="fr-BE" sz="1400">
                  <a:solidFill>
                    <a:schemeClr val="bg2"/>
                  </a:solidFill>
                </a:rPr>
                <a:t>0..*</a:t>
              </a:r>
            </a:p>
          </p:txBody>
        </p:sp>
      </p:grpSp>
      <p:sp>
        <p:nvSpPr>
          <p:cNvPr id="292878" name="AutoShape 31"/>
          <p:cNvSpPr>
            <a:spLocks noChangeArrowheads="1"/>
          </p:cNvSpPr>
          <p:nvPr/>
        </p:nvSpPr>
        <p:spPr bwMode="auto">
          <a:xfrm>
            <a:off x="4267200" y="1989138"/>
            <a:ext cx="228600" cy="76200"/>
          </a:xfrm>
          <a:prstGeom prst="homePlate">
            <a:avLst>
              <a:gd name="adj" fmla="val 75000"/>
            </a:avLst>
          </a:prstGeom>
          <a:solidFill>
            <a:schemeClr val="tx1"/>
          </a:solidFill>
          <a:ln w="6350">
            <a:solidFill>
              <a:schemeClr val="tx1"/>
            </a:solidFill>
            <a:miter lim="800000"/>
            <a:headEnd/>
            <a:tailEnd/>
          </a:ln>
        </p:spPr>
        <p:txBody>
          <a:bodyPr wrap="none" anchor="ctr"/>
          <a:lstStyle/>
          <a:p>
            <a:endParaRPr lang="fr-FR"/>
          </a:p>
        </p:txBody>
      </p:sp>
      <p:sp>
        <p:nvSpPr>
          <p:cNvPr id="292879" name="Rectangle 32"/>
          <p:cNvSpPr>
            <a:spLocks noChangeArrowheads="1"/>
          </p:cNvSpPr>
          <p:nvPr/>
        </p:nvSpPr>
        <p:spPr bwMode="auto">
          <a:xfrm>
            <a:off x="1755775" y="3457575"/>
            <a:ext cx="1368425" cy="376238"/>
          </a:xfrm>
          <a:prstGeom prst="rect">
            <a:avLst/>
          </a:prstGeom>
          <a:solidFill>
            <a:srgbClr val="E6F4FF"/>
          </a:solidFill>
          <a:ln w="9525">
            <a:solidFill>
              <a:schemeClr val="tx1"/>
            </a:solidFill>
            <a:miter lim="800000"/>
            <a:headEnd/>
            <a:tailEnd/>
          </a:ln>
        </p:spPr>
        <p:txBody>
          <a:bodyPr>
            <a:spAutoFit/>
          </a:bodyPr>
          <a:lstStyle/>
          <a:p>
            <a:pPr eaLnBrk="1" hangingPunct="1">
              <a:spcBef>
                <a:spcPct val="50000"/>
              </a:spcBef>
            </a:pPr>
            <a:r>
              <a:rPr lang="fr-BE" sz="1800"/>
              <a:t>Proie</a:t>
            </a:r>
            <a:endParaRPr lang="en-US" sz="1800"/>
          </a:p>
        </p:txBody>
      </p:sp>
      <p:sp>
        <p:nvSpPr>
          <p:cNvPr id="292880" name="Rectangle 33"/>
          <p:cNvSpPr>
            <a:spLocks noChangeArrowheads="1"/>
          </p:cNvSpPr>
          <p:nvPr/>
        </p:nvSpPr>
        <p:spPr bwMode="auto">
          <a:xfrm>
            <a:off x="4202113" y="3457575"/>
            <a:ext cx="1577975" cy="376238"/>
          </a:xfrm>
          <a:prstGeom prst="rect">
            <a:avLst/>
          </a:prstGeom>
          <a:solidFill>
            <a:srgbClr val="E6F4FF"/>
          </a:solidFill>
          <a:ln w="9525">
            <a:solidFill>
              <a:schemeClr val="tx1"/>
            </a:solidFill>
            <a:miter lim="800000"/>
            <a:headEnd/>
            <a:tailEnd/>
          </a:ln>
        </p:spPr>
        <p:txBody>
          <a:bodyPr>
            <a:spAutoFit/>
          </a:bodyPr>
          <a:lstStyle/>
          <a:p>
            <a:pPr eaLnBrk="1" hangingPunct="1">
              <a:spcBef>
                <a:spcPct val="50000"/>
              </a:spcBef>
            </a:pPr>
            <a:r>
              <a:rPr lang="fr-BE" sz="1800"/>
              <a:t>Prédateur</a:t>
            </a:r>
            <a:endParaRPr lang="en-US" sz="1800"/>
          </a:p>
        </p:txBody>
      </p:sp>
      <p:cxnSp>
        <p:nvCxnSpPr>
          <p:cNvPr id="292881" name="AutoShape 34"/>
          <p:cNvCxnSpPr>
            <a:cxnSpLocks noChangeShapeType="1"/>
            <a:stCxn id="292879" idx="3"/>
            <a:endCxn id="292880" idx="1"/>
          </p:cNvCxnSpPr>
          <p:nvPr/>
        </p:nvCxnSpPr>
        <p:spPr bwMode="auto">
          <a:xfrm>
            <a:off x="3124200" y="3646488"/>
            <a:ext cx="1077913" cy="0"/>
          </a:xfrm>
          <a:prstGeom prst="straightConnector1">
            <a:avLst/>
          </a:prstGeom>
          <a:noFill/>
          <a:ln w="28575">
            <a:solidFill>
              <a:schemeClr val="tx1"/>
            </a:solidFill>
            <a:round/>
            <a:headEnd/>
            <a:tailEnd/>
          </a:ln>
        </p:spPr>
      </p:cxnSp>
      <p:sp>
        <p:nvSpPr>
          <p:cNvPr id="292882" name="Text Box 35"/>
          <p:cNvSpPr txBox="1">
            <a:spLocks noChangeArrowheads="1"/>
          </p:cNvSpPr>
          <p:nvPr/>
        </p:nvSpPr>
        <p:spPr bwMode="auto">
          <a:xfrm>
            <a:off x="3162300" y="3398838"/>
            <a:ext cx="1047750" cy="517525"/>
          </a:xfrm>
          <a:prstGeom prst="rect">
            <a:avLst/>
          </a:prstGeom>
          <a:noFill/>
          <a:ln w="19050">
            <a:noFill/>
            <a:miter lim="800000"/>
            <a:headEnd/>
            <a:tailEnd/>
          </a:ln>
        </p:spPr>
        <p:txBody>
          <a:bodyPr>
            <a:spAutoFit/>
          </a:bodyPr>
          <a:lstStyle/>
          <a:p>
            <a:pPr algn="l">
              <a:spcBef>
                <a:spcPct val="50000"/>
              </a:spcBef>
            </a:pPr>
            <a:r>
              <a:rPr lang="fr-FR" sz="1400"/>
              <a:t>Fuit</a:t>
            </a:r>
            <a:br>
              <a:rPr lang="fr-FR" sz="1400"/>
            </a:br>
            <a:r>
              <a:rPr lang="fr-FR" sz="1400"/>
              <a:t>     Chasse</a:t>
            </a:r>
          </a:p>
        </p:txBody>
      </p:sp>
      <p:sp>
        <p:nvSpPr>
          <p:cNvPr id="292883" name="AutoShape 36"/>
          <p:cNvSpPr>
            <a:spLocks noChangeArrowheads="1"/>
          </p:cNvSpPr>
          <p:nvPr/>
        </p:nvSpPr>
        <p:spPr bwMode="auto">
          <a:xfrm>
            <a:off x="3624263" y="3505200"/>
            <a:ext cx="228600" cy="76200"/>
          </a:xfrm>
          <a:prstGeom prst="homePlate">
            <a:avLst>
              <a:gd name="adj" fmla="val 75000"/>
            </a:avLst>
          </a:prstGeom>
          <a:solidFill>
            <a:schemeClr val="tx1"/>
          </a:solidFill>
          <a:ln w="6350">
            <a:solidFill>
              <a:schemeClr val="tx1"/>
            </a:solidFill>
            <a:miter lim="800000"/>
            <a:headEnd/>
            <a:tailEnd/>
          </a:ln>
        </p:spPr>
        <p:txBody>
          <a:bodyPr wrap="none" anchor="ctr"/>
          <a:lstStyle/>
          <a:p>
            <a:endParaRPr lang="fr-FR"/>
          </a:p>
        </p:txBody>
      </p:sp>
      <p:sp>
        <p:nvSpPr>
          <p:cNvPr id="292884" name="AutoShape 37"/>
          <p:cNvSpPr>
            <a:spLocks noChangeArrowheads="1"/>
          </p:cNvSpPr>
          <p:nvPr/>
        </p:nvSpPr>
        <p:spPr bwMode="auto">
          <a:xfrm flipH="1">
            <a:off x="3195638" y="3721100"/>
            <a:ext cx="228600" cy="76200"/>
          </a:xfrm>
          <a:prstGeom prst="homePlate">
            <a:avLst>
              <a:gd name="adj" fmla="val 75000"/>
            </a:avLst>
          </a:prstGeom>
          <a:solidFill>
            <a:schemeClr val="tx1"/>
          </a:solidFill>
          <a:ln w="6350">
            <a:solidFill>
              <a:schemeClr val="tx1"/>
            </a:solidFill>
            <a:miter lim="800000"/>
            <a:headEnd/>
            <a:tailEnd/>
          </a:ln>
        </p:spPr>
        <p:txBody>
          <a:bodyPr wrap="none" anchor="ctr"/>
          <a:lstStyle/>
          <a:p>
            <a:endParaRPr lang="fr-FR"/>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Footer Placeholder 3"/>
          <p:cNvSpPr>
            <a:spLocks noGrp="1"/>
          </p:cNvSpPr>
          <p:nvPr>
            <p:ph type="ftr" sz="quarter" idx="10"/>
          </p:nvPr>
        </p:nvSpPr>
        <p:spPr>
          <a:noFill/>
        </p:spPr>
        <p:txBody>
          <a:bodyPr/>
          <a:lstStyle/>
          <a:p>
            <a:r>
              <a:rPr lang="fr-FR" smtClean="0"/>
              <a:t>Cours Java 2013 Bersini</a:t>
            </a:r>
            <a:endParaRPr lang="fr-FR" u="sng"/>
          </a:p>
        </p:txBody>
      </p:sp>
      <p:sp>
        <p:nvSpPr>
          <p:cNvPr id="294915" name="Rectangle 2"/>
          <p:cNvSpPr>
            <a:spLocks noGrp="1" noChangeArrowheads="1"/>
          </p:cNvSpPr>
          <p:nvPr>
            <p:ph type="title"/>
          </p:nvPr>
        </p:nvSpPr>
        <p:spPr/>
        <p:txBody>
          <a:bodyPr/>
          <a:lstStyle/>
          <a:p>
            <a:r>
              <a:rPr lang="fr-FR" sz="4000" smtClean="0"/>
              <a:t>Interaction entre objets</a:t>
            </a:r>
            <a:br>
              <a:rPr lang="fr-FR" sz="4000" smtClean="0"/>
            </a:br>
            <a:r>
              <a:rPr lang="fr-FR" smtClean="0"/>
              <a:t>Association</a:t>
            </a:r>
            <a:endParaRPr lang="fr-BE" smtClean="0"/>
          </a:p>
        </p:txBody>
      </p:sp>
      <p:sp>
        <p:nvSpPr>
          <p:cNvPr id="294916" name="Rectangle 3"/>
          <p:cNvSpPr>
            <a:spLocks noGrp="1" noChangeArrowheads="1"/>
          </p:cNvSpPr>
          <p:nvPr>
            <p:ph type="body" idx="1"/>
          </p:nvPr>
        </p:nvSpPr>
        <p:spPr>
          <a:xfrm>
            <a:off x="152400" y="1295400"/>
            <a:ext cx="4751388" cy="5100638"/>
          </a:xfrm>
        </p:spPr>
        <p:txBody>
          <a:bodyPr/>
          <a:lstStyle/>
          <a:p>
            <a:r>
              <a:rPr lang="fr-BE" sz="2400" dirty="0" smtClean="0"/>
              <a:t>Exemple:</a:t>
            </a:r>
          </a:p>
          <a:p>
            <a:pPr>
              <a:buFont typeface="Symbol" pitchFamily="18" charset="2"/>
              <a:buNone/>
            </a:pPr>
            <a:endParaRPr lang="en-US" sz="1400" dirty="0" smtClean="0"/>
          </a:p>
          <a:p>
            <a:pPr>
              <a:buFont typeface="Symbol" pitchFamily="18" charset="2"/>
              <a:buNone/>
            </a:pPr>
            <a:r>
              <a:rPr lang="en-US" sz="1400" b="0" dirty="0" smtClean="0"/>
              <a:t>class </a:t>
            </a:r>
            <a:r>
              <a:rPr lang="en-US" sz="1400" b="0" dirty="0" err="1" smtClean="0"/>
              <a:t>Musicien</a:t>
            </a:r>
            <a:r>
              <a:rPr lang="en-US" sz="1400" b="0" dirty="0" smtClean="0"/>
              <a:t> {</a:t>
            </a:r>
          </a:p>
          <a:p>
            <a:pPr>
              <a:buFont typeface="Symbol" pitchFamily="18" charset="2"/>
              <a:buNone/>
            </a:pPr>
            <a:r>
              <a:rPr lang="en-US" sz="1400" b="0" dirty="0" smtClean="0"/>
              <a:t>  private </a:t>
            </a:r>
            <a:r>
              <a:rPr lang="en-US" sz="1400" b="0" dirty="0" smtClean="0"/>
              <a:t>List&lt;Instrument&gt; </a:t>
            </a:r>
            <a:r>
              <a:rPr lang="en-US" sz="1400" b="0" dirty="0" err="1" smtClean="0"/>
              <a:t>mesInstruments</a:t>
            </a:r>
            <a:r>
              <a:rPr lang="en-US" sz="1400" b="0" dirty="0" smtClean="0"/>
              <a:t> = new </a:t>
            </a:r>
            <a:r>
              <a:rPr lang="en-US" sz="1400" b="0" dirty="0" smtClean="0"/>
              <a:t>List&lt;Instrument&gt;();</a:t>
            </a:r>
            <a:endParaRPr lang="en-US" sz="1400" b="0" dirty="0" smtClean="0"/>
          </a:p>
          <a:p>
            <a:pPr>
              <a:buFont typeface="Symbol" pitchFamily="18" charset="2"/>
              <a:buNone/>
            </a:pPr>
            <a:r>
              <a:rPr lang="en-US" sz="1400" b="0" dirty="0" smtClean="0"/>
              <a:t>  public </a:t>
            </a:r>
            <a:r>
              <a:rPr lang="en-US" sz="1400" b="0" dirty="0" err="1" smtClean="0"/>
              <a:t>Musicien</a:t>
            </a:r>
            <a:r>
              <a:rPr lang="en-US" sz="1400" b="0" dirty="0" smtClean="0"/>
              <a:t>() {}</a:t>
            </a:r>
          </a:p>
          <a:p>
            <a:pPr>
              <a:buFont typeface="Symbol" pitchFamily="18" charset="2"/>
              <a:buNone/>
            </a:pPr>
            <a:r>
              <a:rPr lang="en-US" sz="1400" b="0" dirty="0" smtClean="0"/>
              <a:t>  public void </a:t>
            </a:r>
            <a:r>
              <a:rPr lang="en-US" sz="1400" b="0" dirty="0" err="1" smtClean="0"/>
              <a:t>addInstrument</a:t>
            </a:r>
            <a:r>
              <a:rPr lang="en-US" sz="1400" b="0" dirty="0" smtClean="0"/>
              <a:t>(Instrument </a:t>
            </a:r>
            <a:r>
              <a:rPr lang="en-US" sz="1400" b="0" dirty="0" err="1" smtClean="0"/>
              <a:t>unInstrument</a:t>
            </a:r>
            <a:r>
              <a:rPr lang="en-US" sz="1400" b="0" dirty="0" smtClean="0"/>
              <a:t>) {</a:t>
            </a:r>
          </a:p>
          <a:p>
            <a:pPr>
              <a:buFont typeface="Symbol" pitchFamily="18" charset="2"/>
              <a:buNone/>
            </a:pPr>
            <a:r>
              <a:rPr lang="en-US" sz="1400" b="0" dirty="0" smtClean="0"/>
              <a:t>      </a:t>
            </a:r>
            <a:r>
              <a:rPr lang="en-US" sz="1400" b="0" dirty="0" err="1" smtClean="0"/>
              <a:t>mesInstruments.add</a:t>
            </a:r>
            <a:r>
              <a:rPr lang="en-US" sz="1400" b="0" dirty="0" smtClean="0"/>
              <a:t>(</a:t>
            </a:r>
            <a:r>
              <a:rPr lang="en-US" sz="1400" b="0" dirty="0" err="1" smtClean="0"/>
              <a:t>unInstrument</a:t>
            </a:r>
            <a:r>
              <a:rPr lang="en-US" sz="1400" b="0" dirty="0" smtClean="0"/>
              <a:t>);</a:t>
            </a:r>
          </a:p>
          <a:p>
            <a:pPr>
              <a:buFont typeface="Symbol" pitchFamily="18" charset="2"/>
              <a:buNone/>
            </a:pPr>
            <a:r>
              <a:rPr lang="en-US" sz="1400" b="0" dirty="0" smtClean="0"/>
              <a:t>      </a:t>
            </a:r>
            <a:r>
              <a:rPr lang="en-US" sz="1400" b="0" dirty="0" err="1" smtClean="0"/>
              <a:t>unInstrument.setMusicien</a:t>
            </a:r>
            <a:r>
              <a:rPr lang="en-US" sz="1400" b="0" dirty="0" smtClean="0"/>
              <a:t>(this); </a:t>
            </a:r>
          </a:p>
          <a:p>
            <a:pPr>
              <a:buFont typeface="Symbol" pitchFamily="18" charset="2"/>
              <a:buNone/>
            </a:pPr>
            <a:r>
              <a:rPr lang="en-US" sz="1400" b="0" dirty="0" smtClean="0"/>
              <a:t>  }</a:t>
            </a:r>
          </a:p>
          <a:p>
            <a:pPr>
              <a:buFont typeface="Symbol" pitchFamily="18" charset="2"/>
              <a:buNone/>
            </a:pPr>
            <a:r>
              <a:rPr lang="en-US" sz="1400" b="0" dirty="0" smtClean="0"/>
              <a:t>}</a:t>
            </a:r>
          </a:p>
          <a:p>
            <a:pPr>
              <a:buFont typeface="Symbol" pitchFamily="18" charset="2"/>
              <a:buNone/>
            </a:pPr>
            <a:r>
              <a:rPr lang="en-US" sz="1400" b="0" dirty="0" smtClean="0"/>
              <a:t>class Instrument {</a:t>
            </a:r>
          </a:p>
          <a:p>
            <a:pPr>
              <a:buFont typeface="Symbol" pitchFamily="18" charset="2"/>
              <a:buNone/>
            </a:pPr>
            <a:r>
              <a:rPr lang="en-US" sz="1400" b="0" dirty="0" smtClean="0"/>
              <a:t>   private </a:t>
            </a:r>
            <a:r>
              <a:rPr lang="en-US" sz="1400" b="0" dirty="0" err="1" smtClean="0"/>
              <a:t>Musicien</a:t>
            </a:r>
            <a:r>
              <a:rPr lang="en-US" sz="1400" b="0" dirty="0" smtClean="0"/>
              <a:t> </a:t>
            </a:r>
            <a:r>
              <a:rPr lang="en-US" sz="1400" b="0" dirty="0" err="1" smtClean="0"/>
              <a:t>monMusicien</a:t>
            </a:r>
            <a:r>
              <a:rPr lang="en-US" sz="1400" b="0" dirty="0" smtClean="0"/>
              <a:t>;</a:t>
            </a:r>
          </a:p>
          <a:p>
            <a:pPr>
              <a:buFont typeface="Symbol" pitchFamily="18" charset="2"/>
              <a:buNone/>
            </a:pPr>
            <a:r>
              <a:rPr lang="en-US" sz="1400" b="0" dirty="0" smtClean="0"/>
              <a:t>   public Instrument() {}</a:t>
            </a:r>
          </a:p>
          <a:p>
            <a:pPr>
              <a:buFont typeface="Symbol" pitchFamily="18" charset="2"/>
              <a:buNone/>
            </a:pPr>
            <a:r>
              <a:rPr lang="en-US" sz="1400" b="0" dirty="0" smtClean="0"/>
              <a:t>   public void </a:t>
            </a:r>
            <a:r>
              <a:rPr lang="en-US" sz="1400" b="0" dirty="0" err="1" smtClean="0"/>
              <a:t>setMusicien</a:t>
            </a:r>
            <a:r>
              <a:rPr lang="en-US" sz="1400" b="0" dirty="0" smtClean="0"/>
              <a:t>(</a:t>
            </a:r>
            <a:r>
              <a:rPr lang="en-US" sz="1400" b="0" dirty="0" err="1" smtClean="0"/>
              <a:t>Musicien</a:t>
            </a:r>
            <a:r>
              <a:rPr lang="en-US" sz="1400" b="0" dirty="0" smtClean="0"/>
              <a:t> </a:t>
            </a:r>
            <a:r>
              <a:rPr lang="en-US" sz="1400" b="0" dirty="0" err="1" smtClean="0"/>
              <a:t>monMusicien</a:t>
            </a:r>
            <a:r>
              <a:rPr lang="en-US" sz="1400" b="0" dirty="0" smtClean="0"/>
              <a:t>) {</a:t>
            </a:r>
          </a:p>
          <a:p>
            <a:pPr>
              <a:buFont typeface="Symbol" pitchFamily="18" charset="2"/>
              <a:buNone/>
            </a:pPr>
            <a:r>
              <a:rPr lang="en-US" sz="1400" b="0" dirty="0" smtClean="0"/>
              <a:t>      </a:t>
            </a:r>
            <a:r>
              <a:rPr lang="en-US" sz="1400" b="0" dirty="0" err="1" smtClean="0"/>
              <a:t>this.monMusicien</a:t>
            </a:r>
            <a:r>
              <a:rPr lang="en-US" sz="1400" b="0" dirty="0" smtClean="0"/>
              <a:t> = </a:t>
            </a:r>
            <a:r>
              <a:rPr lang="en-US" sz="1400" b="0" dirty="0" err="1" smtClean="0"/>
              <a:t>monMusicien</a:t>
            </a:r>
            <a:r>
              <a:rPr lang="en-US" sz="1400" b="0" dirty="0" smtClean="0"/>
              <a:t>;</a:t>
            </a:r>
          </a:p>
          <a:p>
            <a:pPr>
              <a:buFont typeface="Symbol" pitchFamily="18" charset="2"/>
              <a:buNone/>
            </a:pPr>
            <a:r>
              <a:rPr lang="en-US" sz="1400" b="0" dirty="0" smtClean="0"/>
              <a:t>   }</a:t>
            </a:r>
          </a:p>
          <a:p>
            <a:pPr>
              <a:buFont typeface="Symbol" pitchFamily="18" charset="2"/>
              <a:buNone/>
            </a:pPr>
            <a:r>
              <a:rPr lang="en-US" sz="1400" b="0" dirty="0" smtClean="0"/>
              <a:t>}</a:t>
            </a:r>
            <a:endParaRPr lang="fr-BE" sz="3600" b="0" dirty="0" smtClean="0"/>
          </a:p>
        </p:txBody>
      </p:sp>
      <p:pic>
        <p:nvPicPr>
          <p:cNvPr id="294917" name="Picture 4"/>
          <p:cNvPicPr>
            <a:picLocks noChangeAspect="1" noChangeArrowheads="1"/>
          </p:cNvPicPr>
          <p:nvPr/>
        </p:nvPicPr>
        <p:blipFill>
          <a:blip r:embed="rId3"/>
          <a:srcRect/>
          <a:stretch>
            <a:fillRect/>
          </a:stretch>
        </p:blipFill>
        <p:spPr bwMode="auto">
          <a:xfrm>
            <a:off x="4495800" y="3443288"/>
            <a:ext cx="4384675" cy="14652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Footer Placeholder 3"/>
          <p:cNvSpPr>
            <a:spLocks noGrp="1"/>
          </p:cNvSpPr>
          <p:nvPr>
            <p:ph type="ftr" sz="quarter" idx="10"/>
          </p:nvPr>
        </p:nvSpPr>
        <p:spPr>
          <a:noFill/>
        </p:spPr>
        <p:txBody>
          <a:bodyPr/>
          <a:lstStyle/>
          <a:p>
            <a:r>
              <a:rPr lang="fr-FR" smtClean="0"/>
              <a:t>Cours Java 2013 Bersini</a:t>
            </a:r>
            <a:endParaRPr lang="fr-FR" u="sng"/>
          </a:p>
        </p:txBody>
      </p:sp>
      <p:sp>
        <p:nvSpPr>
          <p:cNvPr id="296963" name="Rectangle 2"/>
          <p:cNvSpPr>
            <a:spLocks noGrp="1" noChangeArrowheads="1"/>
          </p:cNvSpPr>
          <p:nvPr>
            <p:ph type="title"/>
          </p:nvPr>
        </p:nvSpPr>
        <p:spPr/>
        <p:txBody>
          <a:bodyPr/>
          <a:lstStyle/>
          <a:p>
            <a:r>
              <a:rPr lang="fr-FR" sz="3600" smtClean="0"/>
              <a:t>Interaction entre objets</a:t>
            </a:r>
            <a:br>
              <a:rPr lang="fr-FR" sz="3600" smtClean="0"/>
            </a:br>
            <a:r>
              <a:rPr lang="fr-FR" sz="2800" smtClean="0"/>
              <a:t>Association</a:t>
            </a:r>
            <a:endParaRPr lang="fr-BE" sz="2800" smtClean="0"/>
          </a:p>
        </p:txBody>
      </p:sp>
      <p:sp>
        <p:nvSpPr>
          <p:cNvPr id="296964" name="Rectangle 3"/>
          <p:cNvSpPr>
            <a:spLocks noGrp="1" noChangeArrowheads="1"/>
          </p:cNvSpPr>
          <p:nvPr>
            <p:ph type="body" idx="1"/>
          </p:nvPr>
        </p:nvSpPr>
        <p:spPr/>
        <p:txBody>
          <a:bodyPr/>
          <a:lstStyle/>
          <a:p>
            <a:r>
              <a:rPr lang="fr-BE" smtClean="0"/>
              <a:t>Deux types d’association particuliers:</a:t>
            </a:r>
          </a:p>
          <a:p>
            <a:pPr lvl="1"/>
            <a:r>
              <a:rPr lang="fr-BE" smtClean="0"/>
              <a:t>L’agrégation faible</a:t>
            </a:r>
          </a:p>
          <a:p>
            <a:pPr lvl="2"/>
            <a:r>
              <a:rPr lang="fr-BE" smtClean="0"/>
              <a:t>L’objet « agrégeant » contient une ou plusieurs instances de la classe « agrégée »</a:t>
            </a:r>
          </a:p>
          <a:p>
            <a:pPr lvl="1"/>
            <a:r>
              <a:rPr lang="fr-BE" smtClean="0"/>
              <a:t>L’agrégation forte ou Composition</a:t>
            </a:r>
          </a:p>
          <a:p>
            <a:pPr lvl="2"/>
            <a:r>
              <a:rPr lang="fr-BE" smtClean="0"/>
              <a:t>L’objet « composé » est créé dans la classe « composite » et est détruit si la l’objet composite est détruit</a:t>
            </a:r>
          </a:p>
        </p:txBody>
      </p:sp>
      <p:grpSp>
        <p:nvGrpSpPr>
          <p:cNvPr id="296965" name="Group 4"/>
          <p:cNvGrpSpPr>
            <a:grpSpLocks/>
          </p:cNvGrpSpPr>
          <p:nvPr/>
        </p:nvGrpSpPr>
        <p:grpSpPr bwMode="auto">
          <a:xfrm>
            <a:off x="2913063" y="3692525"/>
            <a:ext cx="1219200" cy="762000"/>
            <a:chOff x="960" y="2256"/>
            <a:chExt cx="768" cy="480"/>
          </a:xfrm>
        </p:grpSpPr>
        <p:sp>
          <p:nvSpPr>
            <p:cNvPr id="297008" name="Rectangle 5"/>
            <p:cNvSpPr>
              <a:spLocks noChangeArrowheads="1"/>
            </p:cNvSpPr>
            <p:nvPr/>
          </p:nvSpPr>
          <p:spPr bwMode="auto">
            <a:xfrm>
              <a:off x="960" y="2256"/>
              <a:ext cx="768" cy="480"/>
            </a:xfrm>
            <a:prstGeom prst="rect">
              <a:avLst/>
            </a:prstGeom>
            <a:noFill/>
            <a:ln w="6350">
              <a:solidFill>
                <a:schemeClr val="tx1"/>
              </a:solidFill>
              <a:miter lim="800000"/>
              <a:headEnd/>
              <a:tailEnd/>
            </a:ln>
          </p:spPr>
          <p:txBody>
            <a:bodyPr wrap="none" anchor="ctr"/>
            <a:lstStyle/>
            <a:p>
              <a:endParaRPr lang="fr-FR"/>
            </a:p>
          </p:txBody>
        </p:sp>
        <p:sp>
          <p:nvSpPr>
            <p:cNvPr id="297009" name="Line 6"/>
            <p:cNvSpPr>
              <a:spLocks noChangeShapeType="1"/>
            </p:cNvSpPr>
            <p:nvPr/>
          </p:nvSpPr>
          <p:spPr bwMode="auto">
            <a:xfrm>
              <a:off x="960" y="2400"/>
              <a:ext cx="768" cy="0"/>
            </a:xfrm>
            <a:prstGeom prst="line">
              <a:avLst/>
            </a:prstGeom>
            <a:noFill/>
            <a:ln w="6350">
              <a:solidFill>
                <a:schemeClr val="tx1"/>
              </a:solidFill>
              <a:round/>
              <a:headEnd/>
              <a:tailEnd/>
            </a:ln>
          </p:spPr>
          <p:txBody>
            <a:bodyPr wrap="none" anchor="ctr"/>
            <a:lstStyle/>
            <a:p>
              <a:endParaRPr lang="fr-FR"/>
            </a:p>
          </p:txBody>
        </p:sp>
        <p:sp>
          <p:nvSpPr>
            <p:cNvPr id="297010" name="Line 7"/>
            <p:cNvSpPr>
              <a:spLocks noChangeShapeType="1"/>
            </p:cNvSpPr>
            <p:nvPr/>
          </p:nvSpPr>
          <p:spPr bwMode="auto">
            <a:xfrm>
              <a:off x="960" y="2496"/>
              <a:ext cx="768" cy="0"/>
            </a:xfrm>
            <a:prstGeom prst="line">
              <a:avLst/>
            </a:prstGeom>
            <a:noFill/>
            <a:ln w="6350">
              <a:solidFill>
                <a:schemeClr val="tx1"/>
              </a:solidFill>
              <a:round/>
              <a:headEnd/>
              <a:tailEnd/>
            </a:ln>
          </p:spPr>
          <p:txBody>
            <a:bodyPr wrap="none" anchor="ctr"/>
            <a:lstStyle/>
            <a:p>
              <a:endParaRPr lang="fr-FR"/>
            </a:p>
          </p:txBody>
        </p:sp>
      </p:grpSp>
      <p:grpSp>
        <p:nvGrpSpPr>
          <p:cNvPr id="296966" name="Group 8"/>
          <p:cNvGrpSpPr>
            <a:grpSpLocks/>
          </p:cNvGrpSpPr>
          <p:nvPr/>
        </p:nvGrpSpPr>
        <p:grpSpPr bwMode="auto">
          <a:xfrm>
            <a:off x="3827463" y="5064125"/>
            <a:ext cx="1219200" cy="762000"/>
            <a:chOff x="960" y="2256"/>
            <a:chExt cx="768" cy="480"/>
          </a:xfrm>
        </p:grpSpPr>
        <p:sp>
          <p:nvSpPr>
            <p:cNvPr id="297005" name="Rectangle 9"/>
            <p:cNvSpPr>
              <a:spLocks noChangeArrowheads="1"/>
            </p:cNvSpPr>
            <p:nvPr/>
          </p:nvSpPr>
          <p:spPr bwMode="auto">
            <a:xfrm>
              <a:off x="960" y="2256"/>
              <a:ext cx="768" cy="480"/>
            </a:xfrm>
            <a:prstGeom prst="rect">
              <a:avLst/>
            </a:prstGeom>
            <a:noFill/>
            <a:ln w="6350">
              <a:solidFill>
                <a:schemeClr val="tx1"/>
              </a:solidFill>
              <a:miter lim="800000"/>
              <a:headEnd/>
              <a:tailEnd/>
            </a:ln>
          </p:spPr>
          <p:txBody>
            <a:bodyPr wrap="none" anchor="ctr"/>
            <a:lstStyle/>
            <a:p>
              <a:endParaRPr lang="fr-FR"/>
            </a:p>
          </p:txBody>
        </p:sp>
        <p:sp>
          <p:nvSpPr>
            <p:cNvPr id="297006" name="Line 10"/>
            <p:cNvSpPr>
              <a:spLocks noChangeShapeType="1"/>
            </p:cNvSpPr>
            <p:nvPr/>
          </p:nvSpPr>
          <p:spPr bwMode="auto">
            <a:xfrm>
              <a:off x="960" y="2400"/>
              <a:ext cx="768" cy="0"/>
            </a:xfrm>
            <a:prstGeom prst="line">
              <a:avLst/>
            </a:prstGeom>
            <a:noFill/>
            <a:ln w="6350">
              <a:solidFill>
                <a:schemeClr val="tx1"/>
              </a:solidFill>
              <a:round/>
              <a:headEnd/>
              <a:tailEnd/>
            </a:ln>
          </p:spPr>
          <p:txBody>
            <a:bodyPr wrap="none" anchor="ctr"/>
            <a:lstStyle/>
            <a:p>
              <a:endParaRPr lang="fr-FR"/>
            </a:p>
          </p:txBody>
        </p:sp>
        <p:sp>
          <p:nvSpPr>
            <p:cNvPr id="297007" name="Line 11"/>
            <p:cNvSpPr>
              <a:spLocks noChangeShapeType="1"/>
            </p:cNvSpPr>
            <p:nvPr/>
          </p:nvSpPr>
          <p:spPr bwMode="auto">
            <a:xfrm>
              <a:off x="960" y="2496"/>
              <a:ext cx="768" cy="0"/>
            </a:xfrm>
            <a:prstGeom prst="line">
              <a:avLst/>
            </a:prstGeom>
            <a:noFill/>
            <a:ln w="6350">
              <a:solidFill>
                <a:schemeClr val="tx1"/>
              </a:solidFill>
              <a:round/>
              <a:headEnd/>
              <a:tailEnd/>
            </a:ln>
          </p:spPr>
          <p:txBody>
            <a:bodyPr wrap="none" anchor="ctr"/>
            <a:lstStyle/>
            <a:p>
              <a:endParaRPr lang="fr-FR"/>
            </a:p>
          </p:txBody>
        </p:sp>
      </p:grpSp>
      <p:grpSp>
        <p:nvGrpSpPr>
          <p:cNvPr id="296967" name="Group 12"/>
          <p:cNvGrpSpPr>
            <a:grpSpLocks/>
          </p:cNvGrpSpPr>
          <p:nvPr/>
        </p:nvGrpSpPr>
        <p:grpSpPr bwMode="auto">
          <a:xfrm>
            <a:off x="6265863" y="5064125"/>
            <a:ext cx="1219200" cy="762000"/>
            <a:chOff x="960" y="2256"/>
            <a:chExt cx="768" cy="480"/>
          </a:xfrm>
        </p:grpSpPr>
        <p:sp>
          <p:nvSpPr>
            <p:cNvPr id="297002" name="Rectangle 13"/>
            <p:cNvSpPr>
              <a:spLocks noChangeArrowheads="1"/>
            </p:cNvSpPr>
            <p:nvPr/>
          </p:nvSpPr>
          <p:spPr bwMode="auto">
            <a:xfrm>
              <a:off x="960" y="2256"/>
              <a:ext cx="768" cy="480"/>
            </a:xfrm>
            <a:prstGeom prst="rect">
              <a:avLst/>
            </a:prstGeom>
            <a:noFill/>
            <a:ln w="6350">
              <a:solidFill>
                <a:schemeClr val="tx1"/>
              </a:solidFill>
              <a:miter lim="800000"/>
              <a:headEnd/>
              <a:tailEnd/>
            </a:ln>
          </p:spPr>
          <p:txBody>
            <a:bodyPr wrap="none" anchor="ctr"/>
            <a:lstStyle/>
            <a:p>
              <a:endParaRPr lang="fr-FR"/>
            </a:p>
          </p:txBody>
        </p:sp>
        <p:sp>
          <p:nvSpPr>
            <p:cNvPr id="297003" name="Line 14"/>
            <p:cNvSpPr>
              <a:spLocks noChangeShapeType="1"/>
            </p:cNvSpPr>
            <p:nvPr/>
          </p:nvSpPr>
          <p:spPr bwMode="auto">
            <a:xfrm>
              <a:off x="960" y="2400"/>
              <a:ext cx="768" cy="0"/>
            </a:xfrm>
            <a:prstGeom prst="line">
              <a:avLst/>
            </a:prstGeom>
            <a:noFill/>
            <a:ln w="6350">
              <a:solidFill>
                <a:schemeClr val="tx1"/>
              </a:solidFill>
              <a:round/>
              <a:headEnd/>
              <a:tailEnd/>
            </a:ln>
          </p:spPr>
          <p:txBody>
            <a:bodyPr wrap="none" anchor="ctr"/>
            <a:lstStyle/>
            <a:p>
              <a:endParaRPr lang="fr-FR"/>
            </a:p>
          </p:txBody>
        </p:sp>
        <p:sp>
          <p:nvSpPr>
            <p:cNvPr id="297004" name="Line 15"/>
            <p:cNvSpPr>
              <a:spLocks noChangeShapeType="1"/>
            </p:cNvSpPr>
            <p:nvPr/>
          </p:nvSpPr>
          <p:spPr bwMode="auto">
            <a:xfrm>
              <a:off x="960" y="2496"/>
              <a:ext cx="768" cy="0"/>
            </a:xfrm>
            <a:prstGeom prst="line">
              <a:avLst/>
            </a:prstGeom>
            <a:noFill/>
            <a:ln w="6350">
              <a:solidFill>
                <a:schemeClr val="tx1"/>
              </a:solidFill>
              <a:round/>
              <a:headEnd/>
              <a:tailEnd/>
            </a:ln>
          </p:spPr>
          <p:txBody>
            <a:bodyPr wrap="none" anchor="ctr"/>
            <a:lstStyle/>
            <a:p>
              <a:endParaRPr lang="fr-FR"/>
            </a:p>
          </p:txBody>
        </p:sp>
      </p:grpSp>
      <p:grpSp>
        <p:nvGrpSpPr>
          <p:cNvPr id="296968" name="Group 16"/>
          <p:cNvGrpSpPr>
            <a:grpSpLocks/>
          </p:cNvGrpSpPr>
          <p:nvPr/>
        </p:nvGrpSpPr>
        <p:grpSpPr bwMode="auto">
          <a:xfrm>
            <a:off x="4970463" y="3692525"/>
            <a:ext cx="1219200" cy="762000"/>
            <a:chOff x="960" y="2256"/>
            <a:chExt cx="768" cy="480"/>
          </a:xfrm>
        </p:grpSpPr>
        <p:sp>
          <p:nvSpPr>
            <p:cNvPr id="296999" name="Rectangle 17"/>
            <p:cNvSpPr>
              <a:spLocks noChangeArrowheads="1"/>
            </p:cNvSpPr>
            <p:nvPr/>
          </p:nvSpPr>
          <p:spPr bwMode="auto">
            <a:xfrm>
              <a:off x="960" y="2256"/>
              <a:ext cx="768" cy="480"/>
            </a:xfrm>
            <a:prstGeom prst="rect">
              <a:avLst/>
            </a:prstGeom>
            <a:noFill/>
            <a:ln w="6350">
              <a:solidFill>
                <a:schemeClr val="tx1"/>
              </a:solidFill>
              <a:miter lim="800000"/>
              <a:headEnd/>
              <a:tailEnd/>
            </a:ln>
          </p:spPr>
          <p:txBody>
            <a:bodyPr wrap="none" anchor="ctr"/>
            <a:lstStyle/>
            <a:p>
              <a:endParaRPr lang="fr-FR"/>
            </a:p>
          </p:txBody>
        </p:sp>
        <p:sp>
          <p:nvSpPr>
            <p:cNvPr id="297000" name="Line 18"/>
            <p:cNvSpPr>
              <a:spLocks noChangeShapeType="1"/>
            </p:cNvSpPr>
            <p:nvPr/>
          </p:nvSpPr>
          <p:spPr bwMode="auto">
            <a:xfrm>
              <a:off x="960" y="2400"/>
              <a:ext cx="768" cy="0"/>
            </a:xfrm>
            <a:prstGeom prst="line">
              <a:avLst/>
            </a:prstGeom>
            <a:noFill/>
            <a:ln w="6350">
              <a:solidFill>
                <a:schemeClr val="tx1"/>
              </a:solidFill>
              <a:round/>
              <a:headEnd/>
              <a:tailEnd/>
            </a:ln>
          </p:spPr>
          <p:txBody>
            <a:bodyPr wrap="none" anchor="ctr"/>
            <a:lstStyle/>
            <a:p>
              <a:endParaRPr lang="fr-FR"/>
            </a:p>
          </p:txBody>
        </p:sp>
        <p:sp>
          <p:nvSpPr>
            <p:cNvPr id="297001" name="Line 19"/>
            <p:cNvSpPr>
              <a:spLocks noChangeShapeType="1"/>
            </p:cNvSpPr>
            <p:nvPr/>
          </p:nvSpPr>
          <p:spPr bwMode="auto">
            <a:xfrm>
              <a:off x="960" y="2496"/>
              <a:ext cx="768" cy="0"/>
            </a:xfrm>
            <a:prstGeom prst="line">
              <a:avLst/>
            </a:prstGeom>
            <a:noFill/>
            <a:ln w="6350">
              <a:solidFill>
                <a:schemeClr val="tx1"/>
              </a:solidFill>
              <a:round/>
              <a:headEnd/>
              <a:tailEnd/>
            </a:ln>
          </p:spPr>
          <p:txBody>
            <a:bodyPr wrap="none" anchor="ctr"/>
            <a:lstStyle/>
            <a:p>
              <a:endParaRPr lang="fr-FR"/>
            </a:p>
          </p:txBody>
        </p:sp>
      </p:grpSp>
      <p:sp>
        <p:nvSpPr>
          <p:cNvPr id="296969" name="Line 20"/>
          <p:cNvSpPr>
            <a:spLocks noChangeShapeType="1"/>
          </p:cNvSpPr>
          <p:nvPr/>
        </p:nvSpPr>
        <p:spPr bwMode="auto">
          <a:xfrm flipH="1">
            <a:off x="4208463" y="4073525"/>
            <a:ext cx="762000" cy="0"/>
          </a:xfrm>
          <a:prstGeom prst="line">
            <a:avLst/>
          </a:prstGeom>
          <a:noFill/>
          <a:ln w="6350">
            <a:solidFill>
              <a:schemeClr val="tx1"/>
            </a:solidFill>
            <a:round/>
            <a:headEnd/>
            <a:tailEnd/>
          </a:ln>
        </p:spPr>
        <p:txBody>
          <a:bodyPr wrap="none" anchor="ctr"/>
          <a:lstStyle/>
          <a:p>
            <a:endParaRPr lang="fr-FR"/>
          </a:p>
        </p:txBody>
      </p:sp>
      <p:sp>
        <p:nvSpPr>
          <p:cNvPr id="296970" name="Line 21"/>
          <p:cNvSpPr>
            <a:spLocks noChangeShapeType="1"/>
          </p:cNvSpPr>
          <p:nvPr/>
        </p:nvSpPr>
        <p:spPr bwMode="auto">
          <a:xfrm flipV="1">
            <a:off x="4513263" y="4454525"/>
            <a:ext cx="914400" cy="609600"/>
          </a:xfrm>
          <a:prstGeom prst="line">
            <a:avLst/>
          </a:prstGeom>
          <a:noFill/>
          <a:ln w="6350">
            <a:solidFill>
              <a:schemeClr val="tx1"/>
            </a:solidFill>
            <a:round/>
            <a:headEnd/>
            <a:tailEnd/>
          </a:ln>
        </p:spPr>
        <p:txBody>
          <a:bodyPr wrap="none" anchor="ctr"/>
          <a:lstStyle/>
          <a:p>
            <a:endParaRPr lang="fr-FR"/>
          </a:p>
        </p:txBody>
      </p:sp>
      <p:sp>
        <p:nvSpPr>
          <p:cNvPr id="296971" name="Line 22"/>
          <p:cNvSpPr>
            <a:spLocks noChangeShapeType="1"/>
          </p:cNvSpPr>
          <p:nvPr/>
        </p:nvSpPr>
        <p:spPr bwMode="auto">
          <a:xfrm flipH="1" flipV="1">
            <a:off x="5945188" y="4476750"/>
            <a:ext cx="930275" cy="587375"/>
          </a:xfrm>
          <a:prstGeom prst="line">
            <a:avLst/>
          </a:prstGeom>
          <a:noFill/>
          <a:ln w="6350">
            <a:solidFill>
              <a:schemeClr val="tx1"/>
            </a:solidFill>
            <a:round/>
            <a:headEnd/>
            <a:tailEnd/>
          </a:ln>
        </p:spPr>
        <p:txBody>
          <a:bodyPr wrap="none" anchor="ctr"/>
          <a:lstStyle/>
          <a:p>
            <a:endParaRPr lang="fr-FR"/>
          </a:p>
        </p:txBody>
      </p:sp>
      <p:sp>
        <p:nvSpPr>
          <p:cNvPr id="296972" name="Text Box 23"/>
          <p:cNvSpPr txBox="1">
            <a:spLocks noChangeArrowheads="1"/>
          </p:cNvSpPr>
          <p:nvPr/>
        </p:nvSpPr>
        <p:spPr bwMode="auto">
          <a:xfrm>
            <a:off x="3159125" y="3648075"/>
            <a:ext cx="746125" cy="304800"/>
          </a:xfrm>
          <a:prstGeom prst="rect">
            <a:avLst/>
          </a:prstGeom>
          <a:noFill/>
          <a:ln w="9525">
            <a:noFill/>
            <a:miter lim="800000"/>
            <a:headEnd/>
            <a:tailEnd/>
          </a:ln>
        </p:spPr>
        <p:txBody>
          <a:bodyPr wrap="none" anchor="b">
            <a:spAutoFit/>
          </a:bodyPr>
          <a:lstStyle/>
          <a:p>
            <a:pPr>
              <a:spcBef>
                <a:spcPct val="50000"/>
              </a:spcBef>
            </a:pPr>
            <a:r>
              <a:rPr lang="fr-BE" sz="1400">
                <a:solidFill>
                  <a:schemeClr val="bg2"/>
                </a:solidFill>
              </a:rPr>
              <a:t>Voiture</a:t>
            </a:r>
          </a:p>
        </p:txBody>
      </p:sp>
      <p:sp>
        <p:nvSpPr>
          <p:cNvPr id="296973" name="Text Box 24"/>
          <p:cNvSpPr txBox="1">
            <a:spLocks noChangeArrowheads="1"/>
          </p:cNvSpPr>
          <p:nvPr/>
        </p:nvSpPr>
        <p:spPr bwMode="auto">
          <a:xfrm>
            <a:off x="5292725" y="3662363"/>
            <a:ext cx="735013" cy="304800"/>
          </a:xfrm>
          <a:prstGeom prst="rect">
            <a:avLst/>
          </a:prstGeom>
          <a:noFill/>
          <a:ln w="9525">
            <a:noFill/>
            <a:miter lim="800000"/>
            <a:headEnd/>
            <a:tailEnd/>
          </a:ln>
        </p:spPr>
        <p:txBody>
          <a:bodyPr wrap="none" anchor="b">
            <a:spAutoFit/>
          </a:bodyPr>
          <a:lstStyle/>
          <a:p>
            <a:pPr>
              <a:spcBef>
                <a:spcPct val="50000"/>
              </a:spcBef>
            </a:pPr>
            <a:r>
              <a:rPr lang="fr-BE" sz="1400">
                <a:solidFill>
                  <a:schemeClr val="bg2"/>
                </a:solidFill>
              </a:rPr>
              <a:t>Moteur</a:t>
            </a:r>
          </a:p>
        </p:txBody>
      </p:sp>
      <p:sp>
        <p:nvSpPr>
          <p:cNvPr id="296974" name="Text Box 25"/>
          <p:cNvSpPr txBox="1">
            <a:spLocks noChangeArrowheads="1"/>
          </p:cNvSpPr>
          <p:nvPr/>
        </p:nvSpPr>
        <p:spPr bwMode="auto">
          <a:xfrm>
            <a:off x="4041775" y="5033963"/>
            <a:ext cx="835025" cy="304800"/>
          </a:xfrm>
          <a:prstGeom prst="rect">
            <a:avLst/>
          </a:prstGeom>
          <a:noFill/>
          <a:ln w="9525">
            <a:noFill/>
            <a:miter lim="800000"/>
            <a:headEnd/>
            <a:tailEnd/>
          </a:ln>
        </p:spPr>
        <p:txBody>
          <a:bodyPr wrap="none" anchor="b">
            <a:spAutoFit/>
          </a:bodyPr>
          <a:lstStyle/>
          <a:p>
            <a:pPr>
              <a:spcBef>
                <a:spcPct val="50000"/>
              </a:spcBef>
            </a:pPr>
            <a:r>
              <a:rPr lang="fr-BE" sz="1400">
                <a:solidFill>
                  <a:schemeClr val="bg2"/>
                </a:solidFill>
              </a:rPr>
              <a:t>Cylindre</a:t>
            </a:r>
          </a:p>
        </p:txBody>
      </p:sp>
      <p:sp>
        <p:nvSpPr>
          <p:cNvPr id="296975" name="Text Box 26"/>
          <p:cNvSpPr txBox="1">
            <a:spLocks noChangeArrowheads="1"/>
          </p:cNvSpPr>
          <p:nvPr/>
        </p:nvSpPr>
        <p:spPr bwMode="auto">
          <a:xfrm>
            <a:off x="6313488" y="5033963"/>
            <a:ext cx="1128712" cy="304800"/>
          </a:xfrm>
          <a:prstGeom prst="rect">
            <a:avLst/>
          </a:prstGeom>
          <a:noFill/>
          <a:ln w="9525">
            <a:noFill/>
            <a:miter lim="800000"/>
            <a:headEnd/>
            <a:tailEnd/>
          </a:ln>
        </p:spPr>
        <p:txBody>
          <a:bodyPr wrap="none" anchor="b">
            <a:spAutoFit/>
          </a:bodyPr>
          <a:lstStyle/>
          <a:p>
            <a:pPr>
              <a:spcBef>
                <a:spcPct val="50000"/>
              </a:spcBef>
            </a:pPr>
            <a:r>
              <a:rPr lang="fr-BE" sz="1400">
                <a:solidFill>
                  <a:schemeClr val="bg2"/>
                </a:solidFill>
              </a:rPr>
              <a:t>Carburateur</a:t>
            </a:r>
          </a:p>
        </p:txBody>
      </p:sp>
      <p:sp>
        <p:nvSpPr>
          <p:cNvPr id="296976" name="Text Box 27"/>
          <p:cNvSpPr txBox="1">
            <a:spLocks noChangeArrowheads="1"/>
          </p:cNvSpPr>
          <p:nvPr/>
        </p:nvSpPr>
        <p:spPr bwMode="auto">
          <a:xfrm>
            <a:off x="4067175" y="3743325"/>
            <a:ext cx="282575" cy="304800"/>
          </a:xfrm>
          <a:prstGeom prst="rect">
            <a:avLst/>
          </a:prstGeom>
          <a:noFill/>
          <a:ln w="9525">
            <a:noFill/>
            <a:miter lim="800000"/>
            <a:headEnd/>
            <a:tailEnd/>
          </a:ln>
        </p:spPr>
        <p:txBody>
          <a:bodyPr wrap="none" anchor="b">
            <a:spAutoFit/>
          </a:bodyPr>
          <a:lstStyle/>
          <a:p>
            <a:pPr>
              <a:spcBef>
                <a:spcPct val="50000"/>
              </a:spcBef>
            </a:pPr>
            <a:r>
              <a:rPr lang="fr-BE" sz="1400">
                <a:solidFill>
                  <a:schemeClr val="bg2"/>
                </a:solidFill>
              </a:rPr>
              <a:t>1</a:t>
            </a:r>
          </a:p>
        </p:txBody>
      </p:sp>
      <p:sp>
        <p:nvSpPr>
          <p:cNvPr id="296977" name="Text Box 28"/>
          <p:cNvSpPr txBox="1">
            <a:spLocks noChangeArrowheads="1"/>
          </p:cNvSpPr>
          <p:nvPr/>
        </p:nvSpPr>
        <p:spPr bwMode="auto">
          <a:xfrm>
            <a:off x="4941888" y="4400550"/>
            <a:ext cx="282575" cy="304800"/>
          </a:xfrm>
          <a:prstGeom prst="rect">
            <a:avLst/>
          </a:prstGeom>
          <a:noFill/>
          <a:ln w="9525">
            <a:noFill/>
            <a:miter lim="800000"/>
            <a:headEnd/>
            <a:tailEnd/>
          </a:ln>
        </p:spPr>
        <p:txBody>
          <a:bodyPr wrap="none" anchor="b">
            <a:spAutoFit/>
          </a:bodyPr>
          <a:lstStyle/>
          <a:p>
            <a:pPr>
              <a:spcBef>
                <a:spcPct val="50000"/>
              </a:spcBef>
            </a:pPr>
            <a:r>
              <a:rPr lang="fr-BE" sz="1400">
                <a:solidFill>
                  <a:schemeClr val="bg2"/>
                </a:solidFill>
              </a:rPr>
              <a:t>1</a:t>
            </a:r>
          </a:p>
        </p:txBody>
      </p:sp>
      <p:sp>
        <p:nvSpPr>
          <p:cNvPr id="296978" name="Text Box 29"/>
          <p:cNvSpPr txBox="1">
            <a:spLocks noChangeArrowheads="1"/>
          </p:cNvSpPr>
          <p:nvPr/>
        </p:nvSpPr>
        <p:spPr bwMode="auto">
          <a:xfrm>
            <a:off x="5910263" y="4535488"/>
            <a:ext cx="282575" cy="304800"/>
          </a:xfrm>
          <a:prstGeom prst="rect">
            <a:avLst/>
          </a:prstGeom>
          <a:noFill/>
          <a:ln w="9525">
            <a:noFill/>
            <a:miter lim="800000"/>
            <a:headEnd/>
            <a:tailEnd/>
          </a:ln>
        </p:spPr>
        <p:txBody>
          <a:bodyPr wrap="none" anchor="b">
            <a:spAutoFit/>
          </a:bodyPr>
          <a:lstStyle/>
          <a:p>
            <a:pPr>
              <a:spcBef>
                <a:spcPct val="50000"/>
              </a:spcBef>
            </a:pPr>
            <a:r>
              <a:rPr lang="fr-BE" sz="1400">
                <a:solidFill>
                  <a:schemeClr val="bg2"/>
                </a:solidFill>
              </a:rPr>
              <a:t>1</a:t>
            </a:r>
          </a:p>
        </p:txBody>
      </p:sp>
      <p:sp>
        <p:nvSpPr>
          <p:cNvPr id="296979" name="Text Box 30"/>
          <p:cNvSpPr txBox="1">
            <a:spLocks noChangeArrowheads="1"/>
          </p:cNvSpPr>
          <p:nvPr/>
        </p:nvSpPr>
        <p:spPr bwMode="auto">
          <a:xfrm>
            <a:off x="6810375" y="4805363"/>
            <a:ext cx="282575" cy="304800"/>
          </a:xfrm>
          <a:prstGeom prst="rect">
            <a:avLst/>
          </a:prstGeom>
          <a:noFill/>
          <a:ln w="9525">
            <a:noFill/>
            <a:miter lim="800000"/>
            <a:headEnd/>
            <a:tailEnd/>
          </a:ln>
        </p:spPr>
        <p:txBody>
          <a:bodyPr wrap="none" anchor="b">
            <a:spAutoFit/>
          </a:bodyPr>
          <a:lstStyle/>
          <a:p>
            <a:pPr>
              <a:spcBef>
                <a:spcPct val="50000"/>
              </a:spcBef>
            </a:pPr>
            <a:r>
              <a:rPr lang="fr-BE" sz="1400">
                <a:solidFill>
                  <a:schemeClr val="bg2"/>
                </a:solidFill>
              </a:rPr>
              <a:t>1</a:t>
            </a:r>
          </a:p>
        </p:txBody>
      </p:sp>
      <p:sp>
        <p:nvSpPr>
          <p:cNvPr id="296980" name="Text Box 31"/>
          <p:cNvSpPr txBox="1">
            <a:spLocks noChangeArrowheads="1"/>
          </p:cNvSpPr>
          <p:nvPr/>
        </p:nvSpPr>
        <p:spPr bwMode="auto">
          <a:xfrm>
            <a:off x="4371975" y="4729163"/>
            <a:ext cx="282575" cy="304800"/>
          </a:xfrm>
          <a:prstGeom prst="rect">
            <a:avLst/>
          </a:prstGeom>
          <a:noFill/>
          <a:ln w="9525">
            <a:noFill/>
            <a:miter lim="800000"/>
            <a:headEnd/>
            <a:tailEnd/>
          </a:ln>
        </p:spPr>
        <p:txBody>
          <a:bodyPr wrap="none" anchor="b">
            <a:spAutoFit/>
          </a:bodyPr>
          <a:lstStyle/>
          <a:p>
            <a:pPr>
              <a:spcBef>
                <a:spcPct val="50000"/>
              </a:spcBef>
            </a:pPr>
            <a:r>
              <a:rPr lang="fr-BE" sz="1400">
                <a:solidFill>
                  <a:schemeClr val="bg2"/>
                </a:solidFill>
              </a:rPr>
              <a:t>n</a:t>
            </a:r>
          </a:p>
        </p:txBody>
      </p:sp>
      <p:sp>
        <p:nvSpPr>
          <p:cNvPr id="296981" name="AutoShape 32"/>
          <p:cNvSpPr>
            <a:spLocks noChangeArrowheads="1"/>
          </p:cNvSpPr>
          <p:nvPr/>
        </p:nvSpPr>
        <p:spPr bwMode="auto">
          <a:xfrm>
            <a:off x="4122738" y="3983038"/>
            <a:ext cx="200025" cy="196850"/>
          </a:xfrm>
          <a:prstGeom prst="diamond">
            <a:avLst/>
          </a:prstGeom>
          <a:solidFill>
            <a:schemeClr val="tx1"/>
          </a:solidFill>
          <a:ln w="12700">
            <a:solidFill>
              <a:schemeClr val="tx1"/>
            </a:solidFill>
            <a:miter lim="800000"/>
            <a:headEnd/>
            <a:tailEnd/>
          </a:ln>
        </p:spPr>
        <p:txBody>
          <a:bodyPr wrap="none" anchor="ctr"/>
          <a:lstStyle/>
          <a:p>
            <a:endParaRPr lang="fr-FR"/>
          </a:p>
        </p:txBody>
      </p:sp>
      <p:sp>
        <p:nvSpPr>
          <p:cNvPr id="296982" name="AutoShape 33"/>
          <p:cNvSpPr>
            <a:spLocks noChangeArrowheads="1"/>
          </p:cNvSpPr>
          <p:nvPr/>
        </p:nvSpPr>
        <p:spPr bwMode="auto">
          <a:xfrm>
            <a:off x="5276850" y="4421188"/>
            <a:ext cx="200025" cy="196850"/>
          </a:xfrm>
          <a:prstGeom prst="diamond">
            <a:avLst/>
          </a:prstGeom>
          <a:solidFill>
            <a:schemeClr val="tx1"/>
          </a:solidFill>
          <a:ln w="12700">
            <a:solidFill>
              <a:schemeClr val="tx1"/>
            </a:solidFill>
            <a:miter lim="800000"/>
            <a:headEnd/>
            <a:tailEnd/>
          </a:ln>
        </p:spPr>
        <p:txBody>
          <a:bodyPr wrap="none" anchor="ctr"/>
          <a:lstStyle/>
          <a:p>
            <a:endParaRPr lang="fr-FR"/>
          </a:p>
        </p:txBody>
      </p:sp>
      <p:sp>
        <p:nvSpPr>
          <p:cNvPr id="296983" name="AutoShape 34"/>
          <p:cNvSpPr>
            <a:spLocks noChangeArrowheads="1"/>
          </p:cNvSpPr>
          <p:nvPr/>
        </p:nvSpPr>
        <p:spPr bwMode="auto">
          <a:xfrm>
            <a:off x="5884863" y="4408488"/>
            <a:ext cx="200025" cy="196850"/>
          </a:xfrm>
          <a:prstGeom prst="diamond">
            <a:avLst/>
          </a:prstGeom>
          <a:solidFill>
            <a:schemeClr val="tx1"/>
          </a:solidFill>
          <a:ln w="12700">
            <a:solidFill>
              <a:schemeClr val="tx1"/>
            </a:solidFill>
            <a:miter lim="800000"/>
            <a:headEnd/>
            <a:tailEnd/>
          </a:ln>
        </p:spPr>
        <p:txBody>
          <a:bodyPr wrap="none" anchor="ctr"/>
          <a:lstStyle/>
          <a:p>
            <a:endParaRPr lang="fr-FR"/>
          </a:p>
        </p:txBody>
      </p:sp>
      <p:grpSp>
        <p:nvGrpSpPr>
          <p:cNvPr id="296984" name="Group 35"/>
          <p:cNvGrpSpPr>
            <a:grpSpLocks/>
          </p:cNvGrpSpPr>
          <p:nvPr/>
        </p:nvGrpSpPr>
        <p:grpSpPr bwMode="auto">
          <a:xfrm>
            <a:off x="6486525" y="3217863"/>
            <a:ext cx="2393950" cy="738187"/>
            <a:chOff x="3253" y="2006"/>
            <a:chExt cx="1508" cy="465"/>
          </a:xfrm>
        </p:grpSpPr>
        <p:sp>
          <p:nvSpPr>
            <p:cNvPr id="296995" name="AutoShape 36"/>
            <p:cNvSpPr>
              <a:spLocks noChangeArrowheads="1"/>
            </p:cNvSpPr>
            <p:nvPr/>
          </p:nvSpPr>
          <p:spPr bwMode="auto">
            <a:xfrm>
              <a:off x="3253" y="2011"/>
              <a:ext cx="252" cy="166"/>
            </a:xfrm>
            <a:prstGeom prst="diamond">
              <a:avLst/>
            </a:prstGeom>
            <a:noFill/>
            <a:ln w="12700">
              <a:solidFill>
                <a:schemeClr val="tx1"/>
              </a:solidFill>
              <a:miter lim="800000"/>
              <a:headEnd/>
              <a:tailEnd/>
            </a:ln>
          </p:spPr>
          <p:txBody>
            <a:bodyPr wrap="none" anchor="ctr"/>
            <a:lstStyle/>
            <a:p>
              <a:endParaRPr lang="fr-FR"/>
            </a:p>
          </p:txBody>
        </p:sp>
        <p:sp>
          <p:nvSpPr>
            <p:cNvPr id="296996" name="AutoShape 37"/>
            <p:cNvSpPr>
              <a:spLocks noChangeArrowheads="1"/>
            </p:cNvSpPr>
            <p:nvPr/>
          </p:nvSpPr>
          <p:spPr bwMode="auto">
            <a:xfrm>
              <a:off x="3253" y="2259"/>
              <a:ext cx="252" cy="207"/>
            </a:xfrm>
            <a:prstGeom prst="diamond">
              <a:avLst/>
            </a:prstGeom>
            <a:solidFill>
              <a:schemeClr val="tx1"/>
            </a:solidFill>
            <a:ln w="12700">
              <a:solidFill>
                <a:schemeClr val="tx1"/>
              </a:solidFill>
              <a:miter lim="800000"/>
              <a:headEnd/>
              <a:tailEnd/>
            </a:ln>
          </p:spPr>
          <p:txBody>
            <a:bodyPr wrap="none" anchor="ctr"/>
            <a:lstStyle/>
            <a:p>
              <a:endParaRPr lang="fr-FR"/>
            </a:p>
          </p:txBody>
        </p:sp>
        <p:sp>
          <p:nvSpPr>
            <p:cNvPr id="296997" name="Text Box 38"/>
            <p:cNvSpPr txBox="1">
              <a:spLocks noChangeArrowheads="1"/>
            </p:cNvSpPr>
            <p:nvPr/>
          </p:nvSpPr>
          <p:spPr bwMode="auto">
            <a:xfrm>
              <a:off x="3595" y="2006"/>
              <a:ext cx="1166" cy="212"/>
            </a:xfrm>
            <a:prstGeom prst="rect">
              <a:avLst/>
            </a:prstGeom>
            <a:noFill/>
            <a:ln w="19050">
              <a:noFill/>
              <a:miter lim="800000"/>
              <a:headEnd/>
              <a:tailEnd/>
            </a:ln>
          </p:spPr>
          <p:txBody>
            <a:bodyPr>
              <a:spAutoFit/>
            </a:bodyPr>
            <a:lstStyle/>
            <a:p>
              <a:pPr algn="l">
                <a:spcBef>
                  <a:spcPct val="50000"/>
                </a:spcBef>
              </a:pPr>
              <a:r>
                <a:rPr lang="fr-FR"/>
                <a:t>Agrégation faible</a:t>
              </a:r>
              <a:endParaRPr lang="en-GB"/>
            </a:p>
          </p:txBody>
        </p:sp>
        <p:sp>
          <p:nvSpPr>
            <p:cNvPr id="296998" name="Text Box 39"/>
            <p:cNvSpPr txBox="1">
              <a:spLocks noChangeArrowheads="1"/>
            </p:cNvSpPr>
            <p:nvPr/>
          </p:nvSpPr>
          <p:spPr bwMode="auto">
            <a:xfrm>
              <a:off x="3585" y="2259"/>
              <a:ext cx="1166" cy="212"/>
            </a:xfrm>
            <a:prstGeom prst="rect">
              <a:avLst/>
            </a:prstGeom>
            <a:noFill/>
            <a:ln w="19050">
              <a:noFill/>
              <a:miter lim="800000"/>
              <a:headEnd/>
              <a:tailEnd/>
            </a:ln>
          </p:spPr>
          <p:txBody>
            <a:bodyPr>
              <a:spAutoFit/>
            </a:bodyPr>
            <a:lstStyle/>
            <a:p>
              <a:pPr algn="l">
                <a:spcBef>
                  <a:spcPct val="50000"/>
                </a:spcBef>
              </a:pPr>
              <a:r>
                <a:rPr lang="fr-FR"/>
                <a:t>Composition</a:t>
              </a:r>
              <a:endParaRPr lang="en-GB"/>
            </a:p>
          </p:txBody>
        </p:sp>
      </p:grpSp>
      <p:sp>
        <p:nvSpPr>
          <p:cNvPr id="296985" name="Text Box 40"/>
          <p:cNvSpPr txBox="1">
            <a:spLocks noChangeArrowheads="1"/>
          </p:cNvSpPr>
          <p:nvPr/>
        </p:nvSpPr>
        <p:spPr bwMode="auto">
          <a:xfrm>
            <a:off x="4716463" y="3767138"/>
            <a:ext cx="282575" cy="304800"/>
          </a:xfrm>
          <a:prstGeom prst="rect">
            <a:avLst/>
          </a:prstGeom>
          <a:noFill/>
          <a:ln w="9525">
            <a:noFill/>
            <a:miter lim="800000"/>
            <a:headEnd/>
            <a:tailEnd/>
          </a:ln>
        </p:spPr>
        <p:txBody>
          <a:bodyPr wrap="none" anchor="b">
            <a:spAutoFit/>
          </a:bodyPr>
          <a:lstStyle/>
          <a:p>
            <a:pPr>
              <a:spcBef>
                <a:spcPct val="50000"/>
              </a:spcBef>
            </a:pPr>
            <a:r>
              <a:rPr lang="fr-BE" sz="1400">
                <a:solidFill>
                  <a:schemeClr val="bg2"/>
                </a:solidFill>
              </a:rPr>
              <a:t>1</a:t>
            </a:r>
          </a:p>
        </p:txBody>
      </p:sp>
      <p:grpSp>
        <p:nvGrpSpPr>
          <p:cNvPr id="296986" name="Group 41"/>
          <p:cNvGrpSpPr>
            <a:grpSpLocks/>
          </p:cNvGrpSpPr>
          <p:nvPr/>
        </p:nvGrpSpPr>
        <p:grpSpPr bwMode="auto">
          <a:xfrm>
            <a:off x="825500" y="3687763"/>
            <a:ext cx="1219200" cy="762000"/>
            <a:chOff x="960" y="2256"/>
            <a:chExt cx="768" cy="480"/>
          </a:xfrm>
        </p:grpSpPr>
        <p:sp>
          <p:nvSpPr>
            <p:cNvPr id="296992" name="Rectangle 42"/>
            <p:cNvSpPr>
              <a:spLocks noChangeArrowheads="1"/>
            </p:cNvSpPr>
            <p:nvPr/>
          </p:nvSpPr>
          <p:spPr bwMode="auto">
            <a:xfrm>
              <a:off x="960" y="2256"/>
              <a:ext cx="768" cy="480"/>
            </a:xfrm>
            <a:prstGeom prst="rect">
              <a:avLst/>
            </a:prstGeom>
            <a:noFill/>
            <a:ln w="6350">
              <a:solidFill>
                <a:schemeClr val="tx1"/>
              </a:solidFill>
              <a:miter lim="800000"/>
              <a:headEnd/>
              <a:tailEnd/>
            </a:ln>
          </p:spPr>
          <p:txBody>
            <a:bodyPr wrap="none" anchor="ctr"/>
            <a:lstStyle/>
            <a:p>
              <a:endParaRPr lang="fr-FR"/>
            </a:p>
          </p:txBody>
        </p:sp>
        <p:sp>
          <p:nvSpPr>
            <p:cNvPr id="296993" name="Line 43"/>
            <p:cNvSpPr>
              <a:spLocks noChangeShapeType="1"/>
            </p:cNvSpPr>
            <p:nvPr/>
          </p:nvSpPr>
          <p:spPr bwMode="auto">
            <a:xfrm>
              <a:off x="960" y="2400"/>
              <a:ext cx="768" cy="0"/>
            </a:xfrm>
            <a:prstGeom prst="line">
              <a:avLst/>
            </a:prstGeom>
            <a:noFill/>
            <a:ln w="6350">
              <a:solidFill>
                <a:schemeClr val="tx1"/>
              </a:solidFill>
              <a:round/>
              <a:headEnd/>
              <a:tailEnd/>
            </a:ln>
          </p:spPr>
          <p:txBody>
            <a:bodyPr wrap="none" anchor="ctr"/>
            <a:lstStyle/>
            <a:p>
              <a:endParaRPr lang="fr-FR"/>
            </a:p>
          </p:txBody>
        </p:sp>
        <p:sp>
          <p:nvSpPr>
            <p:cNvPr id="296994" name="Line 44"/>
            <p:cNvSpPr>
              <a:spLocks noChangeShapeType="1"/>
            </p:cNvSpPr>
            <p:nvPr/>
          </p:nvSpPr>
          <p:spPr bwMode="auto">
            <a:xfrm>
              <a:off x="960" y="2496"/>
              <a:ext cx="768" cy="0"/>
            </a:xfrm>
            <a:prstGeom prst="line">
              <a:avLst/>
            </a:prstGeom>
            <a:noFill/>
            <a:ln w="6350">
              <a:solidFill>
                <a:schemeClr val="tx1"/>
              </a:solidFill>
              <a:round/>
              <a:headEnd/>
              <a:tailEnd/>
            </a:ln>
          </p:spPr>
          <p:txBody>
            <a:bodyPr wrap="none" anchor="ctr"/>
            <a:lstStyle/>
            <a:p>
              <a:endParaRPr lang="fr-FR"/>
            </a:p>
          </p:txBody>
        </p:sp>
      </p:grpSp>
      <p:sp>
        <p:nvSpPr>
          <p:cNvPr id="296987" name="Line 45"/>
          <p:cNvSpPr>
            <a:spLocks noChangeShapeType="1"/>
          </p:cNvSpPr>
          <p:nvPr/>
        </p:nvSpPr>
        <p:spPr bwMode="auto">
          <a:xfrm flipH="1">
            <a:off x="2043113" y="4211638"/>
            <a:ext cx="860425" cy="0"/>
          </a:xfrm>
          <a:prstGeom prst="line">
            <a:avLst/>
          </a:prstGeom>
          <a:noFill/>
          <a:ln w="6350">
            <a:solidFill>
              <a:schemeClr val="tx1"/>
            </a:solidFill>
            <a:round/>
            <a:headEnd/>
            <a:tailEnd/>
          </a:ln>
        </p:spPr>
        <p:txBody>
          <a:bodyPr wrap="none" anchor="ctr"/>
          <a:lstStyle/>
          <a:p>
            <a:endParaRPr lang="fr-FR"/>
          </a:p>
        </p:txBody>
      </p:sp>
      <p:sp>
        <p:nvSpPr>
          <p:cNvPr id="296988" name="Text Box 46"/>
          <p:cNvSpPr txBox="1">
            <a:spLocks noChangeArrowheads="1"/>
          </p:cNvSpPr>
          <p:nvPr/>
        </p:nvSpPr>
        <p:spPr bwMode="auto">
          <a:xfrm>
            <a:off x="895350" y="3643313"/>
            <a:ext cx="1100138" cy="304800"/>
          </a:xfrm>
          <a:prstGeom prst="rect">
            <a:avLst/>
          </a:prstGeom>
          <a:noFill/>
          <a:ln w="9525">
            <a:noFill/>
            <a:miter lim="800000"/>
            <a:headEnd/>
            <a:tailEnd/>
          </a:ln>
        </p:spPr>
        <p:txBody>
          <a:bodyPr wrap="none" anchor="b">
            <a:spAutoFit/>
          </a:bodyPr>
          <a:lstStyle/>
          <a:p>
            <a:pPr>
              <a:spcBef>
                <a:spcPct val="50000"/>
              </a:spcBef>
            </a:pPr>
            <a:r>
              <a:rPr lang="fr-BE" sz="1400">
                <a:solidFill>
                  <a:schemeClr val="bg2"/>
                </a:solidFill>
              </a:rPr>
              <a:t>Conducteur</a:t>
            </a:r>
          </a:p>
        </p:txBody>
      </p:sp>
      <p:sp>
        <p:nvSpPr>
          <p:cNvPr id="296989" name="Rectangle 47"/>
          <p:cNvSpPr>
            <a:spLocks noChangeArrowheads="1"/>
          </p:cNvSpPr>
          <p:nvPr/>
        </p:nvSpPr>
        <p:spPr bwMode="auto">
          <a:xfrm>
            <a:off x="1989138" y="3841750"/>
            <a:ext cx="296862" cy="336550"/>
          </a:xfrm>
          <a:prstGeom prst="rect">
            <a:avLst/>
          </a:prstGeom>
          <a:noFill/>
          <a:ln w="19050">
            <a:noFill/>
            <a:miter lim="800000"/>
            <a:headEnd/>
            <a:tailEnd/>
          </a:ln>
        </p:spPr>
        <p:txBody>
          <a:bodyPr wrap="none">
            <a:spAutoFit/>
          </a:bodyPr>
          <a:lstStyle/>
          <a:p>
            <a:pPr>
              <a:spcBef>
                <a:spcPct val="50000"/>
              </a:spcBef>
            </a:pPr>
            <a:r>
              <a:rPr lang="fr-BE">
                <a:solidFill>
                  <a:schemeClr val="bg2"/>
                </a:solidFill>
              </a:rPr>
              <a:t>1</a:t>
            </a:r>
          </a:p>
        </p:txBody>
      </p:sp>
      <p:sp>
        <p:nvSpPr>
          <p:cNvPr id="296990" name="Rectangle 48"/>
          <p:cNvSpPr>
            <a:spLocks noChangeArrowheads="1"/>
          </p:cNvSpPr>
          <p:nvPr/>
        </p:nvSpPr>
        <p:spPr bwMode="auto">
          <a:xfrm>
            <a:off x="2668588" y="3916363"/>
            <a:ext cx="296862" cy="336550"/>
          </a:xfrm>
          <a:prstGeom prst="rect">
            <a:avLst/>
          </a:prstGeom>
          <a:noFill/>
          <a:ln w="19050">
            <a:noFill/>
            <a:miter lim="800000"/>
            <a:headEnd/>
            <a:tailEnd/>
          </a:ln>
        </p:spPr>
        <p:txBody>
          <a:bodyPr wrap="none">
            <a:spAutoFit/>
          </a:bodyPr>
          <a:lstStyle/>
          <a:p>
            <a:pPr>
              <a:spcBef>
                <a:spcPct val="50000"/>
              </a:spcBef>
            </a:pPr>
            <a:r>
              <a:rPr lang="fr-BE">
                <a:solidFill>
                  <a:schemeClr val="bg2"/>
                </a:solidFill>
              </a:rPr>
              <a:t>1</a:t>
            </a:r>
          </a:p>
        </p:txBody>
      </p:sp>
      <p:sp>
        <p:nvSpPr>
          <p:cNvPr id="296991" name="AutoShape 49"/>
          <p:cNvSpPr>
            <a:spLocks noChangeArrowheads="1"/>
          </p:cNvSpPr>
          <p:nvPr/>
        </p:nvSpPr>
        <p:spPr bwMode="auto">
          <a:xfrm>
            <a:off x="2024063" y="4100513"/>
            <a:ext cx="200025" cy="196850"/>
          </a:xfrm>
          <a:prstGeom prst="diamond">
            <a:avLst/>
          </a:prstGeom>
          <a:solidFill>
            <a:schemeClr val="bg1"/>
          </a:solidFill>
          <a:ln w="12700">
            <a:solidFill>
              <a:schemeClr val="tx1"/>
            </a:solidFill>
            <a:miter lim="800000"/>
            <a:headEnd/>
            <a:tailEnd/>
          </a:ln>
        </p:spPr>
        <p:txBody>
          <a:bodyPr wrap="none" anchor="ctr"/>
          <a:lstStyle/>
          <a:p>
            <a:endParaRPr lang="fr-F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a:spLocks noGrp="1"/>
          </p:cNvSpPr>
          <p:nvPr>
            <p:ph type="ftr" sz="quarter" idx="10"/>
          </p:nvPr>
        </p:nvSpPr>
        <p:spPr>
          <a:noFill/>
        </p:spPr>
        <p:txBody>
          <a:bodyPr/>
          <a:lstStyle/>
          <a:p>
            <a:r>
              <a:rPr lang="fr-FR" smtClean="0"/>
              <a:t>Cours Java 2013 Bersini</a:t>
            </a:r>
            <a:endParaRPr lang="fr-FR" u="sng"/>
          </a:p>
        </p:txBody>
      </p:sp>
      <p:sp>
        <p:nvSpPr>
          <p:cNvPr id="45059" name="Rectangle 5"/>
          <p:cNvSpPr>
            <a:spLocks noGrp="1" noChangeArrowheads="1"/>
          </p:cNvSpPr>
          <p:nvPr>
            <p:ph type="title"/>
          </p:nvPr>
        </p:nvSpPr>
        <p:spPr/>
        <p:txBody>
          <a:bodyPr/>
          <a:lstStyle/>
          <a:p>
            <a:r>
              <a:rPr lang="fr-BE" smtClean="0"/>
              <a:t>Java comme langage de programmation</a:t>
            </a:r>
            <a:r>
              <a:rPr lang="fr-BE" sz="2400" smtClean="0"/>
              <a:t/>
            </a:r>
            <a:br>
              <a:rPr lang="fr-BE" sz="2400" smtClean="0"/>
            </a:br>
            <a:r>
              <a:rPr lang="fr-BE" sz="2800" smtClean="0"/>
              <a:t>Robuste et sécurisé</a:t>
            </a:r>
            <a:endParaRPr lang="en-US" sz="2800" smtClean="0"/>
          </a:p>
        </p:txBody>
      </p:sp>
      <p:sp>
        <p:nvSpPr>
          <p:cNvPr id="45060" name="Rectangle 6"/>
          <p:cNvSpPr>
            <a:spLocks noGrp="1" noChangeArrowheads="1"/>
          </p:cNvSpPr>
          <p:nvPr>
            <p:ph type="body" idx="1"/>
          </p:nvPr>
        </p:nvSpPr>
        <p:spPr/>
        <p:txBody>
          <a:bodyPr/>
          <a:lstStyle/>
          <a:p>
            <a:r>
              <a:rPr lang="fr-FR" sz="2400" smtClean="0"/>
              <a:t>Conçu pour créer des logiciels hautement fiables</a:t>
            </a:r>
          </a:p>
          <a:p>
            <a:r>
              <a:rPr lang="fr-FR" sz="2400" smtClean="0"/>
              <a:t>Oblige le programmeur à garder à l’esprit les erreurs hardware et software</a:t>
            </a:r>
          </a:p>
          <a:p>
            <a:r>
              <a:rPr lang="fr-FR" sz="2400" smtClean="0"/>
              <a:t>Vérifications complètes à l’exécution et à la compilation </a:t>
            </a:r>
          </a:p>
          <a:p>
            <a:r>
              <a:rPr lang="fr-FR" sz="2400" smtClean="0"/>
              <a:t>Existence d’un « garbage collector » qui permet d’éviter les erreurs de gestion de la mémoire</a:t>
            </a:r>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Footer Placeholder 3"/>
          <p:cNvSpPr>
            <a:spLocks noGrp="1"/>
          </p:cNvSpPr>
          <p:nvPr>
            <p:ph type="ftr" sz="quarter" idx="10"/>
          </p:nvPr>
        </p:nvSpPr>
        <p:spPr>
          <a:noFill/>
        </p:spPr>
        <p:txBody>
          <a:bodyPr/>
          <a:lstStyle/>
          <a:p>
            <a:r>
              <a:rPr lang="fr-FR" smtClean="0"/>
              <a:t>Cours Java 2013 Bersini</a:t>
            </a:r>
            <a:endParaRPr lang="fr-FR" u="sng"/>
          </a:p>
        </p:txBody>
      </p:sp>
      <p:sp>
        <p:nvSpPr>
          <p:cNvPr id="299011" name="Rectangle 2"/>
          <p:cNvSpPr>
            <a:spLocks noGrp="1" noChangeArrowheads="1"/>
          </p:cNvSpPr>
          <p:nvPr>
            <p:ph type="title"/>
          </p:nvPr>
        </p:nvSpPr>
        <p:spPr/>
        <p:txBody>
          <a:bodyPr/>
          <a:lstStyle/>
          <a:p>
            <a:r>
              <a:rPr lang="fr-FR" sz="3600" smtClean="0"/>
              <a:t>Interaction entre objets</a:t>
            </a:r>
            <a:br>
              <a:rPr lang="fr-FR" sz="3600" smtClean="0"/>
            </a:br>
            <a:r>
              <a:rPr lang="fr-FR" sz="2800" smtClean="0"/>
              <a:t>Association</a:t>
            </a:r>
            <a:endParaRPr lang="fr-BE" sz="2800" smtClean="0"/>
          </a:p>
        </p:txBody>
      </p:sp>
      <p:sp>
        <p:nvSpPr>
          <p:cNvPr id="299012" name="Rectangle 3"/>
          <p:cNvSpPr>
            <a:spLocks noGrp="1" noChangeArrowheads="1"/>
          </p:cNvSpPr>
          <p:nvPr>
            <p:ph type="body" idx="1"/>
          </p:nvPr>
        </p:nvSpPr>
        <p:spPr/>
        <p:txBody>
          <a:bodyPr/>
          <a:lstStyle/>
          <a:p>
            <a:r>
              <a:rPr lang="fr-FR" smtClean="0"/>
              <a:t>Une classe peut être associée à elle-même: Auto-association</a:t>
            </a:r>
          </a:p>
          <a:p>
            <a:endParaRPr lang="fr-FR" smtClean="0"/>
          </a:p>
          <a:p>
            <a:endParaRPr lang="fr-FR" smtClean="0"/>
          </a:p>
          <a:p>
            <a:endParaRPr lang="fr-FR" smtClean="0"/>
          </a:p>
          <a:p>
            <a:endParaRPr lang="fr-FR" smtClean="0"/>
          </a:p>
          <a:p>
            <a:endParaRPr lang="fr-FR" smtClean="0"/>
          </a:p>
          <a:p>
            <a:endParaRPr lang="fr-FR" smtClean="0"/>
          </a:p>
          <a:p>
            <a:r>
              <a:rPr lang="fr-FR" smtClean="0"/>
              <a:t>L’association peut être unidirectionnelle</a:t>
            </a:r>
            <a:br>
              <a:rPr lang="fr-FR" smtClean="0"/>
            </a:br>
            <a:r>
              <a:rPr lang="fr-FR" smtClean="0"/>
              <a:t>(les messages ne sont envoyés que d’une classe vers l’autre)</a:t>
            </a:r>
            <a:endParaRPr lang="en-GB" smtClean="0"/>
          </a:p>
        </p:txBody>
      </p:sp>
      <p:sp>
        <p:nvSpPr>
          <p:cNvPr id="299013" name="Rectangle 4"/>
          <p:cNvSpPr>
            <a:spLocks noChangeArrowheads="1"/>
          </p:cNvSpPr>
          <p:nvPr/>
        </p:nvSpPr>
        <p:spPr bwMode="auto">
          <a:xfrm>
            <a:off x="1143000" y="2133600"/>
            <a:ext cx="1295400" cy="609600"/>
          </a:xfrm>
          <a:prstGeom prst="rect">
            <a:avLst/>
          </a:prstGeom>
          <a:noFill/>
          <a:ln w="6350">
            <a:solidFill>
              <a:schemeClr val="tx1"/>
            </a:solidFill>
            <a:miter lim="800000"/>
            <a:headEnd/>
            <a:tailEnd/>
          </a:ln>
        </p:spPr>
        <p:txBody>
          <a:bodyPr wrap="none" anchor="ctr"/>
          <a:lstStyle/>
          <a:p>
            <a:endParaRPr lang="fr-FR"/>
          </a:p>
        </p:txBody>
      </p:sp>
      <p:sp>
        <p:nvSpPr>
          <p:cNvPr id="299014" name="Text Box 5"/>
          <p:cNvSpPr txBox="1">
            <a:spLocks noChangeArrowheads="1"/>
          </p:cNvSpPr>
          <p:nvPr/>
        </p:nvSpPr>
        <p:spPr bwMode="auto">
          <a:xfrm>
            <a:off x="1616075" y="2255838"/>
            <a:ext cx="736600" cy="304800"/>
          </a:xfrm>
          <a:prstGeom prst="rect">
            <a:avLst/>
          </a:prstGeom>
          <a:noFill/>
          <a:ln w="9525">
            <a:noFill/>
            <a:miter lim="800000"/>
            <a:headEnd/>
            <a:tailEnd/>
          </a:ln>
        </p:spPr>
        <p:txBody>
          <a:bodyPr wrap="none" anchor="b">
            <a:spAutoFit/>
          </a:bodyPr>
          <a:lstStyle/>
          <a:p>
            <a:pPr>
              <a:spcBef>
                <a:spcPct val="50000"/>
              </a:spcBef>
            </a:pPr>
            <a:r>
              <a:rPr lang="fr-BE" sz="1400">
                <a:solidFill>
                  <a:schemeClr val="bg2"/>
                </a:solidFill>
              </a:rPr>
              <a:t>Salarié</a:t>
            </a:r>
          </a:p>
        </p:txBody>
      </p:sp>
      <p:sp>
        <p:nvSpPr>
          <p:cNvPr id="299015" name="Line 6"/>
          <p:cNvSpPr>
            <a:spLocks noChangeShapeType="1"/>
          </p:cNvSpPr>
          <p:nvPr/>
        </p:nvSpPr>
        <p:spPr bwMode="auto">
          <a:xfrm>
            <a:off x="1905000" y="2743200"/>
            <a:ext cx="0" cy="609600"/>
          </a:xfrm>
          <a:prstGeom prst="line">
            <a:avLst/>
          </a:prstGeom>
          <a:noFill/>
          <a:ln w="6350">
            <a:solidFill>
              <a:schemeClr val="tx1"/>
            </a:solidFill>
            <a:round/>
            <a:headEnd/>
            <a:tailEnd/>
          </a:ln>
        </p:spPr>
        <p:txBody>
          <a:bodyPr wrap="none" anchor="ctr"/>
          <a:lstStyle/>
          <a:p>
            <a:endParaRPr lang="fr-FR"/>
          </a:p>
        </p:txBody>
      </p:sp>
      <p:sp>
        <p:nvSpPr>
          <p:cNvPr id="299016" name="Line 7"/>
          <p:cNvSpPr>
            <a:spLocks noChangeShapeType="1"/>
          </p:cNvSpPr>
          <p:nvPr/>
        </p:nvSpPr>
        <p:spPr bwMode="auto">
          <a:xfrm>
            <a:off x="1905000" y="3352800"/>
            <a:ext cx="1676400" cy="0"/>
          </a:xfrm>
          <a:prstGeom prst="line">
            <a:avLst/>
          </a:prstGeom>
          <a:noFill/>
          <a:ln w="6350">
            <a:solidFill>
              <a:schemeClr val="tx1"/>
            </a:solidFill>
            <a:round/>
            <a:headEnd/>
            <a:tailEnd/>
          </a:ln>
        </p:spPr>
        <p:txBody>
          <a:bodyPr wrap="none" anchor="ctr"/>
          <a:lstStyle/>
          <a:p>
            <a:endParaRPr lang="fr-FR"/>
          </a:p>
        </p:txBody>
      </p:sp>
      <p:sp>
        <p:nvSpPr>
          <p:cNvPr id="299017" name="Line 8"/>
          <p:cNvSpPr>
            <a:spLocks noChangeShapeType="1"/>
          </p:cNvSpPr>
          <p:nvPr/>
        </p:nvSpPr>
        <p:spPr bwMode="auto">
          <a:xfrm flipV="1">
            <a:off x="3581400" y="2362200"/>
            <a:ext cx="0" cy="990600"/>
          </a:xfrm>
          <a:prstGeom prst="line">
            <a:avLst/>
          </a:prstGeom>
          <a:noFill/>
          <a:ln w="6350">
            <a:solidFill>
              <a:schemeClr val="tx1"/>
            </a:solidFill>
            <a:round/>
            <a:headEnd/>
            <a:tailEnd/>
          </a:ln>
        </p:spPr>
        <p:txBody>
          <a:bodyPr wrap="none" anchor="ctr"/>
          <a:lstStyle/>
          <a:p>
            <a:endParaRPr lang="fr-FR"/>
          </a:p>
        </p:txBody>
      </p:sp>
      <p:sp>
        <p:nvSpPr>
          <p:cNvPr id="299018" name="Line 9"/>
          <p:cNvSpPr>
            <a:spLocks noChangeShapeType="1"/>
          </p:cNvSpPr>
          <p:nvPr/>
        </p:nvSpPr>
        <p:spPr bwMode="auto">
          <a:xfrm>
            <a:off x="2438400" y="2362200"/>
            <a:ext cx="1143000" cy="0"/>
          </a:xfrm>
          <a:prstGeom prst="line">
            <a:avLst/>
          </a:prstGeom>
          <a:noFill/>
          <a:ln w="6350">
            <a:solidFill>
              <a:schemeClr val="tx1"/>
            </a:solidFill>
            <a:round/>
            <a:headEnd/>
            <a:tailEnd/>
          </a:ln>
        </p:spPr>
        <p:txBody>
          <a:bodyPr wrap="none" anchor="ctr"/>
          <a:lstStyle/>
          <a:p>
            <a:endParaRPr lang="fr-FR"/>
          </a:p>
        </p:txBody>
      </p:sp>
      <p:sp>
        <p:nvSpPr>
          <p:cNvPr id="299019" name="Text Box 10"/>
          <p:cNvSpPr txBox="1">
            <a:spLocks noChangeArrowheads="1"/>
          </p:cNvSpPr>
          <p:nvPr/>
        </p:nvSpPr>
        <p:spPr bwMode="auto">
          <a:xfrm>
            <a:off x="1322388" y="2789238"/>
            <a:ext cx="558800" cy="304800"/>
          </a:xfrm>
          <a:prstGeom prst="rect">
            <a:avLst/>
          </a:prstGeom>
          <a:noFill/>
          <a:ln w="9525">
            <a:noFill/>
            <a:miter lim="800000"/>
            <a:headEnd/>
            <a:tailEnd/>
          </a:ln>
        </p:spPr>
        <p:txBody>
          <a:bodyPr wrap="none" anchor="b">
            <a:spAutoFit/>
          </a:bodyPr>
          <a:lstStyle/>
          <a:p>
            <a:pPr>
              <a:spcBef>
                <a:spcPct val="50000"/>
              </a:spcBef>
            </a:pPr>
            <a:r>
              <a:rPr lang="fr-BE" sz="1400">
                <a:solidFill>
                  <a:schemeClr val="bg2"/>
                </a:solidFill>
              </a:rPr>
              <a:t>Chef</a:t>
            </a:r>
          </a:p>
        </p:txBody>
      </p:sp>
      <p:sp>
        <p:nvSpPr>
          <p:cNvPr id="299020" name="Text Box 11"/>
          <p:cNvSpPr txBox="1">
            <a:spLocks noChangeArrowheads="1"/>
          </p:cNvSpPr>
          <p:nvPr/>
        </p:nvSpPr>
        <p:spPr bwMode="auto">
          <a:xfrm>
            <a:off x="2322513" y="1951038"/>
            <a:ext cx="1149350" cy="304800"/>
          </a:xfrm>
          <a:prstGeom prst="rect">
            <a:avLst/>
          </a:prstGeom>
          <a:noFill/>
          <a:ln w="9525">
            <a:noFill/>
            <a:miter lim="800000"/>
            <a:headEnd/>
            <a:tailEnd/>
          </a:ln>
        </p:spPr>
        <p:txBody>
          <a:bodyPr wrap="none" anchor="b">
            <a:spAutoFit/>
          </a:bodyPr>
          <a:lstStyle/>
          <a:p>
            <a:pPr>
              <a:spcBef>
                <a:spcPct val="50000"/>
              </a:spcBef>
            </a:pPr>
            <a:r>
              <a:rPr lang="fr-BE" sz="1400">
                <a:solidFill>
                  <a:schemeClr val="bg2"/>
                </a:solidFill>
              </a:rPr>
              <a:t>Subordonné</a:t>
            </a:r>
          </a:p>
        </p:txBody>
      </p:sp>
      <p:sp>
        <p:nvSpPr>
          <p:cNvPr id="299021" name="Text Box 12"/>
          <p:cNvSpPr txBox="1">
            <a:spLocks noChangeArrowheads="1"/>
          </p:cNvSpPr>
          <p:nvPr/>
        </p:nvSpPr>
        <p:spPr bwMode="auto">
          <a:xfrm>
            <a:off x="2338388" y="2986088"/>
            <a:ext cx="817562" cy="336550"/>
          </a:xfrm>
          <a:prstGeom prst="rect">
            <a:avLst/>
          </a:prstGeom>
          <a:noFill/>
          <a:ln w="9525">
            <a:noFill/>
            <a:miter lim="800000"/>
            <a:headEnd/>
            <a:tailEnd/>
          </a:ln>
        </p:spPr>
        <p:txBody>
          <a:bodyPr wrap="none" anchor="b">
            <a:spAutoFit/>
          </a:bodyPr>
          <a:lstStyle/>
          <a:p>
            <a:pPr>
              <a:spcBef>
                <a:spcPct val="50000"/>
              </a:spcBef>
            </a:pPr>
            <a:r>
              <a:rPr lang="fr-BE" b="1">
                <a:solidFill>
                  <a:schemeClr val="bg2"/>
                </a:solidFill>
              </a:rPr>
              <a:t>diriger</a:t>
            </a:r>
          </a:p>
        </p:txBody>
      </p:sp>
      <p:sp>
        <p:nvSpPr>
          <p:cNvPr id="299022" name="Text Box 13"/>
          <p:cNvSpPr txBox="1">
            <a:spLocks noChangeArrowheads="1"/>
          </p:cNvSpPr>
          <p:nvPr/>
        </p:nvSpPr>
        <p:spPr bwMode="auto">
          <a:xfrm>
            <a:off x="1916113" y="2713038"/>
            <a:ext cx="282575" cy="304800"/>
          </a:xfrm>
          <a:prstGeom prst="rect">
            <a:avLst/>
          </a:prstGeom>
          <a:noFill/>
          <a:ln w="9525">
            <a:noFill/>
            <a:miter lim="800000"/>
            <a:headEnd/>
            <a:tailEnd/>
          </a:ln>
        </p:spPr>
        <p:txBody>
          <a:bodyPr wrap="none" anchor="b">
            <a:spAutoFit/>
          </a:bodyPr>
          <a:lstStyle/>
          <a:p>
            <a:pPr>
              <a:spcBef>
                <a:spcPct val="50000"/>
              </a:spcBef>
            </a:pPr>
            <a:r>
              <a:rPr lang="fr-BE" sz="1400">
                <a:solidFill>
                  <a:schemeClr val="bg2"/>
                </a:solidFill>
              </a:rPr>
              <a:t>1</a:t>
            </a:r>
          </a:p>
        </p:txBody>
      </p:sp>
      <p:sp>
        <p:nvSpPr>
          <p:cNvPr id="299023" name="Text Box 14"/>
          <p:cNvSpPr txBox="1">
            <a:spLocks noChangeArrowheads="1"/>
          </p:cNvSpPr>
          <p:nvPr/>
        </p:nvSpPr>
        <p:spPr bwMode="auto">
          <a:xfrm>
            <a:off x="2463800" y="2332038"/>
            <a:ext cx="254000" cy="304800"/>
          </a:xfrm>
          <a:prstGeom prst="rect">
            <a:avLst/>
          </a:prstGeom>
          <a:noFill/>
          <a:ln w="9525">
            <a:noFill/>
            <a:miter lim="800000"/>
            <a:headEnd/>
            <a:tailEnd/>
          </a:ln>
        </p:spPr>
        <p:txBody>
          <a:bodyPr wrap="none" anchor="b">
            <a:spAutoFit/>
          </a:bodyPr>
          <a:lstStyle/>
          <a:p>
            <a:pPr>
              <a:spcBef>
                <a:spcPct val="50000"/>
              </a:spcBef>
            </a:pPr>
            <a:r>
              <a:rPr lang="fr-BE" sz="1400">
                <a:solidFill>
                  <a:schemeClr val="bg2"/>
                </a:solidFill>
              </a:rPr>
              <a:t>*</a:t>
            </a:r>
          </a:p>
        </p:txBody>
      </p:sp>
      <p:sp>
        <p:nvSpPr>
          <p:cNvPr id="299024" name="Rectangle 15"/>
          <p:cNvSpPr>
            <a:spLocks noChangeArrowheads="1"/>
          </p:cNvSpPr>
          <p:nvPr/>
        </p:nvSpPr>
        <p:spPr bwMode="auto">
          <a:xfrm>
            <a:off x="2074863" y="5224463"/>
            <a:ext cx="1368425" cy="376237"/>
          </a:xfrm>
          <a:prstGeom prst="rect">
            <a:avLst/>
          </a:prstGeom>
          <a:solidFill>
            <a:srgbClr val="E6F4FF"/>
          </a:solidFill>
          <a:ln w="9525">
            <a:solidFill>
              <a:schemeClr val="tx1"/>
            </a:solidFill>
            <a:miter lim="800000"/>
            <a:headEnd/>
            <a:tailEnd/>
          </a:ln>
        </p:spPr>
        <p:txBody>
          <a:bodyPr>
            <a:spAutoFit/>
          </a:bodyPr>
          <a:lstStyle/>
          <a:p>
            <a:pPr eaLnBrk="1" hangingPunct="1">
              <a:spcBef>
                <a:spcPct val="50000"/>
              </a:spcBef>
            </a:pPr>
            <a:r>
              <a:rPr lang="fr-BE" sz="1800"/>
              <a:t>Thermostat</a:t>
            </a:r>
            <a:endParaRPr lang="en-US" sz="1800"/>
          </a:p>
        </p:txBody>
      </p:sp>
      <p:sp>
        <p:nvSpPr>
          <p:cNvPr id="299025" name="Rectangle 16"/>
          <p:cNvSpPr>
            <a:spLocks noChangeArrowheads="1"/>
          </p:cNvSpPr>
          <p:nvPr/>
        </p:nvSpPr>
        <p:spPr bwMode="auto">
          <a:xfrm>
            <a:off x="4543425" y="5224463"/>
            <a:ext cx="1577975" cy="376237"/>
          </a:xfrm>
          <a:prstGeom prst="rect">
            <a:avLst/>
          </a:prstGeom>
          <a:solidFill>
            <a:srgbClr val="E6F4FF"/>
          </a:solidFill>
          <a:ln w="9525">
            <a:solidFill>
              <a:schemeClr val="tx1"/>
            </a:solidFill>
            <a:miter lim="800000"/>
            <a:headEnd/>
            <a:tailEnd/>
          </a:ln>
        </p:spPr>
        <p:txBody>
          <a:bodyPr>
            <a:spAutoFit/>
          </a:bodyPr>
          <a:lstStyle/>
          <a:p>
            <a:pPr eaLnBrk="1" hangingPunct="1">
              <a:spcBef>
                <a:spcPct val="50000"/>
              </a:spcBef>
            </a:pPr>
            <a:r>
              <a:rPr lang="fr-BE" sz="1800"/>
              <a:t>Thermomètre</a:t>
            </a:r>
            <a:endParaRPr lang="en-US" sz="1800"/>
          </a:p>
        </p:txBody>
      </p:sp>
      <p:cxnSp>
        <p:nvCxnSpPr>
          <p:cNvPr id="299026" name="AutoShape 17"/>
          <p:cNvCxnSpPr>
            <a:cxnSpLocks noChangeShapeType="1"/>
            <a:stCxn id="299024" idx="3"/>
            <a:endCxn id="299025" idx="1"/>
          </p:cNvCxnSpPr>
          <p:nvPr/>
        </p:nvCxnSpPr>
        <p:spPr bwMode="auto">
          <a:xfrm>
            <a:off x="3443288" y="5413375"/>
            <a:ext cx="1100137" cy="0"/>
          </a:xfrm>
          <a:prstGeom prst="straightConnector1">
            <a:avLst/>
          </a:prstGeom>
          <a:noFill/>
          <a:ln w="28575">
            <a:solidFill>
              <a:schemeClr val="tx1"/>
            </a:solidFill>
            <a:round/>
            <a:headEnd/>
            <a:tailEnd type="triangle" w="med" len="med"/>
          </a:ln>
        </p:spPr>
      </p:cxnSp>
      <p:sp>
        <p:nvSpPr>
          <p:cNvPr id="299027" name="Text Box 18"/>
          <p:cNvSpPr txBox="1">
            <a:spLocks noChangeArrowheads="1"/>
          </p:cNvSpPr>
          <p:nvPr/>
        </p:nvSpPr>
        <p:spPr bwMode="auto">
          <a:xfrm>
            <a:off x="3536950" y="5154613"/>
            <a:ext cx="936625" cy="517525"/>
          </a:xfrm>
          <a:prstGeom prst="rect">
            <a:avLst/>
          </a:prstGeom>
          <a:noFill/>
          <a:ln w="19050">
            <a:noFill/>
            <a:miter lim="800000"/>
            <a:headEnd/>
            <a:tailEnd/>
          </a:ln>
        </p:spPr>
        <p:txBody>
          <a:bodyPr>
            <a:spAutoFit/>
          </a:bodyPr>
          <a:lstStyle/>
          <a:p>
            <a:pPr>
              <a:spcBef>
                <a:spcPct val="50000"/>
              </a:spcBef>
            </a:pPr>
            <a:r>
              <a:rPr lang="fr-FR" sz="1400"/>
              <a:t>Consulte</a:t>
            </a:r>
            <a:br>
              <a:rPr lang="fr-FR" sz="1400"/>
            </a:br>
            <a:r>
              <a:rPr lang="fr-FR" sz="1400"/>
              <a:t>tempér.</a:t>
            </a:r>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Footer Placeholder 3"/>
          <p:cNvSpPr>
            <a:spLocks noGrp="1"/>
          </p:cNvSpPr>
          <p:nvPr>
            <p:ph type="ftr" sz="quarter" idx="10"/>
          </p:nvPr>
        </p:nvSpPr>
        <p:spPr>
          <a:noFill/>
        </p:spPr>
        <p:txBody>
          <a:bodyPr/>
          <a:lstStyle/>
          <a:p>
            <a:r>
              <a:rPr lang="fr-FR" smtClean="0"/>
              <a:t>Cours Java 2013 Bersini</a:t>
            </a:r>
            <a:endParaRPr lang="fr-FR" u="sng"/>
          </a:p>
        </p:txBody>
      </p:sp>
      <p:sp>
        <p:nvSpPr>
          <p:cNvPr id="301059" name="Rectangle 2"/>
          <p:cNvSpPr>
            <a:spLocks noGrp="1" noChangeArrowheads="1"/>
          </p:cNvSpPr>
          <p:nvPr>
            <p:ph type="title"/>
          </p:nvPr>
        </p:nvSpPr>
        <p:spPr/>
        <p:txBody>
          <a:bodyPr/>
          <a:lstStyle/>
          <a:p>
            <a:r>
              <a:rPr lang="fr-FR" sz="3600" smtClean="0"/>
              <a:t>Modéliser les classes avec des diagrammes UML</a:t>
            </a:r>
            <a:br>
              <a:rPr lang="fr-FR" sz="3600" smtClean="0"/>
            </a:br>
            <a:r>
              <a:rPr lang="fr-FR" sz="2800" smtClean="0"/>
              <a:t>Diagramme de classes</a:t>
            </a:r>
          </a:p>
        </p:txBody>
      </p:sp>
      <p:sp>
        <p:nvSpPr>
          <p:cNvPr id="301060" name="Rectangle 3"/>
          <p:cNvSpPr>
            <a:spLocks noGrp="1" noChangeArrowheads="1"/>
          </p:cNvSpPr>
          <p:nvPr>
            <p:ph type="body" idx="1"/>
          </p:nvPr>
        </p:nvSpPr>
        <p:spPr>
          <a:xfrm>
            <a:off x="152400" y="1295400"/>
            <a:ext cx="8839200" cy="5116513"/>
          </a:xfrm>
        </p:spPr>
        <p:txBody>
          <a:bodyPr/>
          <a:lstStyle/>
          <a:p>
            <a:r>
              <a:rPr lang="fr-FR" smtClean="0"/>
              <a:t>Le but du diagramme de classes est de représenter les classes au sein d’un modèle</a:t>
            </a:r>
          </a:p>
          <a:p>
            <a:r>
              <a:rPr lang="fr-FR" smtClean="0"/>
              <a:t>Dans une application OO, les classes possèdent:</a:t>
            </a:r>
          </a:p>
          <a:p>
            <a:pPr lvl="1"/>
            <a:r>
              <a:rPr lang="fr-FR" smtClean="0"/>
              <a:t>Des attributs (variables membres)</a:t>
            </a:r>
          </a:p>
          <a:p>
            <a:pPr lvl="1"/>
            <a:r>
              <a:rPr lang="fr-FR" smtClean="0"/>
              <a:t>Des méthodes (fonctions membres)</a:t>
            </a:r>
          </a:p>
          <a:p>
            <a:pPr lvl="1"/>
            <a:r>
              <a:rPr lang="fr-FR" smtClean="0"/>
              <a:t>Des relations avec d’autres classes</a:t>
            </a:r>
          </a:p>
          <a:p>
            <a:r>
              <a:rPr lang="fr-FR" smtClean="0"/>
              <a:t>C’est tout cela que le diagramme de classes représente</a:t>
            </a:r>
          </a:p>
          <a:p>
            <a:r>
              <a:rPr lang="fr-FR" smtClean="0"/>
              <a:t>L’encapsulation est représentée par:</a:t>
            </a:r>
          </a:p>
          <a:p>
            <a:pPr lvl="1">
              <a:buFont typeface="Wingdings" pitchFamily="2" charset="2"/>
              <a:buNone/>
            </a:pPr>
            <a:r>
              <a:rPr lang="fr-FR" smtClean="0"/>
              <a:t>- (private), + (public), # (protected)</a:t>
            </a:r>
          </a:p>
          <a:p>
            <a:r>
              <a:rPr lang="fr-FR" smtClean="0"/>
              <a:t>Les attributs s’écrivent:</a:t>
            </a:r>
          </a:p>
          <a:p>
            <a:pPr lvl="1">
              <a:buFont typeface="Wingdings" pitchFamily="2" charset="2"/>
              <a:buNone/>
            </a:pPr>
            <a:r>
              <a:rPr lang="fr-FR" smtClean="0"/>
              <a:t>-/+/# nomVariable : Type</a:t>
            </a:r>
          </a:p>
          <a:p>
            <a:r>
              <a:rPr lang="fr-FR" smtClean="0"/>
              <a:t>Les méthodes s’écrivent:</a:t>
            </a:r>
          </a:p>
          <a:p>
            <a:pPr lvl="1">
              <a:buFont typeface="Wingdings" pitchFamily="2" charset="2"/>
              <a:buNone/>
            </a:pPr>
            <a:r>
              <a:rPr lang="fr-FR" smtClean="0"/>
              <a:t>-/+/# nomMethode(Type des arguments) : Type du retour ou « </a:t>
            </a:r>
            <a:r>
              <a:rPr lang="fr-FR" i="1" smtClean="0"/>
              <a:t>void</a:t>
            </a:r>
            <a:r>
              <a:rPr lang="fr-FR" smtClean="0"/>
              <a:t> »</a:t>
            </a:r>
          </a:p>
        </p:txBody>
      </p:sp>
      <p:sp>
        <p:nvSpPr>
          <p:cNvPr id="301061" name="Rectangle 4"/>
          <p:cNvSpPr>
            <a:spLocks noChangeArrowheads="1"/>
          </p:cNvSpPr>
          <p:nvPr/>
        </p:nvSpPr>
        <p:spPr bwMode="auto">
          <a:xfrm>
            <a:off x="6484938" y="4240213"/>
            <a:ext cx="1689100" cy="381000"/>
          </a:xfrm>
          <a:prstGeom prst="rect">
            <a:avLst/>
          </a:prstGeom>
          <a:solidFill>
            <a:schemeClr val="tx2"/>
          </a:solidFill>
          <a:ln w="9525">
            <a:solidFill>
              <a:schemeClr val="tx1"/>
            </a:solidFill>
            <a:miter lim="800000"/>
            <a:headEnd/>
            <a:tailEnd/>
          </a:ln>
        </p:spPr>
        <p:txBody>
          <a:bodyPr wrap="none" anchor="ctr"/>
          <a:lstStyle/>
          <a:p>
            <a:pPr eaLnBrk="1" hangingPunct="1"/>
            <a:r>
              <a:rPr lang="fr-BE" sz="1800">
                <a:solidFill>
                  <a:schemeClr val="bg1"/>
                </a:solidFill>
              </a:rPr>
              <a:t>Nom Classe</a:t>
            </a:r>
            <a:endParaRPr lang="en-US" sz="1800">
              <a:solidFill>
                <a:schemeClr val="bg1"/>
              </a:solidFill>
            </a:endParaRPr>
          </a:p>
        </p:txBody>
      </p:sp>
      <p:sp>
        <p:nvSpPr>
          <p:cNvPr id="301062" name="Rectangle 5"/>
          <p:cNvSpPr>
            <a:spLocks noChangeArrowheads="1"/>
          </p:cNvSpPr>
          <p:nvPr/>
        </p:nvSpPr>
        <p:spPr bwMode="auto">
          <a:xfrm>
            <a:off x="6484938" y="4621213"/>
            <a:ext cx="1689100" cy="339725"/>
          </a:xfrm>
          <a:prstGeom prst="rect">
            <a:avLst/>
          </a:prstGeom>
          <a:solidFill>
            <a:srgbClr val="E6F4FF"/>
          </a:solidFill>
          <a:ln w="9525">
            <a:solidFill>
              <a:schemeClr val="tx1"/>
            </a:solidFill>
            <a:miter lim="800000"/>
            <a:headEnd/>
            <a:tailEnd/>
          </a:ln>
        </p:spPr>
        <p:txBody>
          <a:bodyPr wrap="none" anchor="ctr"/>
          <a:lstStyle/>
          <a:p>
            <a:pPr algn="l" eaLnBrk="1" hangingPunct="1"/>
            <a:r>
              <a:rPr lang="fr-BE" sz="1400"/>
              <a:t>Attributs</a:t>
            </a:r>
            <a:endParaRPr lang="en-US" sz="1400"/>
          </a:p>
        </p:txBody>
      </p:sp>
      <p:sp>
        <p:nvSpPr>
          <p:cNvPr id="301063" name="Rectangle 6"/>
          <p:cNvSpPr>
            <a:spLocks noChangeArrowheads="1"/>
          </p:cNvSpPr>
          <p:nvPr/>
        </p:nvSpPr>
        <p:spPr bwMode="auto">
          <a:xfrm>
            <a:off x="6484938" y="4960938"/>
            <a:ext cx="1689100" cy="327025"/>
          </a:xfrm>
          <a:prstGeom prst="rect">
            <a:avLst/>
          </a:prstGeom>
          <a:solidFill>
            <a:srgbClr val="E6F4FF"/>
          </a:solidFill>
          <a:ln w="9525">
            <a:solidFill>
              <a:schemeClr val="tx1"/>
            </a:solidFill>
            <a:miter lim="800000"/>
            <a:headEnd/>
            <a:tailEnd/>
          </a:ln>
        </p:spPr>
        <p:txBody>
          <a:bodyPr wrap="none" anchor="ctr"/>
          <a:lstStyle/>
          <a:p>
            <a:pPr algn="l" eaLnBrk="1" hangingPunct="1"/>
            <a:r>
              <a:rPr lang="fr-BE" sz="1400"/>
              <a:t>Méthodes()</a:t>
            </a:r>
            <a:endParaRPr lang="en-US" sz="1400"/>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Footer Placeholder 3"/>
          <p:cNvSpPr>
            <a:spLocks noGrp="1"/>
          </p:cNvSpPr>
          <p:nvPr>
            <p:ph type="ftr" sz="quarter" idx="10"/>
          </p:nvPr>
        </p:nvSpPr>
        <p:spPr>
          <a:noFill/>
        </p:spPr>
        <p:txBody>
          <a:bodyPr/>
          <a:lstStyle/>
          <a:p>
            <a:r>
              <a:rPr lang="fr-FR" smtClean="0"/>
              <a:t>Cours Java 2013 Bersini</a:t>
            </a:r>
            <a:endParaRPr lang="fr-FR" u="sng"/>
          </a:p>
        </p:txBody>
      </p:sp>
      <p:sp>
        <p:nvSpPr>
          <p:cNvPr id="303107" name="Rectangle 2"/>
          <p:cNvSpPr>
            <a:spLocks noGrp="1" noChangeArrowheads="1"/>
          </p:cNvSpPr>
          <p:nvPr>
            <p:ph type="title"/>
          </p:nvPr>
        </p:nvSpPr>
        <p:spPr/>
        <p:txBody>
          <a:bodyPr/>
          <a:lstStyle/>
          <a:p>
            <a:r>
              <a:rPr lang="fr-FR" sz="3600" smtClean="0"/>
              <a:t>Modéliser les classes avec des diagrammes UML</a:t>
            </a:r>
            <a:br>
              <a:rPr lang="fr-FR" sz="3600" smtClean="0"/>
            </a:br>
            <a:r>
              <a:rPr lang="fr-FR" sz="2800" smtClean="0"/>
              <a:t>Diagramme de classes</a:t>
            </a:r>
          </a:p>
        </p:txBody>
      </p:sp>
      <p:sp>
        <p:nvSpPr>
          <p:cNvPr id="303108" name="Rectangle 3"/>
          <p:cNvSpPr>
            <a:spLocks noGrp="1" noChangeArrowheads="1"/>
          </p:cNvSpPr>
          <p:nvPr>
            <p:ph type="body" idx="1"/>
          </p:nvPr>
        </p:nvSpPr>
        <p:spPr>
          <a:xfrm>
            <a:off x="152400" y="1295400"/>
            <a:ext cx="8839200" cy="5116513"/>
          </a:xfrm>
        </p:spPr>
        <p:txBody>
          <a:bodyPr/>
          <a:lstStyle/>
          <a:p>
            <a:r>
              <a:rPr lang="fr-FR" smtClean="0"/>
              <a:t>Exemple</a:t>
            </a:r>
          </a:p>
        </p:txBody>
      </p:sp>
      <p:sp>
        <p:nvSpPr>
          <p:cNvPr id="303109" name="Rectangle 4"/>
          <p:cNvSpPr>
            <a:spLocks noChangeArrowheads="1"/>
          </p:cNvSpPr>
          <p:nvPr/>
        </p:nvSpPr>
        <p:spPr bwMode="auto">
          <a:xfrm>
            <a:off x="2451100" y="2463800"/>
            <a:ext cx="1503363" cy="1916113"/>
          </a:xfrm>
          <a:prstGeom prst="rect">
            <a:avLst/>
          </a:prstGeom>
          <a:solidFill>
            <a:srgbClr val="000080"/>
          </a:solidFill>
          <a:ln w="9525">
            <a:noFill/>
            <a:miter lim="800000"/>
            <a:headEnd/>
            <a:tailEnd/>
          </a:ln>
        </p:spPr>
        <p:txBody>
          <a:bodyPr/>
          <a:lstStyle/>
          <a:p>
            <a:endParaRPr lang="fr-FR"/>
          </a:p>
        </p:txBody>
      </p:sp>
      <p:sp>
        <p:nvSpPr>
          <p:cNvPr id="303110" name="Rectangle 5"/>
          <p:cNvSpPr>
            <a:spLocks noChangeArrowheads="1"/>
          </p:cNvSpPr>
          <p:nvPr/>
        </p:nvSpPr>
        <p:spPr bwMode="auto">
          <a:xfrm>
            <a:off x="2409825" y="2422525"/>
            <a:ext cx="1503363" cy="1917700"/>
          </a:xfrm>
          <a:prstGeom prst="rect">
            <a:avLst/>
          </a:prstGeom>
          <a:solidFill>
            <a:srgbClr val="FFFFFF"/>
          </a:solidFill>
          <a:ln w="9525">
            <a:noFill/>
            <a:miter lim="800000"/>
            <a:headEnd/>
            <a:tailEnd/>
          </a:ln>
        </p:spPr>
        <p:txBody>
          <a:bodyPr/>
          <a:lstStyle/>
          <a:p>
            <a:endParaRPr lang="fr-FR"/>
          </a:p>
        </p:txBody>
      </p:sp>
      <p:sp>
        <p:nvSpPr>
          <p:cNvPr id="303111" name="Rectangle 6"/>
          <p:cNvSpPr>
            <a:spLocks noChangeArrowheads="1"/>
          </p:cNvSpPr>
          <p:nvPr/>
        </p:nvSpPr>
        <p:spPr bwMode="auto">
          <a:xfrm>
            <a:off x="2409825" y="2422525"/>
            <a:ext cx="1503363" cy="1917700"/>
          </a:xfrm>
          <a:prstGeom prst="rect">
            <a:avLst/>
          </a:prstGeom>
          <a:noFill/>
          <a:ln w="14288">
            <a:solidFill>
              <a:srgbClr val="000000"/>
            </a:solidFill>
            <a:miter lim="800000"/>
            <a:headEnd/>
            <a:tailEnd/>
          </a:ln>
        </p:spPr>
        <p:txBody>
          <a:bodyPr/>
          <a:lstStyle/>
          <a:p>
            <a:endParaRPr lang="fr-FR"/>
          </a:p>
        </p:txBody>
      </p:sp>
      <p:sp>
        <p:nvSpPr>
          <p:cNvPr id="303112" name="Rectangle 7"/>
          <p:cNvSpPr>
            <a:spLocks noChangeArrowheads="1"/>
          </p:cNvSpPr>
          <p:nvPr/>
        </p:nvSpPr>
        <p:spPr bwMode="auto">
          <a:xfrm>
            <a:off x="2889250" y="2436813"/>
            <a:ext cx="552450" cy="198437"/>
          </a:xfrm>
          <a:prstGeom prst="rect">
            <a:avLst/>
          </a:prstGeom>
          <a:noFill/>
          <a:ln w="9525">
            <a:noFill/>
            <a:miter lim="800000"/>
            <a:headEnd/>
            <a:tailEnd/>
          </a:ln>
        </p:spPr>
        <p:txBody>
          <a:bodyPr wrap="none" lIns="0" tIns="0" rIns="0" bIns="0">
            <a:spAutoFit/>
          </a:bodyPr>
          <a:lstStyle/>
          <a:p>
            <a:pPr algn="l">
              <a:spcBef>
                <a:spcPct val="50000"/>
              </a:spcBef>
            </a:pPr>
            <a:r>
              <a:rPr lang="en-GB" sz="1300" b="1" i="1">
                <a:latin typeface="SansSerif" charset="0"/>
              </a:rPr>
              <a:t>Joueur</a:t>
            </a:r>
            <a:endParaRPr lang="en-GB" sz="1200"/>
          </a:p>
        </p:txBody>
      </p:sp>
      <p:sp>
        <p:nvSpPr>
          <p:cNvPr id="303113" name="Line 8"/>
          <p:cNvSpPr>
            <a:spLocks noChangeShapeType="1"/>
          </p:cNvSpPr>
          <p:nvPr/>
        </p:nvSpPr>
        <p:spPr bwMode="auto">
          <a:xfrm>
            <a:off x="2409825" y="2738438"/>
            <a:ext cx="1490663" cy="1587"/>
          </a:xfrm>
          <a:prstGeom prst="line">
            <a:avLst/>
          </a:prstGeom>
          <a:noFill/>
          <a:ln w="14288">
            <a:solidFill>
              <a:srgbClr val="000000"/>
            </a:solidFill>
            <a:round/>
            <a:headEnd/>
            <a:tailEnd/>
          </a:ln>
        </p:spPr>
        <p:txBody>
          <a:bodyPr/>
          <a:lstStyle/>
          <a:p>
            <a:endParaRPr lang="fr-FR"/>
          </a:p>
        </p:txBody>
      </p:sp>
      <p:sp>
        <p:nvSpPr>
          <p:cNvPr id="303114" name="Rectangle 9"/>
          <p:cNvSpPr>
            <a:spLocks noChangeArrowheads="1"/>
          </p:cNvSpPr>
          <p:nvPr/>
        </p:nvSpPr>
        <p:spPr bwMode="auto">
          <a:xfrm>
            <a:off x="2492375" y="2860675"/>
            <a:ext cx="644525" cy="198438"/>
          </a:xfrm>
          <a:prstGeom prst="rect">
            <a:avLst/>
          </a:prstGeom>
          <a:noFill/>
          <a:ln w="9525">
            <a:noFill/>
            <a:miter lim="800000"/>
            <a:headEnd/>
            <a:tailEnd/>
          </a:ln>
        </p:spPr>
        <p:txBody>
          <a:bodyPr wrap="none" lIns="0" tIns="0" rIns="0" bIns="0">
            <a:spAutoFit/>
          </a:bodyPr>
          <a:lstStyle/>
          <a:p>
            <a:pPr algn="l">
              <a:spcBef>
                <a:spcPct val="50000"/>
              </a:spcBef>
            </a:pPr>
            <a:r>
              <a:rPr lang="en-GB" sz="1300">
                <a:latin typeface="SansSerif" charset="0"/>
              </a:rPr>
              <a:t>-nom: int</a:t>
            </a:r>
            <a:endParaRPr lang="en-GB" sz="1200"/>
          </a:p>
        </p:txBody>
      </p:sp>
      <p:sp>
        <p:nvSpPr>
          <p:cNvPr id="303115" name="Rectangle 10"/>
          <p:cNvSpPr>
            <a:spLocks noChangeArrowheads="1"/>
          </p:cNvSpPr>
          <p:nvPr/>
        </p:nvSpPr>
        <p:spPr bwMode="auto">
          <a:xfrm>
            <a:off x="2492375" y="3079750"/>
            <a:ext cx="884238" cy="198438"/>
          </a:xfrm>
          <a:prstGeom prst="rect">
            <a:avLst/>
          </a:prstGeom>
          <a:noFill/>
          <a:ln w="9525">
            <a:noFill/>
            <a:miter lim="800000"/>
            <a:headEnd/>
            <a:tailEnd/>
          </a:ln>
        </p:spPr>
        <p:txBody>
          <a:bodyPr wrap="none" lIns="0" tIns="0" rIns="0" bIns="0">
            <a:spAutoFit/>
          </a:bodyPr>
          <a:lstStyle/>
          <a:p>
            <a:pPr algn="l">
              <a:spcBef>
                <a:spcPct val="50000"/>
              </a:spcBef>
            </a:pPr>
            <a:r>
              <a:rPr lang="en-GB" sz="1300">
                <a:latin typeface="SansSerif" charset="0"/>
              </a:rPr>
              <a:t>-numero: int</a:t>
            </a:r>
            <a:endParaRPr lang="en-GB" sz="1200"/>
          </a:p>
        </p:txBody>
      </p:sp>
      <p:sp>
        <p:nvSpPr>
          <p:cNvPr id="303116" name="Rectangle 11"/>
          <p:cNvSpPr>
            <a:spLocks noChangeArrowheads="1"/>
          </p:cNvSpPr>
          <p:nvPr/>
        </p:nvSpPr>
        <p:spPr bwMode="auto">
          <a:xfrm>
            <a:off x="2492375" y="3298825"/>
            <a:ext cx="892175" cy="198438"/>
          </a:xfrm>
          <a:prstGeom prst="rect">
            <a:avLst/>
          </a:prstGeom>
          <a:noFill/>
          <a:ln w="9525">
            <a:noFill/>
            <a:miter lim="800000"/>
            <a:headEnd/>
            <a:tailEnd/>
          </a:ln>
        </p:spPr>
        <p:txBody>
          <a:bodyPr wrap="none" lIns="0" tIns="0" rIns="0" bIns="0">
            <a:spAutoFit/>
          </a:bodyPr>
          <a:lstStyle/>
          <a:p>
            <a:pPr algn="l">
              <a:spcBef>
                <a:spcPct val="50000"/>
              </a:spcBef>
            </a:pPr>
            <a:r>
              <a:rPr lang="en-GB" sz="1300">
                <a:latin typeface="SansSerif" charset="0"/>
              </a:rPr>
              <a:t>-position: int</a:t>
            </a:r>
            <a:endParaRPr lang="en-GB" sz="1200"/>
          </a:p>
        </p:txBody>
      </p:sp>
      <p:sp>
        <p:nvSpPr>
          <p:cNvPr id="303117" name="Line 12"/>
          <p:cNvSpPr>
            <a:spLocks noChangeShapeType="1"/>
          </p:cNvSpPr>
          <p:nvPr/>
        </p:nvSpPr>
        <p:spPr bwMode="auto">
          <a:xfrm>
            <a:off x="2409825" y="3614738"/>
            <a:ext cx="1490663" cy="1587"/>
          </a:xfrm>
          <a:prstGeom prst="line">
            <a:avLst/>
          </a:prstGeom>
          <a:noFill/>
          <a:ln w="14288">
            <a:solidFill>
              <a:srgbClr val="000000"/>
            </a:solidFill>
            <a:round/>
            <a:headEnd/>
            <a:tailEnd/>
          </a:ln>
        </p:spPr>
        <p:txBody>
          <a:bodyPr/>
          <a:lstStyle/>
          <a:p>
            <a:endParaRPr lang="fr-FR"/>
          </a:p>
        </p:txBody>
      </p:sp>
      <p:sp>
        <p:nvSpPr>
          <p:cNvPr id="303118" name="Rectangle 13"/>
          <p:cNvSpPr>
            <a:spLocks noChangeArrowheads="1"/>
          </p:cNvSpPr>
          <p:nvPr/>
        </p:nvSpPr>
        <p:spPr bwMode="auto">
          <a:xfrm>
            <a:off x="2492375" y="3736975"/>
            <a:ext cx="1365250" cy="198438"/>
          </a:xfrm>
          <a:prstGeom prst="rect">
            <a:avLst/>
          </a:prstGeom>
          <a:noFill/>
          <a:ln w="9525">
            <a:noFill/>
            <a:miter lim="800000"/>
            <a:headEnd/>
            <a:tailEnd/>
          </a:ln>
        </p:spPr>
        <p:txBody>
          <a:bodyPr wrap="none" lIns="0" tIns="0" rIns="0" bIns="0">
            <a:spAutoFit/>
          </a:bodyPr>
          <a:lstStyle/>
          <a:p>
            <a:pPr algn="l">
              <a:spcBef>
                <a:spcPct val="50000"/>
              </a:spcBef>
            </a:pPr>
            <a:r>
              <a:rPr lang="en-GB" sz="1300">
                <a:latin typeface="SansSerif" charset="0"/>
              </a:rPr>
              <a:t>+tapeLaBalle: void</a:t>
            </a:r>
            <a:endParaRPr lang="en-GB" sz="1200"/>
          </a:p>
        </p:txBody>
      </p:sp>
      <p:sp>
        <p:nvSpPr>
          <p:cNvPr id="303119" name="Rectangle 14"/>
          <p:cNvSpPr>
            <a:spLocks noChangeArrowheads="1"/>
          </p:cNvSpPr>
          <p:nvPr/>
        </p:nvSpPr>
        <p:spPr bwMode="auto">
          <a:xfrm>
            <a:off x="2492375" y="3956050"/>
            <a:ext cx="1273175" cy="198438"/>
          </a:xfrm>
          <a:prstGeom prst="rect">
            <a:avLst/>
          </a:prstGeom>
          <a:noFill/>
          <a:ln w="9525">
            <a:noFill/>
            <a:miter lim="800000"/>
            <a:headEnd/>
            <a:tailEnd/>
          </a:ln>
        </p:spPr>
        <p:txBody>
          <a:bodyPr wrap="none" lIns="0" tIns="0" rIns="0" bIns="0">
            <a:spAutoFit/>
          </a:bodyPr>
          <a:lstStyle/>
          <a:p>
            <a:pPr algn="l">
              <a:spcBef>
                <a:spcPct val="50000"/>
              </a:spcBef>
            </a:pPr>
            <a:r>
              <a:rPr lang="en-GB" sz="1300" i="1">
                <a:latin typeface="SansSerif" charset="0"/>
              </a:rPr>
              <a:t>+seDeplace: void</a:t>
            </a:r>
            <a:endParaRPr lang="en-GB" sz="1200"/>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Footer Placeholder 3"/>
          <p:cNvSpPr>
            <a:spLocks noGrp="1"/>
          </p:cNvSpPr>
          <p:nvPr>
            <p:ph type="ftr" sz="quarter" idx="10"/>
          </p:nvPr>
        </p:nvSpPr>
        <p:spPr>
          <a:noFill/>
        </p:spPr>
        <p:txBody>
          <a:bodyPr/>
          <a:lstStyle/>
          <a:p>
            <a:r>
              <a:rPr lang="fr-FR" smtClean="0"/>
              <a:t>Cours Java 2013 Bersini</a:t>
            </a:r>
            <a:endParaRPr lang="fr-FR" u="sng"/>
          </a:p>
        </p:txBody>
      </p:sp>
      <p:sp>
        <p:nvSpPr>
          <p:cNvPr id="305155" name="Rectangle 2"/>
          <p:cNvSpPr>
            <a:spLocks noGrp="1" noChangeArrowheads="1"/>
          </p:cNvSpPr>
          <p:nvPr>
            <p:ph type="title"/>
          </p:nvPr>
        </p:nvSpPr>
        <p:spPr/>
        <p:txBody>
          <a:bodyPr/>
          <a:lstStyle/>
          <a:p>
            <a:r>
              <a:rPr lang="fr-FR" sz="3600" smtClean="0"/>
              <a:t>Modéliser les classes avec des diagrammes UML</a:t>
            </a:r>
            <a:br>
              <a:rPr lang="fr-FR" sz="3600" smtClean="0"/>
            </a:br>
            <a:r>
              <a:rPr lang="fr-FR" sz="2800" smtClean="0"/>
              <a:t>Représenter les relations entre classes</a:t>
            </a:r>
          </a:p>
        </p:txBody>
      </p:sp>
      <p:sp>
        <p:nvSpPr>
          <p:cNvPr id="305156" name="Rectangle 3"/>
          <p:cNvSpPr>
            <a:spLocks noGrp="1" noChangeArrowheads="1"/>
          </p:cNvSpPr>
          <p:nvPr>
            <p:ph type="body" idx="1"/>
          </p:nvPr>
        </p:nvSpPr>
        <p:spPr>
          <a:xfrm>
            <a:off x="152400" y="1295400"/>
            <a:ext cx="8839200" cy="5170488"/>
          </a:xfrm>
          <a:noFill/>
        </p:spPr>
        <p:txBody>
          <a:bodyPr/>
          <a:lstStyle/>
          <a:p>
            <a:pPr>
              <a:lnSpc>
                <a:spcPct val="80000"/>
              </a:lnSpc>
            </a:pPr>
            <a:r>
              <a:rPr lang="fr-FR" sz="1800" smtClean="0"/>
              <a:t>Les relations d’</a:t>
            </a:r>
            <a:r>
              <a:rPr lang="fr-FR" sz="1800" u="sng" smtClean="0"/>
              <a:t>héritage</a:t>
            </a:r>
            <a:r>
              <a:rPr lang="fr-FR" sz="1800" smtClean="0"/>
              <a:t> sont représentées par:</a:t>
            </a:r>
          </a:p>
          <a:p>
            <a:pPr>
              <a:lnSpc>
                <a:spcPct val="80000"/>
              </a:lnSpc>
            </a:pPr>
            <a:endParaRPr lang="fr-FR" sz="1800" smtClean="0"/>
          </a:p>
          <a:p>
            <a:pPr lvl="1">
              <a:lnSpc>
                <a:spcPct val="80000"/>
              </a:lnSpc>
            </a:pPr>
            <a:r>
              <a:rPr lang="fr-FR" sz="1600" smtClean="0"/>
              <a:t>A			B 	signifie que la classe A hérite de la classe B</a:t>
            </a:r>
          </a:p>
          <a:p>
            <a:pPr>
              <a:lnSpc>
                <a:spcPct val="80000"/>
              </a:lnSpc>
            </a:pPr>
            <a:endParaRPr lang="fr-FR" sz="1800" smtClean="0"/>
          </a:p>
          <a:p>
            <a:pPr>
              <a:lnSpc>
                <a:spcPct val="80000"/>
              </a:lnSpc>
            </a:pPr>
            <a:r>
              <a:rPr lang="fr-FR" sz="1800" smtClean="0"/>
              <a:t>L’</a:t>
            </a:r>
            <a:r>
              <a:rPr lang="fr-FR" sz="1800" u="sng" smtClean="0"/>
              <a:t>association</a:t>
            </a:r>
            <a:r>
              <a:rPr lang="fr-FR" sz="1800" smtClean="0"/>
              <a:t> est représentée par:</a:t>
            </a:r>
          </a:p>
          <a:p>
            <a:pPr>
              <a:lnSpc>
                <a:spcPct val="80000"/>
              </a:lnSpc>
            </a:pPr>
            <a:endParaRPr lang="fr-FR" sz="1800" smtClean="0"/>
          </a:p>
          <a:p>
            <a:pPr lvl="1">
              <a:lnSpc>
                <a:spcPct val="80000"/>
              </a:lnSpc>
            </a:pPr>
            <a:r>
              <a:rPr lang="fr-FR" sz="1600" smtClean="0"/>
              <a:t>A			B 	signifie que la classe A envoie des messages</a:t>
            </a:r>
            <a:br>
              <a:rPr lang="fr-FR" sz="1600" smtClean="0"/>
            </a:br>
            <a:r>
              <a:rPr lang="fr-FR" sz="1600" smtClean="0"/>
              <a:t>				à la classe B grâce à ses attributs de type B</a:t>
            </a:r>
          </a:p>
          <a:p>
            <a:pPr>
              <a:lnSpc>
                <a:spcPct val="80000"/>
              </a:lnSpc>
            </a:pPr>
            <a:endParaRPr lang="fr-FR" sz="1800" smtClean="0"/>
          </a:p>
          <a:p>
            <a:pPr>
              <a:lnSpc>
                <a:spcPct val="80000"/>
              </a:lnSpc>
            </a:pPr>
            <a:r>
              <a:rPr lang="fr-FR" sz="1800" smtClean="0"/>
              <a:t>L’</a:t>
            </a:r>
            <a:r>
              <a:rPr lang="fr-FR" sz="1800" u="sng" smtClean="0"/>
              <a:t>agrégation faible</a:t>
            </a:r>
            <a:r>
              <a:rPr lang="fr-FR" sz="1800" smtClean="0"/>
              <a:t> est représentée par:</a:t>
            </a:r>
          </a:p>
          <a:p>
            <a:pPr>
              <a:lnSpc>
                <a:spcPct val="80000"/>
              </a:lnSpc>
            </a:pPr>
            <a:endParaRPr lang="fr-FR" sz="1800" smtClean="0"/>
          </a:p>
          <a:p>
            <a:pPr lvl="1">
              <a:lnSpc>
                <a:spcPct val="80000"/>
              </a:lnSpc>
            </a:pPr>
            <a:r>
              <a:rPr lang="fr-FR" sz="1600" smtClean="0"/>
              <a:t>A			B 	signifie que la classe A a pour caractéristique</a:t>
            </a:r>
            <a:br>
              <a:rPr lang="fr-FR" sz="1600" smtClean="0"/>
            </a:br>
            <a:r>
              <a:rPr lang="fr-FR" sz="1600" smtClean="0"/>
              <a:t>				un ou plusieurs attributs de type B</a:t>
            </a:r>
          </a:p>
          <a:p>
            <a:pPr>
              <a:lnSpc>
                <a:spcPct val="80000"/>
              </a:lnSpc>
            </a:pPr>
            <a:endParaRPr lang="fr-FR" sz="1800" smtClean="0"/>
          </a:p>
          <a:p>
            <a:pPr>
              <a:lnSpc>
                <a:spcPct val="80000"/>
              </a:lnSpc>
            </a:pPr>
            <a:r>
              <a:rPr lang="fr-FR" sz="1800" smtClean="0"/>
              <a:t>L’</a:t>
            </a:r>
            <a:r>
              <a:rPr lang="fr-FR" sz="1800" u="sng" smtClean="0"/>
              <a:t>agrégation forte</a:t>
            </a:r>
            <a:r>
              <a:rPr lang="fr-FR" sz="1800" smtClean="0"/>
              <a:t> (ou </a:t>
            </a:r>
            <a:r>
              <a:rPr lang="fr-FR" sz="1800" u="sng" smtClean="0"/>
              <a:t>composition</a:t>
            </a:r>
            <a:r>
              <a:rPr lang="fr-FR" sz="1800" smtClean="0"/>
              <a:t>) est représentée par:</a:t>
            </a:r>
          </a:p>
          <a:p>
            <a:pPr>
              <a:lnSpc>
                <a:spcPct val="80000"/>
              </a:lnSpc>
            </a:pPr>
            <a:endParaRPr lang="fr-FR" sz="1800" smtClean="0"/>
          </a:p>
          <a:p>
            <a:pPr lvl="1">
              <a:lnSpc>
                <a:spcPct val="80000"/>
              </a:lnSpc>
            </a:pPr>
            <a:r>
              <a:rPr lang="fr-FR" sz="1600" smtClean="0"/>
              <a:t>A			B 	signifie que les objets de la classe B ne peuvent exister</a:t>
            </a:r>
            <a:br>
              <a:rPr lang="fr-FR" sz="1600" smtClean="0"/>
            </a:br>
            <a:r>
              <a:rPr lang="fr-FR" sz="1600" smtClean="0"/>
              <a:t>		   		qu’au sein d’objets de type A où ils sont créés</a:t>
            </a:r>
          </a:p>
        </p:txBody>
      </p:sp>
      <p:grpSp>
        <p:nvGrpSpPr>
          <p:cNvPr id="305157" name="Group 4"/>
          <p:cNvGrpSpPr>
            <a:grpSpLocks/>
          </p:cNvGrpSpPr>
          <p:nvPr/>
        </p:nvGrpSpPr>
        <p:grpSpPr bwMode="auto">
          <a:xfrm>
            <a:off x="1430338" y="1917700"/>
            <a:ext cx="1165225" cy="193675"/>
            <a:chOff x="518" y="1362"/>
            <a:chExt cx="734" cy="122"/>
          </a:xfrm>
        </p:grpSpPr>
        <p:sp>
          <p:nvSpPr>
            <p:cNvPr id="305165" name="AutoShape 5"/>
            <p:cNvSpPr>
              <a:spLocks noChangeArrowheads="1"/>
            </p:cNvSpPr>
            <p:nvPr/>
          </p:nvSpPr>
          <p:spPr bwMode="auto">
            <a:xfrm rot="5400000">
              <a:off x="1080" y="1311"/>
              <a:ext cx="122" cy="223"/>
            </a:xfrm>
            <a:prstGeom prst="triangle">
              <a:avLst>
                <a:gd name="adj" fmla="val 50000"/>
              </a:avLst>
            </a:prstGeom>
            <a:noFill/>
            <a:ln w="19050">
              <a:solidFill>
                <a:schemeClr val="bg2"/>
              </a:solidFill>
              <a:miter lim="800000"/>
              <a:headEnd/>
              <a:tailEnd/>
            </a:ln>
          </p:spPr>
          <p:txBody>
            <a:bodyPr wrap="none" anchor="ctr"/>
            <a:lstStyle/>
            <a:p>
              <a:endParaRPr lang="fr-FR"/>
            </a:p>
          </p:txBody>
        </p:sp>
        <p:sp>
          <p:nvSpPr>
            <p:cNvPr id="305166" name="Line 6"/>
            <p:cNvSpPr>
              <a:spLocks noChangeShapeType="1"/>
            </p:cNvSpPr>
            <p:nvPr/>
          </p:nvSpPr>
          <p:spPr bwMode="auto">
            <a:xfrm flipH="1">
              <a:off x="518" y="1418"/>
              <a:ext cx="512" cy="0"/>
            </a:xfrm>
            <a:prstGeom prst="line">
              <a:avLst/>
            </a:prstGeom>
            <a:noFill/>
            <a:ln w="19050">
              <a:solidFill>
                <a:schemeClr val="bg2"/>
              </a:solidFill>
              <a:round/>
              <a:headEnd/>
              <a:tailEnd/>
            </a:ln>
          </p:spPr>
          <p:txBody>
            <a:bodyPr wrap="none" anchor="ctr"/>
            <a:lstStyle/>
            <a:p>
              <a:endParaRPr lang="fr-FR"/>
            </a:p>
          </p:txBody>
        </p:sp>
      </p:grpSp>
      <p:sp>
        <p:nvSpPr>
          <p:cNvPr id="305158" name="Line 7"/>
          <p:cNvSpPr>
            <a:spLocks noChangeShapeType="1"/>
          </p:cNvSpPr>
          <p:nvPr/>
        </p:nvSpPr>
        <p:spPr bwMode="auto">
          <a:xfrm>
            <a:off x="1524000" y="3182938"/>
            <a:ext cx="1058863" cy="0"/>
          </a:xfrm>
          <a:prstGeom prst="line">
            <a:avLst/>
          </a:prstGeom>
          <a:noFill/>
          <a:ln w="19050">
            <a:solidFill>
              <a:schemeClr val="bg2"/>
            </a:solidFill>
            <a:round/>
            <a:headEnd/>
            <a:tailEnd/>
          </a:ln>
        </p:spPr>
        <p:txBody>
          <a:bodyPr wrap="none" anchor="ctr"/>
          <a:lstStyle/>
          <a:p>
            <a:endParaRPr lang="fr-FR"/>
          </a:p>
        </p:txBody>
      </p:sp>
      <p:grpSp>
        <p:nvGrpSpPr>
          <p:cNvPr id="305159" name="Group 8"/>
          <p:cNvGrpSpPr>
            <a:grpSpLocks/>
          </p:cNvGrpSpPr>
          <p:nvPr/>
        </p:nvGrpSpPr>
        <p:grpSpPr bwMode="auto">
          <a:xfrm>
            <a:off x="1444625" y="5862638"/>
            <a:ext cx="1138238" cy="193675"/>
            <a:chOff x="514" y="2335"/>
            <a:chExt cx="717" cy="122"/>
          </a:xfrm>
        </p:grpSpPr>
        <p:sp>
          <p:nvSpPr>
            <p:cNvPr id="305163" name="Freeform 9"/>
            <p:cNvSpPr>
              <a:spLocks/>
            </p:cNvSpPr>
            <p:nvPr/>
          </p:nvSpPr>
          <p:spPr bwMode="auto">
            <a:xfrm>
              <a:off x="514" y="2335"/>
              <a:ext cx="118" cy="122"/>
            </a:xfrm>
            <a:custGeom>
              <a:avLst/>
              <a:gdLst>
                <a:gd name="T0" fmla="*/ 0 w 96"/>
                <a:gd name="T1" fmla="*/ 54 h 86"/>
                <a:gd name="T2" fmla="*/ 59 w 96"/>
                <a:gd name="T3" fmla="*/ 122 h 86"/>
                <a:gd name="T4" fmla="*/ 118 w 96"/>
                <a:gd name="T5" fmla="*/ 54 h 86"/>
                <a:gd name="T6" fmla="*/ 61 w 96"/>
                <a:gd name="T7" fmla="*/ 0 h 86"/>
                <a:gd name="T8" fmla="*/ 0 w 96"/>
                <a:gd name="T9" fmla="*/ 54 h 86"/>
                <a:gd name="T10" fmla="*/ 0 60000 65536"/>
                <a:gd name="T11" fmla="*/ 0 60000 65536"/>
                <a:gd name="T12" fmla="*/ 0 60000 65536"/>
                <a:gd name="T13" fmla="*/ 0 60000 65536"/>
                <a:gd name="T14" fmla="*/ 0 60000 65536"/>
                <a:gd name="T15" fmla="*/ 0 w 96"/>
                <a:gd name="T16" fmla="*/ 0 h 86"/>
                <a:gd name="T17" fmla="*/ 96 w 96"/>
                <a:gd name="T18" fmla="*/ 86 h 86"/>
              </a:gdLst>
              <a:ahLst/>
              <a:cxnLst>
                <a:cxn ang="T10">
                  <a:pos x="T0" y="T1"/>
                </a:cxn>
                <a:cxn ang="T11">
                  <a:pos x="T2" y="T3"/>
                </a:cxn>
                <a:cxn ang="T12">
                  <a:pos x="T4" y="T5"/>
                </a:cxn>
                <a:cxn ang="T13">
                  <a:pos x="T6" y="T7"/>
                </a:cxn>
                <a:cxn ang="T14">
                  <a:pos x="T8" y="T9"/>
                </a:cxn>
              </a:cxnLst>
              <a:rect l="T15" t="T16" r="T17" b="T18"/>
              <a:pathLst>
                <a:path w="96" h="86">
                  <a:moveTo>
                    <a:pt x="0" y="38"/>
                  </a:moveTo>
                  <a:lnTo>
                    <a:pt x="48" y="86"/>
                  </a:lnTo>
                  <a:lnTo>
                    <a:pt x="96" y="38"/>
                  </a:lnTo>
                  <a:lnTo>
                    <a:pt x="50" y="0"/>
                  </a:lnTo>
                  <a:lnTo>
                    <a:pt x="0" y="38"/>
                  </a:lnTo>
                  <a:close/>
                </a:path>
              </a:pathLst>
            </a:custGeom>
            <a:solidFill>
              <a:schemeClr val="bg2"/>
            </a:solidFill>
            <a:ln w="19050">
              <a:solidFill>
                <a:schemeClr val="bg2"/>
              </a:solidFill>
              <a:round/>
              <a:headEnd/>
              <a:tailEnd/>
            </a:ln>
          </p:spPr>
          <p:txBody>
            <a:bodyPr/>
            <a:lstStyle/>
            <a:p>
              <a:endParaRPr lang="fr-FR"/>
            </a:p>
          </p:txBody>
        </p:sp>
        <p:sp>
          <p:nvSpPr>
            <p:cNvPr id="305164" name="Line 10"/>
            <p:cNvSpPr>
              <a:spLocks noChangeShapeType="1"/>
            </p:cNvSpPr>
            <p:nvPr/>
          </p:nvSpPr>
          <p:spPr bwMode="auto">
            <a:xfrm>
              <a:off x="626" y="2383"/>
              <a:ext cx="605" cy="0"/>
            </a:xfrm>
            <a:prstGeom prst="line">
              <a:avLst/>
            </a:prstGeom>
            <a:noFill/>
            <a:ln w="19050">
              <a:solidFill>
                <a:schemeClr val="bg2"/>
              </a:solidFill>
              <a:round/>
              <a:headEnd/>
              <a:tailEnd/>
            </a:ln>
          </p:spPr>
          <p:txBody>
            <a:bodyPr wrap="none" anchor="ctr"/>
            <a:lstStyle/>
            <a:p>
              <a:endParaRPr lang="fr-FR"/>
            </a:p>
          </p:txBody>
        </p:sp>
      </p:grpSp>
      <p:grpSp>
        <p:nvGrpSpPr>
          <p:cNvPr id="305160" name="Group 11"/>
          <p:cNvGrpSpPr>
            <a:grpSpLocks/>
          </p:cNvGrpSpPr>
          <p:nvPr/>
        </p:nvGrpSpPr>
        <p:grpSpPr bwMode="auto">
          <a:xfrm>
            <a:off x="1444625" y="4478338"/>
            <a:ext cx="1138238" cy="193675"/>
            <a:chOff x="514" y="2335"/>
            <a:chExt cx="717" cy="122"/>
          </a:xfrm>
        </p:grpSpPr>
        <p:sp>
          <p:nvSpPr>
            <p:cNvPr id="305161" name="Freeform 12"/>
            <p:cNvSpPr>
              <a:spLocks/>
            </p:cNvSpPr>
            <p:nvPr/>
          </p:nvSpPr>
          <p:spPr bwMode="auto">
            <a:xfrm>
              <a:off x="514" y="2335"/>
              <a:ext cx="118" cy="122"/>
            </a:xfrm>
            <a:custGeom>
              <a:avLst/>
              <a:gdLst>
                <a:gd name="T0" fmla="*/ 0 w 96"/>
                <a:gd name="T1" fmla="*/ 54 h 86"/>
                <a:gd name="T2" fmla="*/ 59 w 96"/>
                <a:gd name="T3" fmla="*/ 122 h 86"/>
                <a:gd name="T4" fmla="*/ 118 w 96"/>
                <a:gd name="T5" fmla="*/ 54 h 86"/>
                <a:gd name="T6" fmla="*/ 61 w 96"/>
                <a:gd name="T7" fmla="*/ 0 h 86"/>
                <a:gd name="T8" fmla="*/ 0 w 96"/>
                <a:gd name="T9" fmla="*/ 54 h 86"/>
                <a:gd name="T10" fmla="*/ 0 60000 65536"/>
                <a:gd name="T11" fmla="*/ 0 60000 65536"/>
                <a:gd name="T12" fmla="*/ 0 60000 65536"/>
                <a:gd name="T13" fmla="*/ 0 60000 65536"/>
                <a:gd name="T14" fmla="*/ 0 60000 65536"/>
                <a:gd name="T15" fmla="*/ 0 w 96"/>
                <a:gd name="T16" fmla="*/ 0 h 86"/>
                <a:gd name="T17" fmla="*/ 96 w 96"/>
                <a:gd name="T18" fmla="*/ 86 h 86"/>
              </a:gdLst>
              <a:ahLst/>
              <a:cxnLst>
                <a:cxn ang="T10">
                  <a:pos x="T0" y="T1"/>
                </a:cxn>
                <a:cxn ang="T11">
                  <a:pos x="T2" y="T3"/>
                </a:cxn>
                <a:cxn ang="T12">
                  <a:pos x="T4" y="T5"/>
                </a:cxn>
                <a:cxn ang="T13">
                  <a:pos x="T6" y="T7"/>
                </a:cxn>
                <a:cxn ang="T14">
                  <a:pos x="T8" y="T9"/>
                </a:cxn>
              </a:cxnLst>
              <a:rect l="T15" t="T16" r="T17" b="T18"/>
              <a:pathLst>
                <a:path w="96" h="86">
                  <a:moveTo>
                    <a:pt x="0" y="38"/>
                  </a:moveTo>
                  <a:lnTo>
                    <a:pt x="48" y="86"/>
                  </a:lnTo>
                  <a:lnTo>
                    <a:pt x="96" y="38"/>
                  </a:lnTo>
                  <a:lnTo>
                    <a:pt x="50" y="0"/>
                  </a:lnTo>
                  <a:lnTo>
                    <a:pt x="0" y="38"/>
                  </a:lnTo>
                  <a:close/>
                </a:path>
              </a:pathLst>
            </a:custGeom>
            <a:noFill/>
            <a:ln w="19050">
              <a:solidFill>
                <a:schemeClr val="bg2"/>
              </a:solidFill>
              <a:round/>
              <a:headEnd/>
              <a:tailEnd/>
            </a:ln>
          </p:spPr>
          <p:txBody>
            <a:bodyPr/>
            <a:lstStyle/>
            <a:p>
              <a:endParaRPr lang="fr-FR"/>
            </a:p>
          </p:txBody>
        </p:sp>
        <p:sp>
          <p:nvSpPr>
            <p:cNvPr id="305162" name="Line 13"/>
            <p:cNvSpPr>
              <a:spLocks noChangeShapeType="1"/>
            </p:cNvSpPr>
            <p:nvPr/>
          </p:nvSpPr>
          <p:spPr bwMode="auto">
            <a:xfrm>
              <a:off x="626" y="2383"/>
              <a:ext cx="605" cy="0"/>
            </a:xfrm>
            <a:prstGeom prst="line">
              <a:avLst/>
            </a:prstGeom>
            <a:noFill/>
            <a:ln w="19050">
              <a:solidFill>
                <a:schemeClr val="bg2"/>
              </a:solidFill>
              <a:round/>
              <a:headEnd/>
              <a:tailEnd/>
            </a:ln>
          </p:spPr>
          <p:txBody>
            <a:bodyPr wrap="none" anchor="ctr"/>
            <a:lstStyle/>
            <a:p>
              <a:endParaRPr lang="fr-FR"/>
            </a:p>
          </p:txBody>
        </p:sp>
      </p:gr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Footer Placeholder 3"/>
          <p:cNvSpPr>
            <a:spLocks noGrp="1"/>
          </p:cNvSpPr>
          <p:nvPr>
            <p:ph type="ftr" sz="quarter" idx="10"/>
          </p:nvPr>
        </p:nvSpPr>
        <p:spPr>
          <a:noFill/>
        </p:spPr>
        <p:txBody>
          <a:bodyPr/>
          <a:lstStyle/>
          <a:p>
            <a:r>
              <a:rPr lang="fr-FR" smtClean="0"/>
              <a:t>Cours Java 2013 Bersini</a:t>
            </a:r>
            <a:endParaRPr lang="fr-FR" u="sng"/>
          </a:p>
        </p:txBody>
      </p:sp>
      <p:sp>
        <p:nvSpPr>
          <p:cNvPr id="307203" name="Rectangle 2"/>
          <p:cNvSpPr>
            <a:spLocks noGrp="1" noChangeArrowheads="1"/>
          </p:cNvSpPr>
          <p:nvPr>
            <p:ph type="title"/>
          </p:nvPr>
        </p:nvSpPr>
        <p:spPr/>
        <p:txBody>
          <a:bodyPr/>
          <a:lstStyle/>
          <a:p>
            <a:r>
              <a:rPr lang="fr-BE" smtClean="0"/>
              <a:t>Exercices</a:t>
            </a:r>
            <a:endParaRPr lang="en-GB" smtClean="0"/>
          </a:p>
        </p:txBody>
      </p:sp>
      <p:sp>
        <p:nvSpPr>
          <p:cNvPr id="307204" name="Rectangle 3"/>
          <p:cNvSpPr>
            <a:spLocks noGrp="1" noChangeArrowheads="1"/>
          </p:cNvSpPr>
          <p:nvPr>
            <p:ph type="body" idx="1"/>
          </p:nvPr>
        </p:nvSpPr>
        <p:spPr>
          <a:xfrm>
            <a:off x="152400" y="814388"/>
            <a:ext cx="8839200" cy="5106987"/>
          </a:xfrm>
        </p:spPr>
        <p:txBody>
          <a:bodyPr/>
          <a:lstStyle/>
          <a:p>
            <a:pPr>
              <a:lnSpc>
                <a:spcPct val="90000"/>
              </a:lnSpc>
            </a:pPr>
            <a:r>
              <a:rPr lang="fr-FR" sz="2400" smtClean="0"/>
              <a:t>Comptes en banque</a:t>
            </a:r>
          </a:p>
          <a:p>
            <a:pPr lvl="1">
              <a:lnSpc>
                <a:spcPct val="90000"/>
              </a:lnSpc>
            </a:pPr>
            <a:r>
              <a:rPr lang="fr-FR" sz="2000" smtClean="0"/>
              <a:t>Créer une classe « Personne » avec quelques attributs, méthodes et constructeurs</a:t>
            </a:r>
          </a:p>
          <a:p>
            <a:pPr lvl="1">
              <a:lnSpc>
                <a:spcPct val="90000"/>
              </a:lnSpc>
            </a:pPr>
            <a:r>
              <a:rPr lang="fr-FR" sz="2000" smtClean="0"/>
              <a:t>Instancier la classe Personne en tant qu’attribut de la classe CompteEnBanque</a:t>
            </a:r>
          </a:p>
          <a:p>
            <a:pPr lvl="1">
              <a:lnSpc>
                <a:spcPct val="90000"/>
              </a:lnSpc>
            </a:pPr>
            <a:r>
              <a:rPr lang="fr-FR" sz="2000" smtClean="0"/>
              <a:t>Faites en sorte que le CompteEnBanque, en s’affichant à l’écran, indique le nom de son titulaire</a:t>
            </a:r>
          </a:p>
          <a:p>
            <a:pPr lvl="1">
              <a:lnSpc>
                <a:spcPct val="90000"/>
              </a:lnSpc>
            </a:pPr>
            <a:r>
              <a:rPr lang="fr-FR" sz="2000" smtClean="0"/>
              <a:t>Une personne peut posséder plusieurs compte en banque</a:t>
            </a:r>
          </a:p>
          <a:p>
            <a:pPr lvl="1">
              <a:lnSpc>
                <a:spcPct val="90000"/>
              </a:lnSpc>
            </a:pPr>
            <a:r>
              <a:rPr lang="fr-FR" sz="2000" b="1" smtClean="0"/>
              <a:t>N’oubliez pas Faites d’abord un diagramme de classes</a:t>
            </a:r>
            <a:r>
              <a:rPr lang="fr-FR" sz="2000" smtClean="0"/>
              <a:t>!</a:t>
            </a:r>
          </a:p>
          <a:p>
            <a:pPr lvl="1">
              <a:lnSpc>
                <a:spcPct val="90000"/>
              </a:lnSpc>
            </a:pPr>
            <a:r>
              <a:rPr lang="fr-FR" sz="2000" smtClean="0"/>
              <a:t>Définissez en particulier les 3 méthodes suivantes dans la classe Personne:</a:t>
            </a:r>
          </a:p>
          <a:p>
            <a:pPr lvl="2">
              <a:lnSpc>
                <a:spcPct val="90000"/>
              </a:lnSpc>
            </a:pPr>
            <a:r>
              <a:rPr lang="fr-FR" sz="1400" smtClean="0"/>
              <a:t>Une méthode « getSoldeTotal(): double » qui renverra le solde cumulé de tous les comptes de la personne</a:t>
            </a:r>
          </a:p>
          <a:p>
            <a:pPr lvl="2">
              <a:lnSpc>
                <a:spcPct val="90000"/>
              </a:lnSpc>
            </a:pPr>
            <a:r>
              <a:rPr lang="fr-FR" sz="1400" smtClean="0"/>
              <a:t>Une méthode « afficheToi() » qui affichera à l’écran les caractéristiques de la personne dont le nombre de compte qu’elle possède ainsi que le solde total de ses comptes et puis listera tous ses comptes</a:t>
            </a:r>
          </a:p>
          <a:p>
            <a:pPr lvl="2">
              <a:lnSpc>
                <a:spcPct val="90000"/>
              </a:lnSpc>
            </a:pPr>
            <a:r>
              <a:rPr lang="fr-FR" sz="1400" smtClean="0"/>
              <a:t>Ajouter une méthode « ouvrirCompte(…): void » dans la classe Personne qui attend un compte en banque en paramètre et le stocke dans son tableau</a:t>
            </a:r>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Footer Placeholder 3"/>
          <p:cNvSpPr>
            <a:spLocks noGrp="1"/>
          </p:cNvSpPr>
          <p:nvPr>
            <p:ph type="ftr" sz="quarter" idx="10"/>
          </p:nvPr>
        </p:nvSpPr>
        <p:spPr>
          <a:noFill/>
        </p:spPr>
        <p:txBody>
          <a:bodyPr/>
          <a:lstStyle/>
          <a:p>
            <a:r>
              <a:rPr lang="fr-FR" smtClean="0"/>
              <a:t>Cours Java 2013 Bersini</a:t>
            </a:r>
            <a:endParaRPr lang="fr-FR" u="sng"/>
          </a:p>
        </p:txBody>
      </p:sp>
      <p:sp>
        <p:nvSpPr>
          <p:cNvPr id="309251" name="Rectangle 2"/>
          <p:cNvSpPr>
            <a:spLocks noGrp="1" noChangeArrowheads="1"/>
          </p:cNvSpPr>
          <p:nvPr>
            <p:ph type="title"/>
          </p:nvPr>
        </p:nvSpPr>
        <p:spPr/>
        <p:txBody>
          <a:bodyPr/>
          <a:lstStyle/>
          <a:p>
            <a:r>
              <a:rPr lang="fr-FR" sz="3600" smtClean="0"/>
              <a:t>Interaction entre objets</a:t>
            </a:r>
            <a:br>
              <a:rPr lang="fr-FR" sz="3600" smtClean="0"/>
            </a:br>
            <a:r>
              <a:rPr lang="fr-FR" sz="2800" smtClean="0"/>
              <a:t>Association</a:t>
            </a:r>
          </a:p>
        </p:txBody>
      </p:sp>
      <p:sp>
        <p:nvSpPr>
          <p:cNvPr id="309252" name="Rectangle 3"/>
          <p:cNvSpPr>
            <a:spLocks noGrp="1" noChangeArrowheads="1"/>
          </p:cNvSpPr>
          <p:nvPr>
            <p:ph type="body" idx="1"/>
          </p:nvPr>
        </p:nvSpPr>
        <p:spPr>
          <a:xfrm>
            <a:off x="152400" y="1295400"/>
            <a:ext cx="8839200" cy="5187950"/>
          </a:xfrm>
        </p:spPr>
        <p:txBody>
          <a:bodyPr/>
          <a:lstStyle/>
          <a:p>
            <a:r>
              <a:rPr lang="fr-BE" smtClean="0"/>
              <a:t>L’association se matérialise donc par la déclaration d’objets d’un certain type en tant que variables membres d’une autre classe</a:t>
            </a:r>
          </a:p>
          <a:p>
            <a:r>
              <a:rPr lang="fr-BE" smtClean="0"/>
              <a:t>Ce faisant, il en résulte un nouveau type de variable, propre aux langages OO, et différent des variables « primitives » que l’on manipule traditionnellement en informatique</a:t>
            </a:r>
          </a:p>
          <a:p>
            <a:r>
              <a:rPr lang="fr-BE" smtClean="0"/>
              <a:t>De fait, au lieu de simples variables numérique, booléennes ou textuelles, nous pouvons aussi bien déclarer et manipuler des variables « objet » comme un chien, une voiture, un client, ou encore un compte en banque</a:t>
            </a:r>
          </a:p>
          <a:p>
            <a:r>
              <a:rPr lang="fr-BE" smtClean="0"/>
              <a:t>On appelle ces variables « variables de référence » par opposition aux « variables primitives »</a:t>
            </a:r>
          </a:p>
          <a:p>
            <a:r>
              <a:rPr lang="fr-BE" smtClean="0"/>
              <a:t>Leur caractéristique principale est qu’elles n’ont pas pour valeur l’objet qu’elle désigne, mais seulement la référence de celui-ci, c’est-à-dire l’adresse à laquelle l’objet qu’elles désignent se trouve dans la mémoire du programme </a:t>
            </a:r>
            <a:r>
              <a:rPr lang="fr-BE" smtClean="0">
                <a:sym typeface="Wingdings" pitchFamily="2" charset="2"/>
              </a:rPr>
              <a:t> On parle de « pointeurs » (implicites)</a:t>
            </a:r>
            <a:endParaRPr lang="fr-BE" smtClean="0"/>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Footer Placeholder 3"/>
          <p:cNvSpPr>
            <a:spLocks noGrp="1"/>
          </p:cNvSpPr>
          <p:nvPr>
            <p:ph type="ftr" sz="quarter" idx="10"/>
          </p:nvPr>
        </p:nvSpPr>
        <p:spPr>
          <a:noFill/>
        </p:spPr>
        <p:txBody>
          <a:bodyPr/>
          <a:lstStyle/>
          <a:p>
            <a:r>
              <a:rPr lang="fr-FR" smtClean="0"/>
              <a:t>Cours Java 2013 Bersini</a:t>
            </a:r>
            <a:endParaRPr lang="fr-FR" u="sng"/>
          </a:p>
        </p:txBody>
      </p:sp>
      <p:sp>
        <p:nvSpPr>
          <p:cNvPr id="311299" name="Rectangle 2"/>
          <p:cNvSpPr>
            <a:spLocks noGrp="1" noChangeArrowheads="1"/>
          </p:cNvSpPr>
          <p:nvPr>
            <p:ph type="title"/>
          </p:nvPr>
        </p:nvSpPr>
        <p:spPr/>
        <p:txBody>
          <a:bodyPr/>
          <a:lstStyle/>
          <a:p>
            <a:r>
              <a:rPr lang="fr-FR" sz="3600" smtClean="0"/>
              <a:t>Interaction entre objets</a:t>
            </a:r>
            <a:br>
              <a:rPr lang="fr-FR" sz="3600" smtClean="0"/>
            </a:br>
            <a:r>
              <a:rPr lang="fr-FR" sz="2800" smtClean="0"/>
              <a:t>Variables de référence</a:t>
            </a:r>
          </a:p>
        </p:txBody>
      </p:sp>
      <p:graphicFrame>
        <p:nvGraphicFramePr>
          <p:cNvPr id="1227779" name="Group 3"/>
          <p:cNvGraphicFramePr>
            <a:graphicFrameLocks noGrp="1"/>
          </p:cNvGraphicFramePr>
          <p:nvPr>
            <p:ph idx="1"/>
          </p:nvPr>
        </p:nvGraphicFramePr>
        <p:xfrm>
          <a:off x="152400" y="1373188"/>
          <a:ext cx="8839200" cy="4818064"/>
        </p:xfrm>
        <a:graphic>
          <a:graphicData uri="http://schemas.openxmlformats.org/drawingml/2006/table">
            <a:tbl>
              <a:tblPr/>
              <a:tblGrid>
                <a:gridCol w="3262313"/>
                <a:gridCol w="2457450"/>
                <a:gridCol w="3119437"/>
              </a:tblGrid>
              <a:tr h="527050">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1" i="0" u="none" strike="noStrike" cap="none" normalizeH="0" baseline="0" smtClean="0">
                          <a:ln>
                            <a:noFill/>
                          </a:ln>
                          <a:solidFill>
                            <a:schemeClr val="tx2"/>
                          </a:solidFill>
                          <a:effectLst/>
                          <a:latin typeface="Arial" pitchFamily="34" charset="0"/>
                          <a:ea typeface="ヒラギノ角ゴ Pro W3" charset="-128"/>
                        </a:rPr>
                        <a:t>Mémoire des référents</a:t>
                      </a:r>
                      <a:endParaRPr kumimoji="0" lang="en-GB" sz="1800" b="1" i="0" u="none" strike="noStrike" cap="none" normalizeH="0" baseline="0" smtClean="0">
                        <a:ln>
                          <a:noFill/>
                        </a:ln>
                        <a:solidFill>
                          <a:schemeClr val="tx2"/>
                        </a:solidFill>
                        <a:effectLst/>
                        <a:latin typeface="Arial" pitchFamily="34" charset="0"/>
                        <a:ea typeface="ヒラギノ角ゴ Pro W3" charset="-12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F4FF"/>
                    </a:solid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1" i="0" u="none" strike="noStrike" cap="none" normalizeH="0" baseline="0" smtClean="0">
                          <a:ln>
                            <a:noFill/>
                          </a:ln>
                          <a:solidFill>
                            <a:schemeClr val="tx2"/>
                          </a:solidFill>
                          <a:effectLst/>
                          <a:latin typeface="Arial" pitchFamily="34" charset="0"/>
                          <a:ea typeface="ヒラギノ角ゴ Pro W3" charset="-128"/>
                        </a:rPr>
                        <a:t>Mémoire des valeurs</a:t>
                      </a:r>
                      <a:endParaRPr kumimoji="0" lang="en-GB" sz="1800" b="1" i="0" u="none" strike="noStrike" cap="none" normalizeH="0" baseline="0" smtClean="0">
                        <a:ln>
                          <a:noFill/>
                        </a:ln>
                        <a:solidFill>
                          <a:schemeClr val="tx2"/>
                        </a:solidFill>
                        <a:effectLst/>
                        <a:latin typeface="Arial" pitchFamily="34" charset="0"/>
                        <a:ea typeface="ヒラギノ角ゴ Pro W3"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F4FF"/>
                    </a:solid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1" i="0" u="none" strike="noStrike" cap="none" normalizeH="0" baseline="0" smtClean="0">
                          <a:ln>
                            <a:noFill/>
                          </a:ln>
                          <a:solidFill>
                            <a:schemeClr val="tx2"/>
                          </a:solidFill>
                          <a:effectLst/>
                          <a:latin typeface="Arial" pitchFamily="34" charset="0"/>
                          <a:ea typeface="ヒラギノ角ゴ Pro W3" charset="-128"/>
                        </a:rPr>
                        <a:t>Mémoire des objets</a:t>
                      </a:r>
                      <a:endParaRPr kumimoji="0" lang="en-GB" sz="1800" b="1" i="0" u="none" strike="noStrike" cap="none" normalizeH="0" baseline="0" smtClean="0">
                        <a:ln>
                          <a:noFill/>
                        </a:ln>
                        <a:solidFill>
                          <a:schemeClr val="tx2"/>
                        </a:solidFill>
                        <a:effectLst/>
                        <a:latin typeface="Arial" pitchFamily="34" charset="0"/>
                        <a:ea typeface="ヒラギノ角ゴ Pro W3"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F4FF"/>
                    </a:solidFill>
                  </a:tcPr>
                </a:tc>
              </a:tr>
              <a:tr h="527050">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0" i="0" u="none" strike="noStrike" cap="none" normalizeH="0" baseline="0" smtClean="0">
                          <a:ln>
                            <a:noFill/>
                          </a:ln>
                          <a:solidFill>
                            <a:schemeClr val="tx2"/>
                          </a:solidFill>
                          <a:effectLst/>
                          <a:latin typeface="Arial" pitchFamily="34" charset="0"/>
                          <a:ea typeface="ヒラギノ角ゴ Pro W3" charset="-128"/>
                        </a:rPr>
                        <a:t>int unNombre</a:t>
                      </a:r>
                      <a:endParaRPr kumimoji="0" lang="en-GB" sz="1800" b="0" i="0" u="none" strike="noStrike" cap="none" normalizeH="0" baseline="0" smtClean="0">
                        <a:ln>
                          <a:noFill/>
                        </a:ln>
                        <a:solidFill>
                          <a:schemeClr val="tx2"/>
                        </a:solidFill>
                        <a:effectLst/>
                        <a:latin typeface="Arial" pitchFamily="34" charset="0"/>
                        <a:ea typeface="ヒラギノ角ゴ Pro W3" charset="-12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0" i="0" u="none" strike="noStrike" cap="none" normalizeH="0" baseline="0" smtClean="0">
                          <a:ln>
                            <a:noFill/>
                          </a:ln>
                          <a:solidFill>
                            <a:schemeClr val="tx2"/>
                          </a:solidFill>
                          <a:effectLst/>
                          <a:latin typeface="Arial" pitchFamily="34" charset="0"/>
                          <a:ea typeface="ヒラギノ角ゴ Pro W3" charset="-128"/>
                        </a:rPr>
                        <a:t>10</a:t>
                      </a:r>
                      <a:endParaRPr kumimoji="0" lang="en-GB" sz="1800" b="0" i="0" u="none" strike="noStrike" cap="none" normalizeH="0" baseline="0" smtClean="0">
                        <a:ln>
                          <a:noFill/>
                        </a:ln>
                        <a:solidFill>
                          <a:schemeClr val="tx2"/>
                        </a:solidFill>
                        <a:effectLst/>
                        <a:latin typeface="Arial" pitchFamily="34" charset="0"/>
                        <a:ea typeface="ヒラギノ角ゴ Pro W3"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endParaRPr kumimoji="0" lang="en-GB" sz="1800" b="0" i="0" u="none" strike="noStrike" cap="none" normalizeH="0" baseline="0" smtClean="0">
                        <a:ln>
                          <a:noFill/>
                        </a:ln>
                        <a:solidFill>
                          <a:schemeClr val="tx2"/>
                        </a:solidFill>
                        <a:effectLst/>
                        <a:latin typeface="Arial" pitchFamily="34" charset="0"/>
                        <a:ea typeface="ヒラギノ角ゴ Pro W3"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050">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0" i="0" u="none" strike="noStrike" cap="none" normalizeH="0" baseline="0" smtClean="0">
                          <a:ln>
                            <a:noFill/>
                          </a:ln>
                          <a:solidFill>
                            <a:schemeClr val="tx2"/>
                          </a:solidFill>
                          <a:effectLst/>
                          <a:latin typeface="Arial" pitchFamily="34" charset="0"/>
                          <a:ea typeface="ヒラギノ角ゴ Pro W3" charset="-128"/>
                        </a:rPr>
                        <a:t>double unNombreDecimal</a:t>
                      </a:r>
                      <a:endParaRPr kumimoji="0" lang="en-GB" sz="1800" b="0" i="0" u="none" strike="noStrike" cap="none" normalizeH="0" baseline="0" smtClean="0">
                        <a:ln>
                          <a:noFill/>
                        </a:ln>
                        <a:solidFill>
                          <a:schemeClr val="tx2"/>
                        </a:solidFill>
                        <a:effectLst/>
                        <a:latin typeface="Arial" pitchFamily="34" charset="0"/>
                        <a:ea typeface="ヒラギノ角ゴ Pro W3" charset="-12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0" i="0" u="none" strike="noStrike" cap="none" normalizeH="0" baseline="0" smtClean="0">
                          <a:ln>
                            <a:noFill/>
                          </a:ln>
                          <a:solidFill>
                            <a:schemeClr val="tx2"/>
                          </a:solidFill>
                          <a:effectLst/>
                          <a:latin typeface="Arial" pitchFamily="34" charset="0"/>
                          <a:ea typeface="ヒラギノ角ゴ Pro W3" charset="-128"/>
                        </a:rPr>
                        <a:t>27.33</a:t>
                      </a:r>
                      <a:endParaRPr kumimoji="0" lang="en-GB" sz="1800" b="0" i="0" u="none" strike="noStrike" cap="none" normalizeH="0" baseline="0" smtClean="0">
                        <a:ln>
                          <a:noFill/>
                        </a:ln>
                        <a:solidFill>
                          <a:schemeClr val="tx2"/>
                        </a:solidFill>
                        <a:effectLst/>
                        <a:latin typeface="Arial" pitchFamily="34" charset="0"/>
                        <a:ea typeface="ヒラギノ角ゴ Pro W3"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endParaRPr kumimoji="0" lang="en-GB" sz="1800" b="0" i="0" u="none" strike="noStrike" cap="none" normalizeH="0" baseline="0" smtClean="0">
                        <a:ln>
                          <a:noFill/>
                        </a:ln>
                        <a:solidFill>
                          <a:schemeClr val="tx2"/>
                        </a:solidFill>
                        <a:effectLst/>
                        <a:latin typeface="Arial" pitchFamily="34" charset="0"/>
                        <a:ea typeface="ヒラギノ角ゴ Pro W3"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0" i="0" u="none" strike="noStrike" cap="none" normalizeH="0" baseline="0" smtClean="0">
                          <a:ln>
                            <a:noFill/>
                          </a:ln>
                          <a:solidFill>
                            <a:schemeClr val="tx2"/>
                          </a:solidFill>
                          <a:effectLst/>
                          <a:latin typeface="Arial" pitchFamily="34" charset="0"/>
                          <a:ea typeface="ヒラギノ角ゴ Pro W3" charset="-128"/>
                        </a:rPr>
                        <a:t>boolean unBooléen</a:t>
                      </a:r>
                      <a:endParaRPr kumimoji="0" lang="en-GB" sz="1800" b="0" i="0" u="none" strike="noStrike" cap="none" normalizeH="0" baseline="0" smtClean="0">
                        <a:ln>
                          <a:noFill/>
                        </a:ln>
                        <a:solidFill>
                          <a:schemeClr val="tx2"/>
                        </a:solidFill>
                        <a:effectLst/>
                        <a:latin typeface="Arial" pitchFamily="34" charset="0"/>
                        <a:ea typeface="ヒラギノ角ゴ Pro W3" charset="-12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1" i="1" u="none" strike="noStrike" cap="none" normalizeH="0" baseline="0" smtClean="0">
                          <a:ln>
                            <a:noFill/>
                          </a:ln>
                          <a:solidFill>
                            <a:schemeClr val="tx2"/>
                          </a:solidFill>
                          <a:effectLst/>
                          <a:latin typeface="Arial" pitchFamily="34" charset="0"/>
                          <a:ea typeface="ヒラギノ角ゴ Pro W3" charset="-128"/>
                        </a:rPr>
                        <a:t>true</a:t>
                      </a:r>
                      <a:endParaRPr kumimoji="0" lang="en-GB" sz="1800" b="1" i="1" u="none" strike="noStrike" cap="none" normalizeH="0" baseline="0" smtClean="0">
                        <a:ln>
                          <a:noFill/>
                        </a:ln>
                        <a:solidFill>
                          <a:schemeClr val="tx2"/>
                        </a:solidFill>
                        <a:effectLst/>
                        <a:latin typeface="Arial" pitchFamily="34" charset="0"/>
                        <a:ea typeface="ヒラギノ角ゴ Pro W3"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endParaRPr kumimoji="0" lang="en-GB" sz="1800" b="0" i="0" u="none" strike="noStrike" cap="none" normalizeH="0" baseline="0" smtClean="0">
                        <a:ln>
                          <a:noFill/>
                        </a:ln>
                        <a:solidFill>
                          <a:schemeClr val="tx2"/>
                        </a:solidFill>
                        <a:effectLst/>
                        <a:latin typeface="Arial" pitchFamily="34" charset="0"/>
                        <a:ea typeface="ヒラギノ角ゴ Pro W3"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2163">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0" i="0" u="none" strike="noStrike" cap="none" normalizeH="0" baseline="0" smtClean="0">
                          <a:ln>
                            <a:noFill/>
                          </a:ln>
                          <a:solidFill>
                            <a:schemeClr val="tx2"/>
                          </a:solidFill>
                          <a:effectLst/>
                          <a:latin typeface="Arial" pitchFamily="34" charset="0"/>
                          <a:ea typeface="ヒラギノ角ゴ Pro W3" charset="-128"/>
                        </a:rPr>
                        <a:t>Chien monChien</a:t>
                      </a:r>
                      <a:endParaRPr kumimoji="0" lang="en-GB" sz="1800" b="0" i="0" u="none" strike="noStrike" cap="none" normalizeH="0" baseline="0" smtClean="0">
                        <a:ln>
                          <a:noFill/>
                        </a:ln>
                        <a:solidFill>
                          <a:schemeClr val="tx2"/>
                        </a:solidFill>
                        <a:effectLst/>
                        <a:latin typeface="Arial" pitchFamily="34" charset="0"/>
                        <a:ea typeface="ヒラギノ角ゴ Pro W3" charset="-12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0" i="0" u="none" strike="noStrike" cap="none" normalizeH="0" baseline="0" smtClean="0">
                          <a:ln>
                            <a:noFill/>
                          </a:ln>
                          <a:solidFill>
                            <a:schemeClr val="tx2"/>
                          </a:solidFill>
                          <a:effectLst/>
                          <a:latin typeface="Arial" pitchFamily="34" charset="0"/>
                          <a:ea typeface="ヒラギノ角ゴ Pro W3" charset="-128"/>
                        </a:rPr>
                        <a:t>ab123d</a:t>
                      </a:r>
                      <a:endParaRPr kumimoji="0" lang="en-GB" sz="1800" b="0" i="0" u="none" strike="noStrike" cap="none" normalizeH="0" baseline="0" smtClean="0">
                        <a:ln>
                          <a:noFill/>
                        </a:ln>
                        <a:solidFill>
                          <a:schemeClr val="tx2"/>
                        </a:solidFill>
                        <a:effectLst/>
                        <a:latin typeface="Arial" pitchFamily="34" charset="0"/>
                        <a:ea typeface="ヒラギノ角ゴ Pro W3"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endParaRPr kumimoji="0" lang="en-GB" sz="1800" b="0" i="0" u="none" strike="noStrike" cap="none" normalizeH="0" baseline="0" smtClean="0">
                        <a:ln>
                          <a:noFill/>
                        </a:ln>
                        <a:solidFill>
                          <a:schemeClr val="tx2"/>
                        </a:solidFill>
                        <a:effectLst/>
                        <a:latin typeface="Arial" pitchFamily="34" charset="0"/>
                        <a:ea typeface="ヒラギノ角ゴ Pro W3"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0" i="0" u="none" strike="noStrike" cap="none" normalizeH="0" baseline="0" smtClean="0">
                          <a:ln>
                            <a:noFill/>
                          </a:ln>
                          <a:solidFill>
                            <a:schemeClr val="tx2"/>
                          </a:solidFill>
                          <a:effectLst/>
                          <a:latin typeface="Arial" pitchFamily="34" charset="0"/>
                          <a:ea typeface="ヒラギノ角ゴ Pro W3" charset="-128"/>
                        </a:rPr>
                        <a:t>Chien leChienQueTuAsVu</a:t>
                      </a:r>
                      <a:endParaRPr kumimoji="0" lang="en-GB" sz="1800" b="0" i="0" u="none" strike="noStrike" cap="none" normalizeH="0" baseline="0" smtClean="0">
                        <a:ln>
                          <a:noFill/>
                        </a:ln>
                        <a:solidFill>
                          <a:schemeClr val="tx2"/>
                        </a:solidFill>
                        <a:effectLst/>
                        <a:latin typeface="Arial" pitchFamily="34" charset="0"/>
                        <a:ea typeface="ヒラギノ角ゴ Pro W3" charset="-12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0" i="0" u="none" strike="noStrike" cap="none" normalizeH="0" baseline="0" smtClean="0">
                          <a:ln>
                            <a:noFill/>
                          </a:ln>
                          <a:solidFill>
                            <a:schemeClr val="tx2"/>
                          </a:solidFill>
                          <a:effectLst/>
                          <a:latin typeface="Arial" pitchFamily="34" charset="0"/>
                          <a:ea typeface="ヒラギノ角ゴ Pro W3" charset="-128"/>
                        </a:rPr>
                        <a:t>ab123d</a:t>
                      </a:r>
                      <a:endParaRPr kumimoji="0" lang="en-GB" sz="1800" b="0" i="0" u="none" strike="noStrike" cap="none" normalizeH="0" baseline="0" smtClean="0">
                        <a:ln>
                          <a:noFill/>
                        </a:ln>
                        <a:solidFill>
                          <a:schemeClr val="tx2"/>
                        </a:solidFill>
                        <a:effectLst/>
                        <a:latin typeface="Arial" pitchFamily="34" charset="0"/>
                        <a:ea typeface="ヒラギノ角ゴ Pro W3"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r>
              <a:tr h="604838">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0" i="0" u="none" strike="noStrike" cap="none" normalizeH="0" baseline="0" smtClean="0">
                          <a:ln>
                            <a:noFill/>
                          </a:ln>
                          <a:solidFill>
                            <a:schemeClr val="tx2"/>
                          </a:solidFill>
                          <a:effectLst/>
                          <a:latin typeface="Arial" pitchFamily="34" charset="0"/>
                          <a:ea typeface="ヒラギノ角ゴ Pro W3" charset="-128"/>
                        </a:rPr>
                        <a:t>Voiture uneVoitureDeCourse</a:t>
                      </a:r>
                      <a:endParaRPr kumimoji="0" lang="en-GB" sz="1800" b="0" i="0" u="none" strike="noStrike" cap="none" normalizeH="0" baseline="0" smtClean="0">
                        <a:ln>
                          <a:noFill/>
                        </a:ln>
                        <a:solidFill>
                          <a:schemeClr val="tx2"/>
                        </a:solidFill>
                        <a:effectLst/>
                        <a:latin typeface="Arial" pitchFamily="34" charset="0"/>
                        <a:ea typeface="ヒラギノ角ゴ Pro W3" charset="-12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0" i="0" u="none" strike="noStrike" cap="none" normalizeH="0" baseline="0" smtClean="0">
                          <a:ln>
                            <a:noFill/>
                          </a:ln>
                          <a:solidFill>
                            <a:schemeClr val="tx2"/>
                          </a:solidFill>
                          <a:effectLst/>
                          <a:latin typeface="Arial" pitchFamily="34" charset="0"/>
                          <a:ea typeface="ヒラギノ角ゴ Pro W3" charset="-128"/>
                        </a:rPr>
                        <a:t>e4f5a6</a:t>
                      </a:r>
                      <a:endParaRPr kumimoji="0" lang="en-GB" sz="1800" b="0" i="0" u="none" strike="noStrike" cap="none" normalizeH="0" baseline="0" smtClean="0">
                        <a:ln>
                          <a:noFill/>
                        </a:ln>
                        <a:solidFill>
                          <a:schemeClr val="tx2"/>
                        </a:solidFill>
                        <a:effectLst/>
                        <a:latin typeface="Arial" pitchFamily="34" charset="0"/>
                        <a:ea typeface="ヒラギノ角ゴ Pro W3"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endParaRPr kumimoji="0" lang="en-GB" sz="1800" b="0" i="0" u="none" strike="noStrike" cap="none" normalizeH="0" baseline="0" smtClean="0">
                        <a:ln>
                          <a:noFill/>
                        </a:ln>
                        <a:solidFill>
                          <a:schemeClr val="tx2"/>
                        </a:solidFill>
                        <a:effectLst/>
                        <a:latin typeface="Arial" pitchFamily="34" charset="0"/>
                        <a:ea typeface="ヒラギノ角ゴ Pro W3"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0" i="0" u="none" strike="noStrike" cap="none" normalizeH="0" baseline="0" smtClean="0">
                          <a:ln>
                            <a:noFill/>
                          </a:ln>
                          <a:solidFill>
                            <a:schemeClr val="tx2"/>
                          </a:solidFill>
                          <a:effectLst/>
                          <a:latin typeface="Arial" pitchFamily="34" charset="0"/>
                          <a:ea typeface="ヒラギノ角ゴ Pro W3" charset="-128"/>
                        </a:rPr>
                        <a:t>Voiture maVoiture</a:t>
                      </a:r>
                      <a:endParaRPr kumimoji="0" lang="en-GB" sz="1800" b="0" i="0" u="none" strike="noStrike" cap="none" normalizeH="0" baseline="0" smtClean="0">
                        <a:ln>
                          <a:noFill/>
                        </a:ln>
                        <a:solidFill>
                          <a:schemeClr val="tx2"/>
                        </a:solidFill>
                        <a:effectLst/>
                        <a:latin typeface="Arial" pitchFamily="34" charset="0"/>
                        <a:ea typeface="ヒラギノ角ゴ Pro W3" charset="-12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0" i="0" u="none" strike="noStrike" cap="none" normalizeH="0" baseline="0" smtClean="0">
                          <a:ln>
                            <a:noFill/>
                          </a:ln>
                          <a:solidFill>
                            <a:schemeClr val="tx2"/>
                          </a:solidFill>
                          <a:effectLst/>
                          <a:latin typeface="Arial" pitchFamily="34" charset="0"/>
                          <a:ea typeface="ヒラギノ角ゴ Pro W3" charset="-128"/>
                        </a:rPr>
                        <a:t>d12e45</a:t>
                      </a:r>
                      <a:endParaRPr kumimoji="0" lang="en-GB" sz="1800" b="0" i="0" u="none" strike="noStrike" cap="none" normalizeH="0" baseline="0" smtClean="0">
                        <a:ln>
                          <a:noFill/>
                        </a:ln>
                        <a:solidFill>
                          <a:schemeClr val="tx2"/>
                        </a:solidFill>
                        <a:effectLst/>
                        <a:latin typeface="Arial" pitchFamily="34" charset="0"/>
                        <a:ea typeface="ヒラギノ角ゴ Pro W3"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endParaRPr kumimoji="0" lang="en-GB" sz="1800" b="0" i="0" u="none" strike="noStrike" cap="none" normalizeH="0" baseline="0" smtClean="0">
                        <a:ln>
                          <a:noFill/>
                        </a:ln>
                        <a:solidFill>
                          <a:schemeClr val="tx2"/>
                        </a:solidFill>
                        <a:effectLst/>
                        <a:latin typeface="Arial" pitchFamily="34" charset="0"/>
                        <a:ea typeface="ヒラギノ角ゴ Pro W3"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11337" name="Picture 40" descr="MPj04286500000[1]"/>
          <p:cNvPicPr>
            <a:picLocks noChangeAspect="1" noChangeArrowheads="1"/>
          </p:cNvPicPr>
          <p:nvPr/>
        </p:nvPicPr>
        <p:blipFill>
          <a:blip r:embed="rId3"/>
          <a:srcRect/>
          <a:stretch>
            <a:fillRect/>
          </a:stretch>
        </p:blipFill>
        <p:spPr bwMode="auto">
          <a:xfrm>
            <a:off x="6740525" y="3814763"/>
            <a:ext cx="1658938" cy="974725"/>
          </a:xfrm>
          <a:prstGeom prst="rect">
            <a:avLst/>
          </a:prstGeom>
          <a:noFill/>
          <a:ln w="9525">
            <a:noFill/>
            <a:miter lim="800000"/>
            <a:headEnd/>
            <a:tailEnd/>
          </a:ln>
        </p:spPr>
      </p:pic>
      <p:pic>
        <p:nvPicPr>
          <p:cNvPr id="311338" name="Picture 41" descr="j0216858"/>
          <p:cNvPicPr>
            <a:picLocks noChangeAspect="1" noChangeArrowheads="1"/>
          </p:cNvPicPr>
          <p:nvPr/>
        </p:nvPicPr>
        <p:blipFill>
          <a:blip r:embed="rId4"/>
          <a:srcRect/>
          <a:stretch>
            <a:fillRect/>
          </a:stretch>
        </p:blipFill>
        <p:spPr bwMode="auto">
          <a:xfrm>
            <a:off x="6961188" y="5049838"/>
            <a:ext cx="1122362" cy="511175"/>
          </a:xfrm>
          <a:prstGeom prst="rect">
            <a:avLst/>
          </a:prstGeom>
          <a:noFill/>
          <a:ln w="9525">
            <a:noFill/>
            <a:miter lim="800000"/>
            <a:headEnd/>
            <a:tailEnd/>
          </a:ln>
        </p:spPr>
      </p:pic>
      <p:sp>
        <p:nvSpPr>
          <p:cNvPr id="311339" name="Line 42"/>
          <p:cNvSpPr>
            <a:spLocks noChangeShapeType="1"/>
          </p:cNvSpPr>
          <p:nvPr/>
        </p:nvSpPr>
        <p:spPr bwMode="auto">
          <a:xfrm>
            <a:off x="5187950" y="3867150"/>
            <a:ext cx="1290638" cy="242888"/>
          </a:xfrm>
          <a:prstGeom prst="line">
            <a:avLst/>
          </a:prstGeom>
          <a:noFill/>
          <a:ln w="57150">
            <a:solidFill>
              <a:schemeClr val="tx1"/>
            </a:solidFill>
            <a:round/>
            <a:headEnd/>
            <a:tailEnd type="triangle" w="med" len="med"/>
          </a:ln>
        </p:spPr>
        <p:txBody>
          <a:bodyPr wrap="none" anchor="ctr"/>
          <a:lstStyle/>
          <a:p>
            <a:endParaRPr lang="fr-FR"/>
          </a:p>
        </p:txBody>
      </p:sp>
      <p:sp>
        <p:nvSpPr>
          <p:cNvPr id="311340" name="Line 43"/>
          <p:cNvSpPr>
            <a:spLocks noChangeShapeType="1"/>
          </p:cNvSpPr>
          <p:nvPr/>
        </p:nvSpPr>
        <p:spPr bwMode="auto">
          <a:xfrm flipV="1">
            <a:off x="5197475" y="4448175"/>
            <a:ext cx="1289050" cy="263525"/>
          </a:xfrm>
          <a:prstGeom prst="line">
            <a:avLst/>
          </a:prstGeom>
          <a:noFill/>
          <a:ln w="57150">
            <a:solidFill>
              <a:schemeClr val="tx1"/>
            </a:solidFill>
            <a:round/>
            <a:headEnd/>
            <a:tailEnd type="triangle" w="med" len="med"/>
          </a:ln>
        </p:spPr>
        <p:txBody>
          <a:bodyPr wrap="none" anchor="ctr"/>
          <a:lstStyle/>
          <a:p>
            <a:endParaRPr lang="fr-FR"/>
          </a:p>
        </p:txBody>
      </p:sp>
      <p:sp>
        <p:nvSpPr>
          <p:cNvPr id="311341" name="Line 44"/>
          <p:cNvSpPr>
            <a:spLocks noChangeShapeType="1"/>
          </p:cNvSpPr>
          <p:nvPr/>
        </p:nvSpPr>
        <p:spPr bwMode="auto">
          <a:xfrm>
            <a:off x="5176838" y="5354638"/>
            <a:ext cx="1355725" cy="0"/>
          </a:xfrm>
          <a:prstGeom prst="line">
            <a:avLst/>
          </a:prstGeom>
          <a:noFill/>
          <a:ln w="57150">
            <a:solidFill>
              <a:schemeClr val="tx1"/>
            </a:solidFill>
            <a:round/>
            <a:headEnd/>
            <a:tailEnd type="triangle" w="med" len="med"/>
          </a:ln>
        </p:spPr>
        <p:txBody>
          <a:bodyPr wrap="none" anchor="ctr"/>
          <a:lstStyle/>
          <a:p>
            <a:endParaRPr lang="fr-FR"/>
          </a:p>
        </p:txBody>
      </p:sp>
      <p:sp>
        <p:nvSpPr>
          <p:cNvPr id="311342" name="Line 45"/>
          <p:cNvSpPr>
            <a:spLocks noChangeShapeType="1"/>
          </p:cNvSpPr>
          <p:nvPr/>
        </p:nvSpPr>
        <p:spPr bwMode="auto">
          <a:xfrm>
            <a:off x="5916613" y="1927225"/>
            <a:ext cx="3006725" cy="1487488"/>
          </a:xfrm>
          <a:prstGeom prst="line">
            <a:avLst/>
          </a:prstGeom>
          <a:noFill/>
          <a:ln w="76200">
            <a:solidFill>
              <a:srgbClr val="FF0000"/>
            </a:solidFill>
            <a:round/>
            <a:headEnd/>
            <a:tailEnd/>
          </a:ln>
        </p:spPr>
        <p:txBody>
          <a:bodyPr wrap="none" anchor="ctr"/>
          <a:lstStyle/>
          <a:p>
            <a:endParaRPr lang="fr-FR"/>
          </a:p>
        </p:txBody>
      </p:sp>
      <p:sp>
        <p:nvSpPr>
          <p:cNvPr id="311343" name="Line 46"/>
          <p:cNvSpPr>
            <a:spLocks noChangeShapeType="1"/>
          </p:cNvSpPr>
          <p:nvPr/>
        </p:nvSpPr>
        <p:spPr bwMode="auto">
          <a:xfrm flipH="1">
            <a:off x="5916613" y="1927225"/>
            <a:ext cx="3006725" cy="1487488"/>
          </a:xfrm>
          <a:prstGeom prst="line">
            <a:avLst/>
          </a:prstGeom>
          <a:noFill/>
          <a:ln w="76200">
            <a:solidFill>
              <a:srgbClr val="FF0000"/>
            </a:solidFill>
            <a:round/>
            <a:headEnd/>
            <a:tailEnd/>
          </a:ln>
        </p:spPr>
        <p:txBody>
          <a:bodyPr wrap="none" anchor="ctr"/>
          <a:lstStyle/>
          <a:p>
            <a:endParaRPr lang="fr-FR"/>
          </a:p>
        </p:txBody>
      </p:sp>
      <p:sp>
        <p:nvSpPr>
          <p:cNvPr id="311344" name="Line 47"/>
          <p:cNvSpPr>
            <a:spLocks noChangeShapeType="1"/>
          </p:cNvSpPr>
          <p:nvPr/>
        </p:nvSpPr>
        <p:spPr bwMode="auto">
          <a:xfrm>
            <a:off x="5183188" y="5911850"/>
            <a:ext cx="1355725" cy="0"/>
          </a:xfrm>
          <a:prstGeom prst="line">
            <a:avLst/>
          </a:prstGeom>
          <a:noFill/>
          <a:ln w="57150">
            <a:solidFill>
              <a:schemeClr val="tx1"/>
            </a:solidFill>
            <a:round/>
            <a:headEnd/>
            <a:tailEnd type="triangle" w="med" len="med"/>
          </a:ln>
        </p:spPr>
        <p:txBody>
          <a:bodyPr wrap="none" anchor="ctr"/>
          <a:lstStyle/>
          <a:p>
            <a:endParaRPr lang="fr-FR"/>
          </a:p>
        </p:txBody>
      </p:sp>
      <p:pic>
        <p:nvPicPr>
          <p:cNvPr id="311345" name="Picture 48" descr="_auto_1"/>
          <p:cNvPicPr>
            <a:picLocks noChangeAspect="1" noChangeArrowheads="1"/>
          </p:cNvPicPr>
          <p:nvPr/>
        </p:nvPicPr>
        <p:blipFill>
          <a:blip r:embed="rId5"/>
          <a:srcRect/>
          <a:stretch>
            <a:fillRect/>
          </a:stretch>
        </p:blipFill>
        <p:spPr bwMode="auto">
          <a:xfrm>
            <a:off x="7004050" y="5529263"/>
            <a:ext cx="920750" cy="6683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Footer Placeholder 3"/>
          <p:cNvSpPr>
            <a:spLocks noGrp="1"/>
          </p:cNvSpPr>
          <p:nvPr>
            <p:ph type="ftr" sz="quarter" idx="10"/>
          </p:nvPr>
        </p:nvSpPr>
        <p:spPr>
          <a:noFill/>
        </p:spPr>
        <p:txBody>
          <a:bodyPr/>
          <a:lstStyle/>
          <a:p>
            <a:r>
              <a:rPr lang="fr-FR" smtClean="0"/>
              <a:t>Cours Java 2013 Bersini</a:t>
            </a:r>
            <a:endParaRPr lang="fr-FR" u="sng"/>
          </a:p>
        </p:txBody>
      </p:sp>
      <p:sp>
        <p:nvSpPr>
          <p:cNvPr id="313347" name="Rectangle 2"/>
          <p:cNvSpPr>
            <a:spLocks noGrp="1" noChangeArrowheads="1"/>
          </p:cNvSpPr>
          <p:nvPr>
            <p:ph type="title"/>
          </p:nvPr>
        </p:nvSpPr>
        <p:spPr/>
        <p:txBody>
          <a:bodyPr/>
          <a:lstStyle/>
          <a:p>
            <a:r>
              <a:rPr lang="fr-FR" sz="3600" smtClean="0"/>
              <a:t>Interaction entre objets</a:t>
            </a:r>
            <a:br>
              <a:rPr lang="fr-FR" sz="3600" smtClean="0"/>
            </a:br>
            <a:r>
              <a:rPr lang="fr-FR" sz="2800" smtClean="0"/>
              <a:t>Variables de référence</a:t>
            </a:r>
            <a:endParaRPr lang="en-US" sz="2800" smtClean="0"/>
          </a:p>
        </p:txBody>
      </p:sp>
      <p:sp>
        <p:nvSpPr>
          <p:cNvPr id="313348" name="Rectangle 3"/>
          <p:cNvSpPr>
            <a:spLocks noGrp="1" noChangeArrowheads="1"/>
          </p:cNvSpPr>
          <p:nvPr>
            <p:ph type="body" idx="1"/>
          </p:nvPr>
        </p:nvSpPr>
        <p:spPr/>
        <p:txBody>
          <a:bodyPr/>
          <a:lstStyle/>
          <a:p>
            <a:pPr>
              <a:buFont typeface="Symbol" pitchFamily="18" charset="2"/>
              <a:buNone/>
            </a:pPr>
            <a:r>
              <a:rPr lang="fr-FR" sz="2200" smtClean="0"/>
              <a:t>Assignation d’un type de référence</a:t>
            </a:r>
          </a:p>
          <a:p>
            <a:r>
              <a:rPr lang="fr-FR" smtClean="0">
                <a:latin typeface="Courier New" pitchFamily="49" charset="0"/>
              </a:rPr>
              <a:t>Point start=new Point(4,3);</a:t>
            </a:r>
          </a:p>
          <a:p>
            <a:r>
              <a:rPr lang="fr-FR" smtClean="0">
                <a:latin typeface="Courier New" pitchFamily="49" charset="0"/>
              </a:rPr>
              <a:t>Point end=new Point(23,32);</a:t>
            </a:r>
          </a:p>
          <a:p>
            <a:r>
              <a:rPr lang="fr-FR" smtClean="0">
                <a:latin typeface="Courier New" pitchFamily="49" charset="0"/>
              </a:rPr>
              <a:t>Point p=end;</a:t>
            </a:r>
          </a:p>
          <a:p>
            <a:r>
              <a:rPr lang="fr-FR" smtClean="0">
                <a:latin typeface="Courier New" pitchFamily="49" charset="0"/>
              </a:rPr>
              <a:t>p.x=12;</a:t>
            </a:r>
          </a:p>
          <a:p>
            <a:r>
              <a:rPr lang="fr-FR" smtClean="0">
                <a:latin typeface="Courier New" pitchFamily="49" charset="0"/>
              </a:rPr>
              <a:t>start=p;</a:t>
            </a:r>
          </a:p>
        </p:txBody>
      </p:sp>
      <p:grpSp>
        <p:nvGrpSpPr>
          <p:cNvPr id="2" name="Group 4"/>
          <p:cNvGrpSpPr>
            <a:grpSpLocks/>
          </p:cNvGrpSpPr>
          <p:nvPr/>
        </p:nvGrpSpPr>
        <p:grpSpPr bwMode="auto">
          <a:xfrm>
            <a:off x="2971800" y="3044825"/>
            <a:ext cx="5029200" cy="777875"/>
            <a:chOff x="1872" y="1918"/>
            <a:chExt cx="3168" cy="490"/>
          </a:xfrm>
        </p:grpSpPr>
        <p:sp>
          <p:nvSpPr>
            <p:cNvPr id="313374" name="Rectangle 5"/>
            <p:cNvSpPr>
              <a:spLocks noChangeArrowheads="1"/>
            </p:cNvSpPr>
            <p:nvPr/>
          </p:nvSpPr>
          <p:spPr bwMode="auto">
            <a:xfrm>
              <a:off x="2352" y="2016"/>
              <a:ext cx="912" cy="240"/>
            </a:xfrm>
            <a:prstGeom prst="rect">
              <a:avLst/>
            </a:prstGeom>
            <a:solidFill>
              <a:schemeClr val="accent1"/>
            </a:solidFill>
            <a:ln w="9525">
              <a:solidFill>
                <a:schemeClr val="tx1"/>
              </a:solidFill>
              <a:miter lim="800000"/>
              <a:headEnd/>
              <a:tailEnd/>
            </a:ln>
          </p:spPr>
          <p:txBody>
            <a:bodyPr wrap="none" anchor="ctr"/>
            <a:lstStyle/>
            <a:p>
              <a:pPr eaLnBrk="1" hangingPunct="1"/>
              <a:r>
                <a:rPr lang="fr-BE" sz="2000">
                  <a:solidFill>
                    <a:schemeClr val="bg1"/>
                  </a:solidFill>
                </a:rPr>
                <a:t>02caf4</a:t>
              </a:r>
              <a:endParaRPr lang="en-US" sz="2000">
                <a:solidFill>
                  <a:schemeClr val="bg1"/>
                </a:solidFill>
              </a:endParaRPr>
            </a:p>
          </p:txBody>
        </p:sp>
        <p:sp>
          <p:nvSpPr>
            <p:cNvPr id="313375" name="Rectangle 6"/>
            <p:cNvSpPr>
              <a:spLocks noChangeArrowheads="1"/>
            </p:cNvSpPr>
            <p:nvPr/>
          </p:nvSpPr>
          <p:spPr bwMode="auto">
            <a:xfrm>
              <a:off x="4128" y="1920"/>
              <a:ext cx="912" cy="240"/>
            </a:xfrm>
            <a:prstGeom prst="rect">
              <a:avLst/>
            </a:prstGeom>
            <a:solidFill>
              <a:srgbClr val="E6F4FF"/>
            </a:solidFill>
            <a:ln w="9525">
              <a:solidFill>
                <a:schemeClr val="tx1"/>
              </a:solidFill>
              <a:miter lim="800000"/>
              <a:headEnd/>
              <a:tailEnd/>
            </a:ln>
          </p:spPr>
          <p:txBody>
            <a:bodyPr wrap="none" anchor="ctr"/>
            <a:lstStyle/>
            <a:p>
              <a:pPr eaLnBrk="1" hangingPunct="1"/>
              <a:r>
                <a:rPr lang="fr-BE" sz="2000"/>
                <a:t>4</a:t>
              </a:r>
              <a:endParaRPr lang="en-US" sz="2000"/>
            </a:p>
          </p:txBody>
        </p:sp>
        <p:sp>
          <p:nvSpPr>
            <p:cNvPr id="313376" name="Rectangle 7"/>
            <p:cNvSpPr>
              <a:spLocks noChangeArrowheads="1"/>
            </p:cNvSpPr>
            <p:nvPr/>
          </p:nvSpPr>
          <p:spPr bwMode="auto">
            <a:xfrm>
              <a:off x="4128" y="2160"/>
              <a:ext cx="912" cy="240"/>
            </a:xfrm>
            <a:prstGeom prst="rect">
              <a:avLst/>
            </a:prstGeom>
            <a:solidFill>
              <a:srgbClr val="E6F4FF"/>
            </a:solidFill>
            <a:ln w="9525">
              <a:solidFill>
                <a:schemeClr val="tx1"/>
              </a:solidFill>
              <a:miter lim="800000"/>
              <a:headEnd/>
              <a:tailEnd/>
            </a:ln>
          </p:spPr>
          <p:txBody>
            <a:bodyPr wrap="none" anchor="ctr"/>
            <a:lstStyle/>
            <a:p>
              <a:pPr eaLnBrk="1" hangingPunct="1"/>
              <a:r>
                <a:rPr lang="fr-BE" sz="2000"/>
                <a:t>3</a:t>
              </a:r>
              <a:endParaRPr lang="en-US" sz="2000"/>
            </a:p>
          </p:txBody>
        </p:sp>
        <p:sp>
          <p:nvSpPr>
            <p:cNvPr id="313377" name="Text Box 8"/>
            <p:cNvSpPr txBox="1">
              <a:spLocks noChangeArrowheads="1"/>
            </p:cNvSpPr>
            <p:nvPr/>
          </p:nvSpPr>
          <p:spPr bwMode="auto">
            <a:xfrm>
              <a:off x="1872" y="2014"/>
              <a:ext cx="426" cy="250"/>
            </a:xfrm>
            <a:prstGeom prst="rect">
              <a:avLst/>
            </a:prstGeom>
            <a:noFill/>
            <a:ln w="9525">
              <a:noFill/>
              <a:miter lim="800000"/>
              <a:headEnd/>
              <a:tailEnd/>
            </a:ln>
          </p:spPr>
          <p:txBody>
            <a:bodyPr wrap="none">
              <a:spAutoFit/>
            </a:bodyPr>
            <a:lstStyle/>
            <a:p>
              <a:pPr algn="l" eaLnBrk="1" hangingPunct="1"/>
              <a:r>
                <a:rPr lang="fr-BE" sz="2000"/>
                <a:t>start</a:t>
              </a:r>
              <a:endParaRPr lang="en-US" sz="2000"/>
            </a:p>
          </p:txBody>
        </p:sp>
        <p:sp>
          <p:nvSpPr>
            <p:cNvPr id="313378" name="Text Box 9"/>
            <p:cNvSpPr txBox="1">
              <a:spLocks noChangeArrowheads="1"/>
            </p:cNvSpPr>
            <p:nvPr/>
          </p:nvSpPr>
          <p:spPr bwMode="auto">
            <a:xfrm>
              <a:off x="3888" y="1918"/>
              <a:ext cx="196" cy="250"/>
            </a:xfrm>
            <a:prstGeom prst="rect">
              <a:avLst/>
            </a:prstGeom>
            <a:noFill/>
            <a:ln w="9525">
              <a:noFill/>
              <a:miter lim="800000"/>
              <a:headEnd/>
              <a:tailEnd/>
            </a:ln>
          </p:spPr>
          <p:txBody>
            <a:bodyPr wrap="none">
              <a:spAutoFit/>
            </a:bodyPr>
            <a:lstStyle/>
            <a:p>
              <a:pPr algn="l" eaLnBrk="1" hangingPunct="1"/>
              <a:r>
                <a:rPr lang="fr-BE" sz="2000"/>
                <a:t>x</a:t>
              </a:r>
              <a:endParaRPr lang="en-US" sz="2000"/>
            </a:p>
          </p:txBody>
        </p:sp>
        <p:sp>
          <p:nvSpPr>
            <p:cNvPr id="313379" name="Text Box 10"/>
            <p:cNvSpPr txBox="1">
              <a:spLocks noChangeArrowheads="1"/>
            </p:cNvSpPr>
            <p:nvPr/>
          </p:nvSpPr>
          <p:spPr bwMode="auto">
            <a:xfrm>
              <a:off x="3888" y="2158"/>
              <a:ext cx="196" cy="250"/>
            </a:xfrm>
            <a:prstGeom prst="rect">
              <a:avLst/>
            </a:prstGeom>
            <a:noFill/>
            <a:ln w="9525">
              <a:noFill/>
              <a:miter lim="800000"/>
              <a:headEnd/>
              <a:tailEnd/>
            </a:ln>
          </p:spPr>
          <p:txBody>
            <a:bodyPr wrap="none">
              <a:spAutoFit/>
            </a:bodyPr>
            <a:lstStyle/>
            <a:p>
              <a:pPr algn="l" eaLnBrk="1" hangingPunct="1"/>
              <a:r>
                <a:rPr lang="fr-BE" sz="2000"/>
                <a:t>y</a:t>
              </a:r>
              <a:endParaRPr lang="en-US" sz="2000"/>
            </a:p>
          </p:txBody>
        </p:sp>
        <p:cxnSp>
          <p:nvCxnSpPr>
            <p:cNvPr id="313380" name="AutoShape 11"/>
            <p:cNvCxnSpPr>
              <a:cxnSpLocks noChangeShapeType="1"/>
              <a:stCxn id="313374" idx="3"/>
              <a:endCxn id="313378" idx="1"/>
            </p:cNvCxnSpPr>
            <p:nvPr/>
          </p:nvCxnSpPr>
          <p:spPr bwMode="auto">
            <a:xfrm flipV="1">
              <a:off x="3264" y="2043"/>
              <a:ext cx="624" cy="93"/>
            </a:xfrm>
            <a:prstGeom prst="bentConnector3">
              <a:avLst>
                <a:gd name="adj1" fmla="val 50000"/>
              </a:avLst>
            </a:prstGeom>
            <a:noFill/>
            <a:ln w="9525">
              <a:solidFill>
                <a:schemeClr val="tx1"/>
              </a:solidFill>
              <a:miter lim="800000"/>
              <a:headEnd/>
              <a:tailEnd type="triangle" w="med" len="med"/>
            </a:ln>
          </p:spPr>
        </p:cxnSp>
      </p:grpSp>
      <p:grpSp>
        <p:nvGrpSpPr>
          <p:cNvPr id="3" name="Group 12"/>
          <p:cNvGrpSpPr>
            <a:grpSpLocks/>
          </p:cNvGrpSpPr>
          <p:nvPr/>
        </p:nvGrpSpPr>
        <p:grpSpPr bwMode="auto">
          <a:xfrm>
            <a:off x="2971800" y="4264025"/>
            <a:ext cx="5029200" cy="777875"/>
            <a:chOff x="1872" y="2686"/>
            <a:chExt cx="3168" cy="490"/>
          </a:xfrm>
        </p:grpSpPr>
        <p:sp>
          <p:nvSpPr>
            <p:cNvPr id="313367" name="Rectangle 13"/>
            <p:cNvSpPr>
              <a:spLocks noChangeArrowheads="1"/>
            </p:cNvSpPr>
            <p:nvPr/>
          </p:nvSpPr>
          <p:spPr bwMode="auto">
            <a:xfrm>
              <a:off x="2352" y="2784"/>
              <a:ext cx="912" cy="240"/>
            </a:xfrm>
            <a:prstGeom prst="rect">
              <a:avLst/>
            </a:prstGeom>
            <a:solidFill>
              <a:schemeClr val="accent1"/>
            </a:solidFill>
            <a:ln w="9525">
              <a:solidFill>
                <a:schemeClr val="tx1"/>
              </a:solidFill>
              <a:miter lim="800000"/>
              <a:headEnd/>
              <a:tailEnd/>
            </a:ln>
          </p:spPr>
          <p:txBody>
            <a:bodyPr wrap="none" anchor="ctr"/>
            <a:lstStyle/>
            <a:p>
              <a:pPr eaLnBrk="1" hangingPunct="1"/>
              <a:r>
                <a:rPr lang="fr-BE" sz="2000">
                  <a:solidFill>
                    <a:schemeClr val="bg1"/>
                  </a:solidFill>
                </a:rPr>
                <a:t>45fe67</a:t>
              </a:r>
              <a:endParaRPr lang="en-US" sz="2000">
                <a:solidFill>
                  <a:schemeClr val="bg1"/>
                </a:solidFill>
              </a:endParaRPr>
            </a:p>
          </p:txBody>
        </p:sp>
        <p:sp>
          <p:nvSpPr>
            <p:cNvPr id="313368" name="Rectangle 14"/>
            <p:cNvSpPr>
              <a:spLocks noChangeArrowheads="1"/>
            </p:cNvSpPr>
            <p:nvPr/>
          </p:nvSpPr>
          <p:spPr bwMode="auto">
            <a:xfrm>
              <a:off x="4128" y="2688"/>
              <a:ext cx="912" cy="240"/>
            </a:xfrm>
            <a:prstGeom prst="rect">
              <a:avLst/>
            </a:prstGeom>
            <a:solidFill>
              <a:srgbClr val="E6F4FF"/>
            </a:solidFill>
            <a:ln w="9525">
              <a:solidFill>
                <a:schemeClr val="tx1"/>
              </a:solidFill>
              <a:miter lim="800000"/>
              <a:headEnd/>
              <a:tailEnd/>
            </a:ln>
          </p:spPr>
          <p:txBody>
            <a:bodyPr wrap="none" anchor="ctr"/>
            <a:lstStyle/>
            <a:p>
              <a:pPr eaLnBrk="1" hangingPunct="1"/>
              <a:r>
                <a:rPr lang="fr-BE" sz="2000"/>
                <a:t>23</a:t>
              </a:r>
              <a:endParaRPr lang="en-US" sz="2000"/>
            </a:p>
          </p:txBody>
        </p:sp>
        <p:sp>
          <p:nvSpPr>
            <p:cNvPr id="313369" name="Rectangle 15"/>
            <p:cNvSpPr>
              <a:spLocks noChangeArrowheads="1"/>
            </p:cNvSpPr>
            <p:nvPr/>
          </p:nvSpPr>
          <p:spPr bwMode="auto">
            <a:xfrm>
              <a:off x="4128" y="2928"/>
              <a:ext cx="912" cy="240"/>
            </a:xfrm>
            <a:prstGeom prst="rect">
              <a:avLst/>
            </a:prstGeom>
            <a:solidFill>
              <a:srgbClr val="E6F4FF"/>
            </a:solidFill>
            <a:ln w="9525">
              <a:solidFill>
                <a:schemeClr val="tx1"/>
              </a:solidFill>
              <a:miter lim="800000"/>
              <a:headEnd/>
              <a:tailEnd/>
            </a:ln>
          </p:spPr>
          <p:txBody>
            <a:bodyPr wrap="none" anchor="ctr"/>
            <a:lstStyle/>
            <a:p>
              <a:pPr eaLnBrk="1" hangingPunct="1"/>
              <a:r>
                <a:rPr lang="fr-BE" sz="2000"/>
                <a:t>32</a:t>
              </a:r>
              <a:endParaRPr lang="en-US" sz="2000"/>
            </a:p>
          </p:txBody>
        </p:sp>
        <p:sp>
          <p:nvSpPr>
            <p:cNvPr id="313370" name="Text Box 16"/>
            <p:cNvSpPr txBox="1">
              <a:spLocks noChangeArrowheads="1"/>
            </p:cNvSpPr>
            <p:nvPr/>
          </p:nvSpPr>
          <p:spPr bwMode="auto">
            <a:xfrm>
              <a:off x="1872" y="2782"/>
              <a:ext cx="383" cy="250"/>
            </a:xfrm>
            <a:prstGeom prst="rect">
              <a:avLst/>
            </a:prstGeom>
            <a:noFill/>
            <a:ln w="9525">
              <a:noFill/>
              <a:miter lim="800000"/>
              <a:headEnd/>
              <a:tailEnd/>
            </a:ln>
          </p:spPr>
          <p:txBody>
            <a:bodyPr wrap="none">
              <a:spAutoFit/>
            </a:bodyPr>
            <a:lstStyle/>
            <a:p>
              <a:pPr algn="l" eaLnBrk="1" hangingPunct="1"/>
              <a:r>
                <a:rPr lang="fr-BE" sz="2000"/>
                <a:t>end</a:t>
              </a:r>
              <a:endParaRPr lang="en-US" sz="2000"/>
            </a:p>
          </p:txBody>
        </p:sp>
        <p:sp>
          <p:nvSpPr>
            <p:cNvPr id="313371" name="Text Box 17"/>
            <p:cNvSpPr txBox="1">
              <a:spLocks noChangeArrowheads="1"/>
            </p:cNvSpPr>
            <p:nvPr/>
          </p:nvSpPr>
          <p:spPr bwMode="auto">
            <a:xfrm>
              <a:off x="3888" y="2686"/>
              <a:ext cx="196" cy="250"/>
            </a:xfrm>
            <a:prstGeom prst="rect">
              <a:avLst/>
            </a:prstGeom>
            <a:noFill/>
            <a:ln w="9525">
              <a:noFill/>
              <a:miter lim="800000"/>
              <a:headEnd/>
              <a:tailEnd/>
            </a:ln>
          </p:spPr>
          <p:txBody>
            <a:bodyPr wrap="none">
              <a:spAutoFit/>
            </a:bodyPr>
            <a:lstStyle/>
            <a:p>
              <a:pPr algn="l" eaLnBrk="1" hangingPunct="1"/>
              <a:r>
                <a:rPr lang="fr-BE" sz="2000"/>
                <a:t>x</a:t>
              </a:r>
              <a:endParaRPr lang="en-US" sz="2000"/>
            </a:p>
          </p:txBody>
        </p:sp>
        <p:sp>
          <p:nvSpPr>
            <p:cNvPr id="313372" name="Text Box 18"/>
            <p:cNvSpPr txBox="1">
              <a:spLocks noChangeArrowheads="1"/>
            </p:cNvSpPr>
            <p:nvPr/>
          </p:nvSpPr>
          <p:spPr bwMode="auto">
            <a:xfrm>
              <a:off x="3888" y="2926"/>
              <a:ext cx="196" cy="250"/>
            </a:xfrm>
            <a:prstGeom prst="rect">
              <a:avLst/>
            </a:prstGeom>
            <a:noFill/>
            <a:ln w="9525">
              <a:noFill/>
              <a:miter lim="800000"/>
              <a:headEnd/>
              <a:tailEnd/>
            </a:ln>
          </p:spPr>
          <p:txBody>
            <a:bodyPr wrap="none">
              <a:spAutoFit/>
            </a:bodyPr>
            <a:lstStyle/>
            <a:p>
              <a:pPr algn="l" eaLnBrk="1" hangingPunct="1"/>
              <a:r>
                <a:rPr lang="fr-BE" sz="2000"/>
                <a:t>y</a:t>
              </a:r>
              <a:endParaRPr lang="en-US" sz="2000"/>
            </a:p>
          </p:txBody>
        </p:sp>
        <p:cxnSp>
          <p:nvCxnSpPr>
            <p:cNvPr id="313373" name="AutoShape 19"/>
            <p:cNvCxnSpPr>
              <a:cxnSpLocks noChangeShapeType="1"/>
              <a:stCxn id="313367" idx="3"/>
              <a:endCxn id="313371" idx="1"/>
            </p:cNvCxnSpPr>
            <p:nvPr/>
          </p:nvCxnSpPr>
          <p:spPr bwMode="auto">
            <a:xfrm flipV="1">
              <a:off x="3264" y="2811"/>
              <a:ext cx="624" cy="93"/>
            </a:xfrm>
            <a:prstGeom prst="bentConnector3">
              <a:avLst>
                <a:gd name="adj1" fmla="val 50000"/>
              </a:avLst>
            </a:prstGeom>
            <a:noFill/>
            <a:ln w="9525">
              <a:solidFill>
                <a:schemeClr val="tx1"/>
              </a:solidFill>
              <a:miter lim="800000"/>
              <a:headEnd/>
              <a:tailEnd type="triangle" w="med" len="med"/>
            </a:ln>
          </p:spPr>
        </p:cxnSp>
      </p:grpSp>
      <p:grpSp>
        <p:nvGrpSpPr>
          <p:cNvPr id="4" name="Group 20"/>
          <p:cNvGrpSpPr>
            <a:grpSpLocks/>
          </p:cNvGrpSpPr>
          <p:nvPr/>
        </p:nvGrpSpPr>
        <p:grpSpPr bwMode="auto">
          <a:xfrm>
            <a:off x="2971800" y="4462463"/>
            <a:ext cx="3200400" cy="1417637"/>
            <a:chOff x="1872" y="2811"/>
            <a:chExt cx="2016" cy="893"/>
          </a:xfrm>
        </p:grpSpPr>
        <p:sp>
          <p:nvSpPr>
            <p:cNvPr id="313364" name="Rectangle 21"/>
            <p:cNvSpPr>
              <a:spLocks noChangeArrowheads="1"/>
            </p:cNvSpPr>
            <p:nvPr/>
          </p:nvSpPr>
          <p:spPr bwMode="auto">
            <a:xfrm>
              <a:off x="2352" y="3456"/>
              <a:ext cx="912" cy="240"/>
            </a:xfrm>
            <a:prstGeom prst="rect">
              <a:avLst/>
            </a:prstGeom>
            <a:solidFill>
              <a:schemeClr val="accent1"/>
            </a:solidFill>
            <a:ln w="9525">
              <a:solidFill>
                <a:schemeClr val="tx1"/>
              </a:solidFill>
              <a:miter lim="800000"/>
              <a:headEnd/>
              <a:tailEnd/>
            </a:ln>
          </p:spPr>
          <p:txBody>
            <a:bodyPr wrap="none" anchor="ctr"/>
            <a:lstStyle/>
            <a:p>
              <a:pPr eaLnBrk="1" hangingPunct="1"/>
              <a:r>
                <a:rPr lang="fr-BE" sz="2000">
                  <a:solidFill>
                    <a:schemeClr val="bg1"/>
                  </a:solidFill>
                </a:rPr>
                <a:t>45fe67</a:t>
              </a:r>
              <a:endParaRPr lang="en-US" sz="2000">
                <a:solidFill>
                  <a:schemeClr val="bg1"/>
                </a:solidFill>
              </a:endParaRPr>
            </a:p>
          </p:txBody>
        </p:sp>
        <p:sp>
          <p:nvSpPr>
            <p:cNvPr id="313365" name="Text Box 22"/>
            <p:cNvSpPr txBox="1">
              <a:spLocks noChangeArrowheads="1"/>
            </p:cNvSpPr>
            <p:nvPr/>
          </p:nvSpPr>
          <p:spPr bwMode="auto">
            <a:xfrm>
              <a:off x="1872" y="3454"/>
              <a:ext cx="205" cy="250"/>
            </a:xfrm>
            <a:prstGeom prst="rect">
              <a:avLst/>
            </a:prstGeom>
            <a:noFill/>
            <a:ln w="9525">
              <a:noFill/>
              <a:miter lim="800000"/>
              <a:headEnd/>
              <a:tailEnd/>
            </a:ln>
          </p:spPr>
          <p:txBody>
            <a:bodyPr wrap="none">
              <a:spAutoFit/>
            </a:bodyPr>
            <a:lstStyle/>
            <a:p>
              <a:pPr algn="l" eaLnBrk="1" hangingPunct="1"/>
              <a:r>
                <a:rPr lang="fr-BE" sz="2000"/>
                <a:t>p</a:t>
              </a:r>
              <a:endParaRPr lang="en-US" sz="2000"/>
            </a:p>
          </p:txBody>
        </p:sp>
        <p:cxnSp>
          <p:nvCxnSpPr>
            <p:cNvPr id="313366" name="AutoShape 23"/>
            <p:cNvCxnSpPr>
              <a:cxnSpLocks noChangeShapeType="1"/>
              <a:stCxn id="313364" idx="3"/>
              <a:endCxn id="313371" idx="1"/>
            </p:cNvCxnSpPr>
            <p:nvPr/>
          </p:nvCxnSpPr>
          <p:spPr bwMode="auto">
            <a:xfrm flipV="1">
              <a:off x="3264" y="2811"/>
              <a:ext cx="624" cy="765"/>
            </a:xfrm>
            <a:prstGeom prst="bentConnector3">
              <a:avLst>
                <a:gd name="adj1" fmla="val 50000"/>
              </a:avLst>
            </a:prstGeom>
            <a:noFill/>
            <a:ln w="9525">
              <a:solidFill>
                <a:schemeClr val="tx1"/>
              </a:solidFill>
              <a:miter lim="800000"/>
              <a:headEnd/>
              <a:tailEnd type="triangle" w="med" len="med"/>
            </a:ln>
          </p:spPr>
        </p:cxnSp>
      </p:grpSp>
      <p:grpSp>
        <p:nvGrpSpPr>
          <p:cNvPr id="5" name="Group 24"/>
          <p:cNvGrpSpPr>
            <a:grpSpLocks/>
          </p:cNvGrpSpPr>
          <p:nvPr/>
        </p:nvGrpSpPr>
        <p:grpSpPr bwMode="auto">
          <a:xfrm>
            <a:off x="7019925" y="4256088"/>
            <a:ext cx="935038" cy="396875"/>
            <a:chOff x="4422" y="2681"/>
            <a:chExt cx="589" cy="250"/>
          </a:xfrm>
        </p:grpSpPr>
        <p:sp>
          <p:nvSpPr>
            <p:cNvPr id="313362" name="Line 25"/>
            <p:cNvSpPr>
              <a:spLocks noChangeShapeType="1"/>
            </p:cNvSpPr>
            <p:nvPr/>
          </p:nvSpPr>
          <p:spPr bwMode="auto">
            <a:xfrm flipV="1">
              <a:off x="4422" y="2704"/>
              <a:ext cx="318" cy="182"/>
            </a:xfrm>
            <a:prstGeom prst="line">
              <a:avLst/>
            </a:prstGeom>
            <a:noFill/>
            <a:ln w="28575">
              <a:solidFill>
                <a:schemeClr val="tx1"/>
              </a:solidFill>
              <a:round/>
              <a:headEnd/>
              <a:tailEnd/>
            </a:ln>
          </p:spPr>
          <p:txBody>
            <a:bodyPr wrap="none" anchor="ctr"/>
            <a:lstStyle/>
            <a:p>
              <a:endParaRPr lang="fr-FR"/>
            </a:p>
          </p:txBody>
        </p:sp>
        <p:sp>
          <p:nvSpPr>
            <p:cNvPr id="313363" name="Text Box 26"/>
            <p:cNvSpPr txBox="1">
              <a:spLocks noChangeArrowheads="1"/>
            </p:cNvSpPr>
            <p:nvPr/>
          </p:nvSpPr>
          <p:spPr bwMode="auto">
            <a:xfrm>
              <a:off x="4694" y="2681"/>
              <a:ext cx="317" cy="250"/>
            </a:xfrm>
            <a:prstGeom prst="rect">
              <a:avLst/>
            </a:prstGeom>
            <a:noFill/>
            <a:ln w="19050">
              <a:noFill/>
              <a:miter lim="800000"/>
              <a:headEnd/>
              <a:tailEnd/>
            </a:ln>
          </p:spPr>
          <p:txBody>
            <a:bodyPr>
              <a:spAutoFit/>
            </a:bodyPr>
            <a:lstStyle/>
            <a:p>
              <a:pPr>
                <a:spcBef>
                  <a:spcPct val="50000"/>
                </a:spcBef>
              </a:pPr>
              <a:r>
                <a:rPr lang="fr-FR" sz="2000"/>
                <a:t>12</a:t>
              </a:r>
            </a:p>
          </p:txBody>
        </p:sp>
      </p:grpSp>
      <p:grpSp>
        <p:nvGrpSpPr>
          <p:cNvPr id="6" name="Group 27"/>
          <p:cNvGrpSpPr>
            <a:grpSpLocks/>
          </p:cNvGrpSpPr>
          <p:nvPr/>
        </p:nvGrpSpPr>
        <p:grpSpPr bwMode="auto">
          <a:xfrm>
            <a:off x="3729038" y="1066800"/>
            <a:ext cx="4872037" cy="3395663"/>
            <a:chOff x="2355" y="672"/>
            <a:chExt cx="3069" cy="2139"/>
          </a:xfrm>
        </p:grpSpPr>
        <p:grpSp>
          <p:nvGrpSpPr>
            <p:cNvPr id="313354" name="Group 28"/>
            <p:cNvGrpSpPr>
              <a:grpSpLocks/>
            </p:cNvGrpSpPr>
            <p:nvPr/>
          </p:nvGrpSpPr>
          <p:grpSpPr bwMode="auto">
            <a:xfrm>
              <a:off x="3264" y="672"/>
              <a:ext cx="2160" cy="2139"/>
              <a:chOff x="3264" y="672"/>
              <a:chExt cx="2160" cy="2139"/>
            </a:xfrm>
          </p:grpSpPr>
          <p:cxnSp>
            <p:nvCxnSpPr>
              <p:cNvPr id="313356" name="AutoShape 29"/>
              <p:cNvCxnSpPr>
                <a:cxnSpLocks noChangeShapeType="1"/>
                <a:stCxn id="313374" idx="3"/>
                <a:endCxn id="313371" idx="1"/>
              </p:cNvCxnSpPr>
              <p:nvPr/>
            </p:nvCxnSpPr>
            <p:spPr bwMode="auto">
              <a:xfrm>
                <a:off x="3264" y="2136"/>
                <a:ext cx="624" cy="675"/>
              </a:xfrm>
              <a:prstGeom prst="bentConnector3">
                <a:avLst>
                  <a:gd name="adj1" fmla="val 50000"/>
                </a:avLst>
              </a:prstGeom>
              <a:noFill/>
              <a:ln w="57150">
                <a:solidFill>
                  <a:schemeClr val="tx1"/>
                </a:solidFill>
                <a:miter lim="800000"/>
                <a:headEnd/>
                <a:tailEnd type="triangle" w="med" len="med"/>
              </a:ln>
            </p:spPr>
          </p:cxnSp>
          <p:sp>
            <p:nvSpPr>
              <p:cNvPr id="313357" name="Text Box 30"/>
              <p:cNvSpPr txBox="1">
                <a:spLocks noChangeArrowheads="1"/>
              </p:cNvSpPr>
              <p:nvPr/>
            </p:nvSpPr>
            <p:spPr bwMode="auto">
              <a:xfrm>
                <a:off x="3744" y="672"/>
                <a:ext cx="1680" cy="840"/>
              </a:xfrm>
              <a:prstGeom prst="rect">
                <a:avLst/>
              </a:prstGeom>
              <a:solidFill>
                <a:schemeClr val="accent2"/>
              </a:solidFill>
              <a:ln w="19050">
                <a:solidFill>
                  <a:schemeClr val="tx1"/>
                </a:solidFill>
                <a:miter lim="800000"/>
                <a:headEnd/>
                <a:tailEnd/>
              </a:ln>
            </p:spPr>
            <p:txBody>
              <a:bodyPr>
                <a:spAutoFit/>
              </a:bodyPr>
              <a:lstStyle/>
              <a:p>
                <a:pPr>
                  <a:spcBef>
                    <a:spcPct val="50000"/>
                  </a:spcBef>
                </a:pPr>
                <a:r>
                  <a:rPr lang="fr-FR"/>
                  <a:t>Il n’y a désormais plus de référence vers l’ancien Point « start », il sera donc détruit par le Garbage Collector</a:t>
                </a:r>
                <a:endParaRPr lang="en-GB"/>
              </a:p>
            </p:txBody>
          </p:sp>
          <p:cxnSp>
            <p:nvCxnSpPr>
              <p:cNvPr id="313358" name="AutoShape 31"/>
              <p:cNvCxnSpPr>
                <a:cxnSpLocks noChangeShapeType="1"/>
                <a:stCxn id="313375" idx="0"/>
                <a:endCxn id="313357" idx="2"/>
              </p:cNvCxnSpPr>
              <p:nvPr/>
            </p:nvCxnSpPr>
            <p:spPr bwMode="auto">
              <a:xfrm rot="-5400000">
                <a:off x="4383" y="1719"/>
                <a:ext cx="402" cy="0"/>
              </a:xfrm>
              <a:prstGeom prst="straightConnector1">
                <a:avLst/>
              </a:prstGeom>
              <a:noFill/>
              <a:ln w="19050">
                <a:solidFill>
                  <a:schemeClr val="bg2"/>
                </a:solidFill>
                <a:round/>
                <a:headEnd/>
                <a:tailEnd type="triangle" w="med" len="med"/>
              </a:ln>
            </p:spPr>
          </p:cxnSp>
          <p:grpSp>
            <p:nvGrpSpPr>
              <p:cNvPr id="313359" name="Group 32"/>
              <p:cNvGrpSpPr>
                <a:grpSpLocks/>
              </p:cNvGrpSpPr>
              <p:nvPr/>
            </p:nvGrpSpPr>
            <p:grpSpPr bwMode="auto">
              <a:xfrm>
                <a:off x="4176" y="1776"/>
                <a:ext cx="816" cy="816"/>
                <a:chOff x="3840" y="1440"/>
                <a:chExt cx="1392" cy="1152"/>
              </a:xfrm>
            </p:grpSpPr>
            <p:sp>
              <p:nvSpPr>
                <p:cNvPr id="313360" name="Line 33"/>
                <p:cNvSpPr>
                  <a:spLocks noChangeShapeType="1"/>
                </p:cNvSpPr>
                <p:nvPr/>
              </p:nvSpPr>
              <p:spPr bwMode="auto">
                <a:xfrm>
                  <a:off x="3840" y="1440"/>
                  <a:ext cx="1392" cy="1152"/>
                </a:xfrm>
                <a:prstGeom prst="line">
                  <a:avLst/>
                </a:prstGeom>
                <a:noFill/>
                <a:ln w="76200">
                  <a:solidFill>
                    <a:srgbClr val="FF0000"/>
                  </a:solidFill>
                  <a:round/>
                  <a:headEnd/>
                  <a:tailEnd/>
                </a:ln>
              </p:spPr>
              <p:txBody>
                <a:bodyPr wrap="none" anchor="ctr"/>
                <a:lstStyle/>
                <a:p>
                  <a:endParaRPr lang="fr-FR"/>
                </a:p>
              </p:txBody>
            </p:sp>
            <p:sp>
              <p:nvSpPr>
                <p:cNvPr id="313361" name="Line 34"/>
                <p:cNvSpPr>
                  <a:spLocks noChangeShapeType="1"/>
                </p:cNvSpPr>
                <p:nvPr/>
              </p:nvSpPr>
              <p:spPr bwMode="auto">
                <a:xfrm flipH="1">
                  <a:off x="3840" y="1440"/>
                  <a:ext cx="1392" cy="1152"/>
                </a:xfrm>
                <a:prstGeom prst="line">
                  <a:avLst/>
                </a:prstGeom>
                <a:noFill/>
                <a:ln w="76200">
                  <a:solidFill>
                    <a:srgbClr val="FF0000"/>
                  </a:solidFill>
                  <a:round/>
                  <a:headEnd/>
                  <a:tailEnd/>
                </a:ln>
              </p:spPr>
              <p:txBody>
                <a:bodyPr wrap="none" anchor="ctr"/>
                <a:lstStyle/>
                <a:p>
                  <a:endParaRPr lang="fr-FR"/>
                </a:p>
              </p:txBody>
            </p:sp>
          </p:grpSp>
        </p:grpSp>
        <p:sp>
          <p:nvSpPr>
            <p:cNvPr id="313355" name="Rectangle 35"/>
            <p:cNvSpPr>
              <a:spLocks noChangeArrowheads="1"/>
            </p:cNvSpPr>
            <p:nvPr/>
          </p:nvSpPr>
          <p:spPr bwMode="auto">
            <a:xfrm>
              <a:off x="2355" y="2019"/>
              <a:ext cx="912" cy="240"/>
            </a:xfrm>
            <a:prstGeom prst="rect">
              <a:avLst/>
            </a:prstGeom>
            <a:solidFill>
              <a:schemeClr val="accent1"/>
            </a:solidFill>
            <a:ln w="9525">
              <a:solidFill>
                <a:schemeClr val="tx1"/>
              </a:solidFill>
              <a:miter lim="800000"/>
              <a:headEnd/>
              <a:tailEnd/>
            </a:ln>
          </p:spPr>
          <p:txBody>
            <a:bodyPr wrap="none" anchor="ctr"/>
            <a:lstStyle/>
            <a:p>
              <a:pPr eaLnBrk="1" hangingPunct="1"/>
              <a:r>
                <a:rPr lang="fr-BE" sz="2000">
                  <a:solidFill>
                    <a:schemeClr val="bg1"/>
                  </a:solidFill>
                </a:rPr>
                <a:t>45fe67</a:t>
              </a:r>
              <a:endParaRPr lang="en-US" sz="2000">
                <a:solidFill>
                  <a:schemeClr val="bg1"/>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Footer Placeholder 3"/>
          <p:cNvSpPr>
            <a:spLocks noGrp="1"/>
          </p:cNvSpPr>
          <p:nvPr>
            <p:ph type="ftr" sz="quarter" idx="10"/>
          </p:nvPr>
        </p:nvSpPr>
        <p:spPr>
          <a:noFill/>
        </p:spPr>
        <p:txBody>
          <a:bodyPr/>
          <a:lstStyle/>
          <a:p>
            <a:r>
              <a:rPr lang="fr-FR" smtClean="0"/>
              <a:t>Cours Java 2013 Bersini</a:t>
            </a:r>
            <a:endParaRPr lang="fr-FR" u="sng"/>
          </a:p>
        </p:txBody>
      </p:sp>
      <p:sp>
        <p:nvSpPr>
          <p:cNvPr id="315395" name="Rectangle 2"/>
          <p:cNvSpPr>
            <a:spLocks noGrp="1" noChangeArrowheads="1"/>
          </p:cNvSpPr>
          <p:nvPr>
            <p:ph type="title"/>
          </p:nvPr>
        </p:nvSpPr>
        <p:spPr/>
        <p:txBody>
          <a:bodyPr/>
          <a:lstStyle/>
          <a:p>
            <a:r>
              <a:rPr lang="fr-FR" smtClean="0"/>
              <a:t>Exercices</a:t>
            </a:r>
          </a:p>
        </p:txBody>
      </p:sp>
      <p:sp>
        <p:nvSpPr>
          <p:cNvPr id="315396" name="Rectangle 3"/>
          <p:cNvSpPr>
            <a:spLocks noGrp="1" noChangeArrowheads="1"/>
          </p:cNvSpPr>
          <p:nvPr>
            <p:ph type="body" idx="1"/>
          </p:nvPr>
        </p:nvSpPr>
        <p:spPr>
          <a:xfrm>
            <a:off x="152400" y="1125538"/>
            <a:ext cx="8839200" cy="5319712"/>
          </a:xfrm>
        </p:spPr>
        <p:txBody>
          <a:bodyPr/>
          <a:lstStyle/>
          <a:p>
            <a:r>
              <a:rPr lang="fr-FR" smtClean="0"/>
              <a:t>Analyser la classe Point</a:t>
            </a:r>
          </a:p>
          <a:p>
            <a:pPr lvl="1"/>
            <a:r>
              <a:rPr lang="fr-FR" smtClean="0"/>
              <a:t>Que se passe-t-il à l’exécution du programme?</a:t>
            </a:r>
          </a:p>
          <a:p>
            <a:pPr lvl="1"/>
            <a:r>
              <a:rPr lang="fr-FR" smtClean="0"/>
              <a:t>Exécuter le programme pour vérifier</a:t>
            </a:r>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Footer Placeholder 3"/>
          <p:cNvSpPr>
            <a:spLocks noGrp="1"/>
          </p:cNvSpPr>
          <p:nvPr>
            <p:ph type="ftr" sz="quarter" idx="10"/>
          </p:nvPr>
        </p:nvSpPr>
        <p:spPr>
          <a:noFill/>
        </p:spPr>
        <p:txBody>
          <a:bodyPr/>
          <a:lstStyle/>
          <a:p>
            <a:r>
              <a:rPr lang="fr-FR" smtClean="0"/>
              <a:t>Cours Java 2013 Bersini</a:t>
            </a:r>
            <a:endParaRPr lang="fr-FR" u="sng"/>
          </a:p>
        </p:txBody>
      </p:sp>
      <p:sp>
        <p:nvSpPr>
          <p:cNvPr id="317443" name="Rectangle 2"/>
          <p:cNvSpPr>
            <a:spLocks noGrp="1" noChangeArrowheads="1"/>
          </p:cNvSpPr>
          <p:nvPr>
            <p:ph type="title"/>
          </p:nvPr>
        </p:nvSpPr>
        <p:spPr/>
        <p:txBody>
          <a:bodyPr/>
          <a:lstStyle/>
          <a:p>
            <a:r>
              <a:rPr lang="fr-FR" sz="3600" smtClean="0"/>
              <a:t>Interaction entre objets</a:t>
            </a:r>
            <a:br>
              <a:rPr lang="fr-FR" sz="3600" smtClean="0"/>
            </a:br>
            <a:r>
              <a:rPr lang="fr-FR" sz="2800" smtClean="0"/>
              <a:t>Variables de référence</a:t>
            </a:r>
          </a:p>
        </p:txBody>
      </p:sp>
      <p:sp>
        <p:nvSpPr>
          <p:cNvPr id="317444" name="Rectangle 3"/>
          <p:cNvSpPr>
            <a:spLocks noGrp="1" noChangeArrowheads="1"/>
          </p:cNvSpPr>
          <p:nvPr>
            <p:ph type="body" idx="1"/>
          </p:nvPr>
        </p:nvSpPr>
        <p:spPr>
          <a:xfrm>
            <a:off x="152400" y="1295400"/>
            <a:ext cx="8839200" cy="4924425"/>
          </a:xfrm>
        </p:spPr>
        <p:txBody>
          <a:bodyPr/>
          <a:lstStyle/>
          <a:p>
            <a:r>
              <a:rPr lang="fr-BE" sz="2400" smtClean="0"/>
              <a:t>Java est un langage dit « fortement typé »:</a:t>
            </a:r>
          </a:p>
          <a:p>
            <a:pPr lvl="1"/>
            <a:r>
              <a:rPr lang="fr-BE" sz="2000" smtClean="0"/>
              <a:t>Toute variable doit être déclarée</a:t>
            </a:r>
          </a:p>
          <a:p>
            <a:pPr lvl="1"/>
            <a:r>
              <a:rPr lang="fr-BE" sz="2000" smtClean="0"/>
              <a:t>Dès sa déclaration, une variable se voit attribuer un type donné</a:t>
            </a:r>
          </a:p>
          <a:p>
            <a:pPr lvl="1"/>
            <a:r>
              <a:rPr lang="fr-BE" sz="2000" smtClean="0"/>
              <a:t>Une variable ne peut jamais changer de type</a:t>
            </a:r>
          </a:p>
          <a:p>
            <a:pPr lvl="1"/>
            <a:r>
              <a:rPr lang="fr-BE" sz="2000" smtClean="0"/>
              <a:t>Le type de données précise</a:t>
            </a:r>
          </a:p>
          <a:p>
            <a:pPr lvl="2"/>
            <a:r>
              <a:rPr lang="fr-BE" sz="1800" smtClean="0"/>
              <a:t>les valeurs que la variable peut contenir ou le type d’objet qu’elle peut désigner (une variable de type « Chat » ne peut pas désigner un objet de type « Chien »</a:t>
            </a:r>
          </a:p>
          <a:p>
            <a:pPr lvl="2"/>
            <a:r>
              <a:rPr lang="fr-BE" sz="1800" smtClean="0"/>
              <a:t>les opérations que l’on peut réaliser dessus</a:t>
            </a:r>
            <a:br>
              <a:rPr lang="fr-BE" sz="1800" smtClean="0"/>
            </a:br>
            <a:r>
              <a:rPr lang="fr-BE" sz="1800" smtClean="0">
                <a:sym typeface="Wingdings" pitchFamily="2" charset="2"/>
              </a:rPr>
              <a:t> </a:t>
            </a:r>
            <a:r>
              <a:rPr lang="fr-BE" sz="1800" smtClean="0"/>
              <a:t>S’il s’agit d’une variable primitive, uniquement les opération arithmétiques ou binaires correspondantes</a:t>
            </a:r>
            <a:br>
              <a:rPr lang="fr-BE" sz="1800" smtClean="0"/>
            </a:br>
            <a:r>
              <a:rPr lang="fr-BE" sz="1800" smtClean="0">
                <a:sym typeface="Wingdings" pitchFamily="2" charset="2"/>
              </a:rPr>
              <a:t> S’il s’agit d’une variable de référence, uniquement les méthodes définies dans la classe correspondant au type de la variable</a:t>
            </a:r>
            <a:endParaRPr lang="fr-BE" sz="180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noFill/>
        </p:spPr>
        <p:txBody>
          <a:bodyPr/>
          <a:lstStyle/>
          <a:p>
            <a:r>
              <a:rPr lang="fr-FR" smtClean="0"/>
              <a:t>Cours Java 2013 Bersini</a:t>
            </a:r>
            <a:endParaRPr lang="fr-FR" u="sng"/>
          </a:p>
        </p:txBody>
      </p:sp>
      <p:sp>
        <p:nvSpPr>
          <p:cNvPr id="47107" name="Rectangle 20"/>
          <p:cNvSpPr>
            <a:spLocks noGrp="1" noChangeArrowheads="1"/>
          </p:cNvSpPr>
          <p:nvPr>
            <p:ph type="title"/>
          </p:nvPr>
        </p:nvSpPr>
        <p:spPr/>
        <p:txBody>
          <a:bodyPr/>
          <a:lstStyle/>
          <a:p>
            <a:r>
              <a:rPr lang="fr-BE" smtClean="0"/>
              <a:t>Java comme langage de programmation</a:t>
            </a:r>
            <a:r>
              <a:rPr lang="fr-BE" sz="2400" smtClean="0"/>
              <a:t/>
            </a:r>
            <a:br>
              <a:rPr lang="fr-BE" sz="2400" smtClean="0"/>
            </a:br>
            <a:r>
              <a:rPr lang="fr-BE" sz="2800" smtClean="0"/>
              <a:t>Neutre architecturalement</a:t>
            </a:r>
            <a:endParaRPr lang="en-US" sz="2800" smtClean="0"/>
          </a:p>
        </p:txBody>
      </p:sp>
      <p:sp>
        <p:nvSpPr>
          <p:cNvPr id="47108" name="Rectangle 21"/>
          <p:cNvSpPr>
            <a:spLocks noGrp="1" noChangeArrowheads="1"/>
          </p:cNvSpPr>
          <p:nvPr>
            <p:ph type="body" idx="1"/>
          </p:nvPr>
        </p:nvSpPr>
        <p:spPr>
          <a:xfrm>
            <a:off x="152400" y="1341438"/>
            <a:ext cx="4635500" cy="4895850"/>
          </a:xfrm>
        </p:spPr>
        <p:txBody>
          <a:bodyPr/>
          <a:lstStyle/>
          <a:p>
            <a:r>
              <a:rPr lang="fr-FR" sz="2200" smtClean="0"/>
              <a:t>Il existe une grande diversité de systèmes d’exploitation</a:t>
            </a:r>
          </a:p>
          <a:p>
            <a:r>
              <a:rPr lang="fr-FR" sz="2200" smtClean="0"/>
              <a:t>Le compilateur Java génère un bytecode, c’est à dire un format intermédiaire, neutre architecturalement, conçu pour faire transiter efficacement le code vers des hardware différents et/ou plateformes différentes</a:t>
            </a:r>
          </a:p>
          <a:p>
            <a:r>
              <a:rPr lang="fr-FR" sz="2200" smtClean="0"/>
              <a:t>Le bytecode ne peut-être interprété que par le processeur de la JVM</a:t>
            </a:r>
          </a:p>
        </p:txBody>
      </p:sp>
      <p:sp>
        <p:nvSpPr>
          <p:cNvPr id="47109" name="Oval 5"/>
          <p:cNvSpPr>
            <a:spLocks noChangeArrowheads="1"/>
          </p:cNvSpPr>
          <p:nvPr/>
        </p:nvSpPr>
        <p:spPr bwMode="auto">
          <a:xfrm>
            <a:off x="5722938" y="1484313"/>
            <a:ext cx="2362200" cy="457200"/>
          </a:xfrm>
          <a:prstGeom prst="ellipse">
            <a:avLst/>
          </a:prstGeom>
          <a:solidFill>
            <a:schemeClr val="tx1"/>
          </a:solidFill>
          <a:ln w="9525">
            <a:solidFill>
              <a:schemeClr val="tx1"/>
            </a:solidFill>
            <a:round/>
            <a:headEnd/>
            <a:tailEnd/>
          </a:ln>
        </p:spPr>
        <p:txBody>
          <a:bodyPr wrap="none" anchor="ctr"/>
          <a:lstStyle/>
          <a:p>
            <a:pPr eaLnBrk="1" hangingPunct="1"/>
            <a:r>
              <a:rPr lang="fr-BE" sz="2000">
                <a:solidFill>
                  <a:schemeClr val="bg1"/>
                </a:solidFill>
              </a:rPr>
              <a:t>MyProgram.java</a:t>
            </a:r>
            <a:endParaRPr lang="en-US" sz="2000">
              <a:solidFill>
                <a:schemeClr val="bg1"/>
              </a:solidFill>
            </a:endParaRPr>
          </a:p>
        </p:txBody>
      </p:sp>
      <p:sp>
        <p:nvSpPr>
          <p:cNvPr id="47110" name="Oval 6"/>
          <p:cNvSpPr>
            <a:spLocks noChangeArrowheads="1"/>
          </p:cNvSpPr>
          <p:nvPr/>
        </p:nvSpPr>
        <p:spPr bwMode="auto">
          <a:xfrm>
            <a:off x="5435600" y="3860800"/>
            <a:ext cx="2362200" cy="457200"/>
          </a:xfrm>
          <a:prstGeom prst="ellipse">
            <a:avLst/>
          </a:prstGeom>
          <a:solidFill>
            <a:schemeClr val="tx1"/>
          </a:solidFill>
          <a:ln w="9525">
            <a:solidFill>
              <a:schemeClr val="tx1"/>
            </a:solidFill>
            <a:round/>
            <a:headEnd/>
            <a:tailEnd/>
          </a:ln>
        </p:spPr>
        <p:txBody>
          <a:bodyPr wrap="none" anchor="ctr"/>
          <a:lstStyle/>
          <a:p>
            <a:pPr eaLnBrk="1" hangingPunct="1"/>
            <a:r>
              <a:rPr lang="fr-BE" sz="2000">
                <a:solidFill>
                  <a:schemeClr val="bg1"/>
                </a:solidFill>
              </a:rPr>
              <a:t>MyProgram.class</a:t>
            </a:r>
            <a:endParaRPr lang="en-US" sz="2000">
              <a:solidFill>
                <a:schemeClr val="bg1"/>
              </a:solidFill>
            </a:endParaRPr>
          </a:p>
        </p:txBody>
      </p:sp>
      <p:sp>
        <p:nvSpPr>
          <p:cNvPr id="47111" name="Rectangle 7"/>
          <p:cNvSpPr>
            <a:spLocks noChangeArrowheads="1"/>
          </p:cNvSpPr>
          <p:nvPr/>
        </p:nvSpPr>
        <p:spPr bwMode="auto">
          <a:xfrm>
            <a:off x="4427538" y="5038725"/>
            <a:ext cx="1219200" cy="838200"/>
          </a:xfrm>
          <a:prstGeom prst="rect">
            <a:avLst/>
          </a:prstGeom>
          <a:solidFill>
            <a:schemeClr val="accent1"/>
          </a:solidFill>
          <a:ln w="9525">
            <a:solidFill>
              <a:schemeClr val="tx1"/>
            </a:solidFill>
            <a:miter lim="800000"/>
            <a:headEnd/>
            <a:tailEnd/>
          </a:ln>
        </p:spPr>
        <p:txBody>
          <a:bodyPr wrap="none" anchor="ctr"/>
          <a:lstStyle/>
          <a:p>
            <a:pPr eaLnBrk="1" hangingPunct="1"/>
            <a:endParaRPr lang="fr-BE" sz="2000"/>
          </a:p>
          <a:p>
            <a:pPr eaLnBrk="1" hangingPunct="1"/>
            <a:r>
              <a:rPr lang="fr-BE" sz="2000"/>
              <a:t>Mac</a:t>
            </a:r>
            <a:endParaRPr lang="en-US" sz="2000"/>
          </a:p>
        </p:txBody>
      </p:sp>
      <p:sp>
        <p:nvSpPr>
          <p:cNvPr id="47112" name="Rectangle 8"/>
          <p:cNvSpPr>
            <a:spLocks noChangeArrowheads="1"/>
          </p:cNvSpPr>
          <p:nvPr/>
        </p:nvSpPr>
        <p:spPr bwMode="auto">
          <a:xfrm>
            <a:off x="4884738" y="5038725"/>
            <a:ext cx="762000" cy="304800"/>
          </a:xfrm>
          <a:prstGeom prst="rect">
            <a:avLst/>
          </a:prstGeom>
          <a:solidFill>
            <a:srgbClr val="E6F4FF"/>
          </a:solidFill>
          <a:ln w="9525">
            <a:solidFill>
              <a:schemeClr val="tx1"/>
            </a:solidFill>
            <a:miter lim="800000"/>
            <a:headEnd/>
            <a:tailEnd/>
          </a:ln>
        </p:spPr>
        <p:txBody>
          <a:bodyPr wrap="none" anchor="ctr"/>
          <a:lstStyle/>
          <a:p>
            <a:pPr eaLnBrk="1" hangingPunct="1"/>
            <a:r>
              <a:rPr lang="fr-BE" sz="2000"/>
              <a:t>JVM</a:t>
            </a:r>
            <a:endParaRPr lang="en-US" sz="2000"/>
          </a:p>
        </p:txBody>
      </p:sp>
      <p:cxnSp>
        <p:nvCxnSpPr>
          <p:cNvPr id="47113" name="AutoShape 9"/>
          <p:cNvCxnSpPr>
            <a:cxnSpLocks noChangeShapeType="1"/>
            <a:stCxn id="47109" idx="4"/>
            <a:endCxn id="47114" idx="0"/>
          </p:cNvCxnSpPr>
          <p:nvPr/>
        </p:nvCxnSpPr>
        <p:spPr bwMode="auto">
          <a:xfrm rot="5400000">
            <a:off x="6556375" y="2289176"/>
            <a:ext cx="695325" cy="0"/>
          </a:xfrm>
          <a:prstGeom prst="straightConnector1">
            <a:avLst/>
          </a:prstGeom>
          <a:noFill/>
          <a:ln w="9525">
            <a:solidFill>
              <a:schemeClr val="tx1"/>
            </a:solidFill>
            <a:round/>
            <a:headEnd/>
            <a:tailEnd type="triangle" w="med" len="med"/>
          </a:ln>
        </p:spPr>
      </p:cxnSp>
      <p:sp>
        <p:nvSpPr>
          <p:cNvPr id="47114" name="Rectangle 10"/>
          <p:cNvSpPr>
            <a:spLocks noChangeArrowheads="1"/>
          </p:cNvSpPr>
          <p:nvPr/>
        </p:nvSpPr>
        <p:spPr bwMode="auto">
          <a:xfrm>
            <a:off x="5951538" y="2636838"/>
            <a:ext cx="1905000" cy="381000"/>
          </a:xfrm>
          <a:prstGeom prst="rect">
            <a:avLst/>
          </a:prstGeom>
          <a:solidFill>
            <a:srgbClr val="E6F4FF"/>
          </a:solidFill>
          <a:ln w="9525">
            <a:solidFill>
              <a:schemeClr val="tx1"/>
            </a:solidFill>
            <a:miter lim="800000"/>
            <a:headEnd/>
            <a:tailEnd/>
          </a:ln>
        </p:spPr>
        <p:txBody>
          <a:bodyPr wrap="none" anchor="ctr"/>
          <a:lstStyle/>
          <a:p>
            <a:pPr eaLnBrk="1" hangingPunct="1"/>
            <a:r>
              <a:rPr lang="fr-BE" sz="2000"/>
              <a:t>Java Compiler</a:t>
            </a:r>
            <a:endParaRPr lang="en-US" sz="2000"/>
          </a:p>
        </p:txBody>
      </p:sp>
      <p:sp>
        <p:nvSpPr>
          <p:cNvPr id="47115" name="Text Box 11"/>
          <p:cNvSpPr txBox="1">
            <a:spLocks noChangeArrowheads="1"/>
          </p:cNvSpPr>
          <p:nvPr/>
        </p:nvSpPr>
        <p:spPr bwMode="auto">
          <a:xfrm>
            <a:off x="7307263" y="4148138"/>
            <a:ext cx="1530350" cy="396875"/>
          </a:xfrm>
          <a:prstGeom prst="rect">
            <a:avLst/>
          </a:prstGeom>
          <a:noFill/>
          <a:ln w="9525">
            <a:noFill/>
            <a:miter lim="800000"/>
            <a:headEnd/>
            <a:tailEnd/>
          </a:ln>
        </p:spPr>
        <p:txBody>
          <a:bodyPr>
            <a:spAutoFit/>
          </a:bodyPr>
          <a:lstStyle/>
          <a:p>
            <a:pPr algn="l" eaLnBrk="1" hangingPunct="1"/>
            <a:r>
              <a:rPr lang="fr-BE" sz="2000"/>
              <a:t>= bytecode</a:t>
            </a:r>
            <a:endParaRPr lang="en-US" sz="2000"/>
          </a:p>
        </p:txBody>
      </p:sp>
      <p:sp>
        <p:nvSpPr>
          <p:cNvPr id="47116" name="Rectangle 12"/>
          <p:cNvSpPr>
            <a:spLocks noChangeArrowheads="1"/>
          </p:cNvSpPr>
          <p:nvPr/>
        </p:nvSpPr>
        <p:spPr bwMode="auto">
          <a:xfrm>
            <a:off x="6088063" y="5038725"/>
            <a:ext cx="1219200" cy="838200"/>
          </a:xfrm>
          <a:prstGeom prst="rect">
            <a:avLst/>
          </a:prstGeom>
          <a:solidFill>
            <a:schemeClr val="accent1"/>
          </a:solidFill>
          <a:ln w="9525">
            <a:solidFill>
              <a:schemeClr val="tx1"/>
            </a:solidFill>
            <a:miter lim="800000"/>
            <a:headEnd/>
            <a:tailEnd/>
          </a:ln>
        </p:spPr>
        <p:txBody>
          <a:bodyPr wrap="none" anchor="ctr"/>
          <a:lstStyle/>
          <a:p>
            <a:pPr eaLnBrk="1" hangingPunct="1"/>
            <a:endParaRPr lang="fr-BE" sz="2000"/>
          </a:p>
          <a:p>
            <a:pPr eaLnBrk="1" hangingPunct="1"/>
            <a:r>
              <a:rPr lang="fr-BE" sz="2000"/>
              <a:t>Windows</a:t>
            </a:r>
            <a:endParaRPr lang="en-US" sz="2000"/>
          </a:p>
        </p:txBody>
      </p:sp>
      <p:sp>
        <p:nvSpPr>
          <p:cNvPr id="47117" name="Rectangle 13"/>
          <p:cNvSpPr>
            <a:spLocks noChangeArrowheads="1"/>
          </p:cNvSpPr>
          <p:nvPr/>
        </p:nvSpPr>
        <p:spPr bwMode="auto">
          <a:xfrm>
            <a:off x="6545263" y="5038725"/>
            <a:ext cx="762000" cy="304800"/>
          </a:xfrm>
          <a:prstGeom prst="rect">
            <a:avLst/>
          </a:prstGeom>
          <a:solidFill>
            <a:srgbClr val="E6F4FF"/>
          </a:solidFill>
          <a:ln w="9525">
            <a:solidFill>
              <a:schemeClr val="tx1"/>
            </a:solidFill>
            <a:miter lim="800000"/>
            <a:headEnd/>
            <a:tailEnd/>
          </a:ln>
        </p:spPr>
        <p:txBody>
          <a:bodyPr wrap="none" anchor="ctr"/>
          <a:lstStyle/>
          <a:p>
            <a:pPr eaLnBrk="1" hangingPunct="1"/>
            <a:r>
              <a:rPr lang="fr-BE" sz="2000"/>
              <a:t>JVM</a:t>
            </a:r>
            <a:endParaRPr lang="en-US" sz="2000"/>
          </a:p>
        </p:txBody>
      </p:sp>
      <p:sp>
        <p:nvSpPr>
          <p:cNvPr id="47118" name="Rectangle 14"/>
          <p:cNvSpPr>
            <a:spLocks noChangeArrowheads="1"/>
          </p:cNvSpPr>
          <p:nvPr/>
        </p:nvSpPr>
        <p:spPr bwMode="auto">
          <a:xfrm>
            <a:off x="7745413" y="5038725"/>
            <a:ext cx="1219200" cy="838200"/>
          </a:xfrm>
          <a:prstGeom prst="rect">
            <a:avLst/>
          </a:prstGeom>
          <a:solidFill>
            <a:schemeClr val="accent1"/>
          </a:solidFill>
          <a:ln w="9525">
            <a:solidFill>
              <a:schemeClr val="tx1"/>
            </a:solidFill>
            <a:miter lim="800000"/>
            <a:headEnd/>
            <a:tailEnd/>
          </a:ln>
        </p:spPr>
        <p:txBody>
          <a:bodyPr wrap="none" anchor="ctr"/>
          <a:lstStyle/>
          <a:p>
            <a:pPr eaLnBrk="1" hangingPunct="1"/>
            <a:endParaRPr lang="fr-BE" sz="2000"/>
          </a:p>
          <a:p>
            <a:pPr eaLnBrk="1" hangingPunct="1"/>
            <a:r>
              <a:rPr lang="fr-BE" sz="2000"/>
              <a:t>Unix</a:t>
            </a:r>
            <a:endParaRPr lang="en-US" sz="2000"/>
          </a:p>
        </p:txBody>
      </p:sp>
      <p:sp>
        <p:nvSpPr>
          <p:cNvPr id="47119" name="Rectangle 15"/>
          <p:cNvSpPr>
            <a:spLocks noChangeArrowheads="1"/>
          </p:cNvSpPr>
          <p:nvPr/>
        </p:nvSpPr>
        <p:spPr bwMode="auto">
          <a:xfrm>
            <a:off x="8202613" y="5038725"/>
            <a:ext cx="762000" cy="304800"/>
          </a:xfrm>
          <a:prstGeom prst="rect">
            <a:avLst/>
          </a:prstGeom>
          <a:solidFill>
            <a:srgbClr val="E6F4FF"/>
          </a:solidFill>
          <a:ln w="9525">
            <a:solidFill>
              <a:schemeClr val="tx1"/>
            </a:solidFill>
            <a:miter lim="800000"/>
            <a:headEnd/>
            <a:tailEnd/>
          </a:ln>
        </p:spPr>
        <p:txBody>
          <a:bodyPr wrap="none" anchor="ctr"/>
          <a:lstStyle/>
          <a:p>
            <a:pPr eaLnBrk="1" hangingPunct="1"/>
            <a:r>
              <a:rPr lang="fr-BE" sz="2000"/>
              <a:t>JVM</a:t>
            </a:r>
            <a:endParaRPr lang="en-US" sz="2000"/>
          </a:p>
        </p:txBody>
      </p:sp>
      <p:cxnSp>
        <p:nvCxnSpPr>
          <p:cNvPr id="47120" name="AutoShape 16"/>
          <p:cNvCxnSpPr>
            <a:cxnSpLocks noChangeShapeType="1"/>
            <a:stCxn id="47114" idx="2"/>
            <a:endCxn id="47110" idx="0"/>
          </p:cNvCxnSpPr>
          <p:nvPr/>
        </p:nvCxnSpPr>
        <p:spPr bwMode="auto">
          <a:xfrm rot="5400000">
            <a:off x="6338888" y="3295650"/>
            <a:ext cx="842962" cy="287338"/>
          </a:xfrm>
          <a:prstGeom prst="curvedConnector3">
            <a:avLst>
              <a:gd name="adj1" fmla="val 49907"/>
            </a:avLst>
          </a:prstGeom>
          <a:noFill/>
          <a:ln w="9525">
            <a:solidFill>
              <a:schemeClr val="tx1"/>
            </a:solidFill>
            <a:round/>
            <a:headEnd/>
            <a:tailEnd type="triangle" w="med" len="med"/>
          </a:ln>
        </p:spPr>
      </p:cxnSp>
      <p:cxnSp>
        <p:nvCxnSpPr>
          <p:cNvPr id="47121" name="AutoShape 17"/>
          <p:cNvCxnSpPr>
            <a:cxnSpLocks noChangeShapeType="1"/>
            <a:stCxn id="47110" idx="4"/>
            <a:endCxn id="47112" idx="0"/>
          </p:cNvCxnSpPr>
          <p:nvPr/>
        </p:nvCxnSpPr>
        <p:spPr bwMode="auto">
          <a:xfrm rot="5400000">
            <a:off x="5580856" y="4002882"/>
            <a:ext cx="720725" cy="1350962"/>
          </a:xfrm>
          <a:prstGeom prst="curvedConnector3">
            <a:avLst>
              <a:gd name="adj1" fmla="val 50000"/>
            </a:avLst>
          </a:prstGeom>
          <a:noFill/>
          <a:ln w="9525">
            <a:solidFill>
              <a:schemeClr val="tx1"/>
            </a:solidFill>
            <a:round/>
            <a:headEnd/>
            <a:tailEnd type="triangle" w="med" len="med"/>
          </a:ln>
        </p:spPr>
      </p:cxnSp>
      <p:cxnSp>
        <p:nvCxnSpPr>
          <p:cNvPr id="47122" name="AutoShape 18"/>
          <p:cNvCxnSpPr>
            <a:cxnSpLocks noChangeShapeType="1"/>
            <a:stCxn id="47110" idx="4"/>
            <a:endCxn id="47117" idx="0"/>
          </p:cNvCxnSpPr>
          <p:nvPr/>
        </p:nvCxnSpPr>
        <p:spPr bwMode="auto">
          <a:xfrm rot="16200000" flipH="1">
            <a:off x="6411119" y="4523581"/>
            <a:ext cx="720725" cy="309563"/>
          </a:xfrm>
          <a:prstGeom prst="curvedConnector3">
            <a:avLst>
              <a:gd name="adj1" fmla="val 50000"/>
            </a:avLst>
          </a:prstGeom>
          <a:noFill/>
          <a:ln w="9525">
            <a:solidFill>
              <a:schemeClr val="tx1"/>
            </a:solidFill>
            <a:round/>
            <a:headEnd/>
            <a:tailEnd type="triangle" w="med" len="med"/>
          </a:ln>
        </p:spPr>
      </p:cxnSp>
      <p:cxnSp>
        <p:nvCxnSpPr>
          <p:cNvPr id="47123" name="AutoShape 19"/>
          <p:cNvCxnSpPr>
            <a:cxnSpLocks noChangeShapeType="1"/>
            <a:stCxn id="47110" idx="4"/>
            <a:endCxn id="47119" idx="0"/>
          </p:cNvCxnSpPr>
          <p:nvPr/>
        </p:nvCxnSpPr>
        <p:spPr bwMode="auto">
          <a:xfrm rot="16200000" flipH="1">
            <a:off x="7239794" y="3694906"/>
            <a:ext cx="720725" cy="1966913"/>
          </a:xfrm>
          <a:prstGeom prst="curvedConnector3">
            <a:avLst>
              <a:gd name="adj1" fmla="val 50000"/>
            </a:avLst>
          </a:prstGeom>
          <a:noFill/>
          <a:ln w="9525">
            <a:solidFill>
              <a:schemeClr val="tx1"/>
            </a:solidFill>
            <a:round/>
            <a:headEnd/>
            <a:tailEnd type="triangle" w="med" len="med"/>
          </a:ln>
        </p:spPr>
      </p:cxn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Footer Placeholder 3"/>
          <p:cNvSpPr>
            <a:spLocks noGrp="1"/>
          </p:cNvSpPr>
          <p:nvPr>
            <p:ph type="ftr" sz="quarter" idx="10"/>
          </p:nvPr>
        </p:nvSpPr>
        <p:spPr>
          <a:noFill/>
        </p:spPr>
        <p:txBody>
          <a:bodyPr/>
          <a:lstStyle/>
          <a:p>
            <a:r>
              <a:rPr lang="fr-FR" smtClean="0"/>
              <a:t>Cours Java 2013 Bersini</a:t>
            </a:r>
            <a:endParaRPr lang="fr-FR" u="sng"/>
          </a:p>
        </p:txBody>
      </p:sp>
      <p:sp>
        <p:nvSpPr>
          <p:cNvPr id="319491" name="Rectangle 2"/>
          <p:cNvSpPr>
            <a:spLocks noGrp="1" noChangeArrowheads="1"/>
          </p:cNvSpPr>
          <p:nvPr>
            <p:ph type="title"/>
          </p:nvPr>
        </p:nvSpPr>
        <p:spPr/>
        <p:txBody>
          <a:bodyPr/>
          <a:lstStyle/>
          <a:p>
            <a:r>
              <a:rPr lang="fr-FR" sz="3600" smtClean="0"/>
              <a:t>Interaction entre objets</a:t>
            </a:r>
            <a:br>
              <a:rPr lang="fr-FR" sz="3600" smtClean="0"/>
            </a:br>
            <a:r>
              <a:rPr lang="fr-FR" sz="2800" smtClean="0"/>
              <a:t>Qu’est-ce qu’un envoi de message?</a:t>
            </a:r>
          </a:p>
        </p:txBody>
      </p:sp>
      <p:sp>
        <p:nvSpPr>
          <p:cNvPr id="319492" name="Rectangle 3"/>
          <p:cNvSpPr>
            <a:spLocks noGrp="1" noChangeArrowheads="1"/>
          </p:cNvSpPr>
          <p:nvPr>
            <p:ph type="body" idx="1"/>
          </p:nvPr>
        </p:nvSpPr>
        <p:spPr/>
        <p:txBody>
          <a:bodyPr/>
          <a:lstStyle/>
          <a:p>
            <a:r>
              <a:rPr lang="fr-FR" smtClean="0"/>
              <a:t>Les arguments d’une méthode peuvent être de deux types</a:t>
            </a:r>
          </a:p>
          <a:p>
            <a:pPr lvl="1"/>
            <a:r>
              <a:rPr lang="fr-FR" smtClean="0"/>
              <a:t>Variable de type primitif</a:t>
            </a:r>
          </a:p>
          <a:p>
            <a:pPr lvl="1"/>
            <a:r>
              <a:rPr lang="fr-FR" smtClean="0"/>
              <a:t>Objet</a:t>
            </a:r>
          </a:p>
          <a:p>
            <a:r>
              <a:rPr lang="fr-FR" smtClean="0"/>
              <a:t>Lorsque l’argument est une variable de type primitif, c’est la valeur de la variable qui est passée en paramètre</a:t>
            </a:r>
          </a:p>
          <a:p>
            <a:r>
              <a:rPr lang="fr-FR" smtClean="0"/>
              <a:t>Lorsque l’argument est un objet, il y a, théoriquement, deux éléments qui pourraient être passés en paramètre:</a:t>
            </a:r>
          </a:p>
          <a:p>
            <a:pPr lvl="1"/>
            <a:r>
              <a:rPr lang="fr-FR" smtClean="0"/>
              <a:t>La référence vers l’objet</a:t>
            </a:r>
          </a:p>
          <a:p>
            <a:pPr lvl="1"/>
            <a:r>
              <a:rPr lang="fr-FR" smtClean="0"/>
              <a:t>L’objet lui-même</a:t>
            </a:r>
          </a:p>
          <a:p>
            <a:r>
              <a:rPr lang="fr-FR" smtClean="0"/>
              <a:t>A la différence de C++, Java considère toujours que c’est la valeur de la référence (plus exactement une copie de cette valeur) et non l’objet qui est passée en argument</a:t>
            </a:r>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Footer Placeholder 3"/>
          <p:cNvSpPr>
            <a:spLocks noGrp="1"/>
          </p:cNvSpPr>
          <p:nvPr>
            <p:ph type="ftr" sz="quarter" idx="10"/>
          </p:nvPr>
        </p:nvSpPr>
        <p:spPr>
          <a:noFill/>
        </p:spPr>
        <p:txBody>
          <a:bodyPr/>
          <a:lstStyle/>
          <a:p>
            <a:r>
              <a:rPr lang="fr-FR" smtClean="0"/>
              <a:t>Cours Java 2013 Bersini</a:t>
            </a:r>
            <a:endParaRPr lang="fr-FR" u="sng"/>
          </a:p>
        </p:txBody>
      </p:sp>
      <p:sp>
        <p:nvSpPr>
          <p:cNvPr id="321539" name="Rectangle 2"/>
          <p:cNvSpPr>
            <a:spLocks noGrp="1" noChangeArrowheads="1"/>
          </p:cNvSpPr>
          <p:nvPr>
            <p:ph type="title"/>
          </p:nvPr>
        </p:nvSpPr>
        <p:spPr/>
        <p:txBody>
          <a:bodyPr/>
          <a:lstStyle/>
          <a:p>
            <a:r>
              <a:rPr lang="fr-BE" smtClean="0"/>
              <a:t>Exercices</a:t>
            </a:r>
            <a:endParaRPr lang="en-GB" smtClean="0"/>
          </a:p>
        </p:txBody>
      </p:sp>
      <p:sp>
        <p:nvSpPr>
          <p:cNvPr id="321540" name="Rectangle 3"/>
          <p:cNvSpPr>
            <a:spLocks noGrp="1" noChangeArrowheads="1"/>
          </p:cNvSpPr>
          <p:nvPr>
            <p:ph type="body" idx="1"/>
          </p:nvPr>
        </p:nvSpPr>
        <p:spPr>
          <a:xfrm>
            <a:off x="152400" y="1185863"/>
            <a:ext cx="8839200" cy="5106987"/>
          </a:xfrm>
        </p:spPr>
        <p:txBody>
          <a:bodyPr/>
          <a:lstStyle/>
          <a:p>
            <a:r>
              <a:rPr lang="fr-FR" sz="2400" smtClean="0"/>
              <a:t>Comptes en banque</a:t>
            </a:r>
          </a:p>
          <a:p>
            <a:pPr lvl="1"/>
            <a:r>
              <a:rPr lang="fr-FR" sz="2000" smtClean="0"/>
              <a:t>Créer une Classe banque</a:t>
            </a:r>
          </a:p>
          <a:p>
            <a:pPr lvl="2"/>
            <a:r>
              <a:rPr lang="fr-FR" sz="1800" smtClean="0"/>
              <a:t>Transformer la classe banque en classe OO</a:t>
            </a:r>
          </a:p>
          <a:p>
            <a:pPr lvl="2"/>
            <a:r>
              <a:rPr lang="fr-FR" sz="1800" smtClean="0"/>
              <a:t>Lui associer un tableau de comptes et un tableau de clients</a:t>
            </a:r>
          </a:p>
          <a:p>
            <a:pPr lvl="2"/>
            <a:r>
              <a:rPr lang="fr-FR" sz="1800" smtClean="0"/>
              <a:t>Instancier quelques comptes et clients dans son constructeur et les associer les uns aux autres</a:t>
            </a:r>
          </a:p>
          <a:p>
            <a:pPr lvl="2"/>
            <a:r>
              <a:rPr lang="fr-FR" sz="1800" b="1" smtClean="0"/>
              <a:t>N’oubliez pas Faites d’abord un diagramme de classes!</a:t>
            </a:r>
          </a:p>
          <a:p>
            <a:pPr lvl="2"/>
            <a:r>
              <a:rPr lang="fr-FR" sz="1800" smtClean="0"/>
              <a:t>Toutes les opérations sur les comptes devront se faire obligatoirement au travers de la classe publique Banque (façade) </a:t>
            </a:r>
            <a:r>
              <a:rPr lang="en-US" sz="1800" smtClean="0"/>
              <a:t>–</a:t>
            </a:r>
            <a:r>
              <a:rPr lang="fr-FR" sz="1800" smtClean="0"/>
              <a:t> L</a:t>
            </a:r>
            <a:r>
              <a:rPr lang="en-US" sz="1800" smtClean="0"/>
              <a:t>e</a:t>
            </a:r>
            <a:r>
              <a:rPr lang="fr-FR" sz="1800" smtClean="0"/>
              <a:t>s compteEnBanque et les Personne sont invisible en dehors du package!</a:t>
            </a:r>
          </a:p>
          <a:p>
            <a:pPr lvl="2"/>
            <a:r>
              <a:rPr lang="fr-FR" sz="1800" smtClean="0"/>
              <a:t>Implémentez les méthodes : enregsitrerUnClient, ouvririComptePourClient, depotSurCompte, retraireDeCompte, virement</a:t>
            </a:r>
          </a:p>
          <a:p>
            <a:pPr lvl="2"/>
            <a:r>
              <a:rPr lang="fr-FR" sz="1800" smtClean="0"/>
              <a:t> </a:t>
            </a:r>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Title 1"/>
          <p:cNvSpPr>
            <a:spLocks noGrp="1"/>
          </p:cNvSpPr>
          <p:nvPr>
            <p:ph type="title"/>
          </p:nvPr>
        </p:nvSpPr>
        <p:spPr/>
        <p:txBody>
          <a:bodyPr/>
          <a:lstStyle/>
          <a:p>
            <a:r>
              <a:rPr lang="en-US" smtClean="0"/>
              <a:t>Exercices</a:t>
            </a:r>
          </a:p>
        </p:txBody>
      </p:sp>
      <p:sp>
        <p:nvSpPr>
          <p:cNvPr id="323587" name="Content Placeholder 2"/>
          <p:cNvSpPr>
            <a:spLocks noGrp="1"/>
          </p:cNvSpPr>
          <p:nvPr>
            <p:ph idx="1"/>
          </p:nvPr>
        </p:nvSpPr>
        <p:spPr/>
        <p:txBody>
          <a:bodyPr/>
          <a:lstStyle/>
          <a:p>
            <a:r>
              <a:rPr lang="en-US" smtClean="0"/>
              <a:t>Bonus</a:t>
            </a:r>
          </a:p>
          <a:p>
            <a:pPr lvl="1"/>
            <a:r>
              <a:rPr lang="en-US" smtClean="0"/>
              <a:t>Que se passe-t-il dans le cas de plusieurs banques?</a:t>
            </a:r>
          </a:p>
          <a:p>
            <a:pPr lvl="1"/>
            <a:r>
              <a:rPr lang="en-US" smtClean="0"/>
              <a:t>Quelle </a:t>
            </a:r>
            <a:r>
              <a:rPr lang="fr-BE" smtClean="0"/>
              <a:t>conséquence</a:t>
            </a:r>
            <a:r>
              <a:rPr lang="en-US" smtClean="0"/>
              <a:t> cela-a-t-il sur les identifiants des comptes?</a:t>
            </a:r>
          </a:p>
          <a:p>
            <a:pPr lvl="1"/>
            <a:r>
              <a:rPr lang="en-US" smtClean="0"/>
              <a:t>Comment assurer de manière transparente un virement interbancaire ?</a:t>
            </a:r>
          </a:p>
          <a:p>
            <a:pPr lvl="1"/>
            <a:r>
              <a:rPr lang="en-US" smtClean="0"/>
              <a:t>Quelles solutions proposez-vous?</a:t>
            </a:r>
          </a:p>
        </p:txBody>
      </p:sp>
      <p:sp>
        <p:nvSpPr>
          <p:cNvPr id="323588" name="Footer Placeholder 3"/>
          <p:cNvSpPr>
            <a:spLocks noGrp="1"/>
          </p:cNvSpPr>
          <p:nvPr>
            <p:ph type="ftr" sz="quarter" idx="10"/>
          </p:nvPr>
        </p:nvSpPr>
        <p:spPr>
          <a:noFill/>
        </p:spPr>
        <p:txBody>
          <a:bodyPr/>
          <a:lstStyle/>
          <a:p>
            <a:r>
              <a:rPr lang="fr-FR" smtClean="0"/>
              <a:t>Cours Java 2013 Bersini</a:t>
            </a:r>
            <a:endParaRPr lang="fr-FR" u="sng"/>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Footer Placeholder 3"/>
          <p:cNvSpPr>
            <a:spLocks noGrp="1"/>
          </p:cNvSpPr>
          <p:nvPr>
            <p:ph type="ftr" sz="quarter" idx="10"/>
          </p:nvPr>
        </p:nvSpPr>
        <p:spPr>
          <a:noFill/>
        </p:spPr>
        <p:txBody>
          <a:bodyPr/>
          <a:lstStyle/>
          <a:p>
            <a:r>
              <a:rPr lang="fr-FR" smtClean="0"/>
              <a:t>Cours Java 2013 Bersini</a:t>
            </a:r>
            <a:endParaRPr lang="fr-FR" u="sng"/>
          </a:p>
        </p:txBody>
      </p:sp>
      <p:sp>
        <p:nvSpPr>
          <p:cNvPr id="324611" name="Rectangle 2"/>
          <p:cNvSpPr>
            <a:spLocks noGrp="1" noChangeArrowheads="1"/>
          </p:cNvSpPr>
          <p:nvPr>
            <p:ph type="title"/>
          </p:nvPr>
        </p:nvSpPr>
        <p:spPr/>
        <p:txBody>
          <a:bodyPr/>
          <a:lstStyle/>
          <a:p>
            <a:r>
              <a:rPr lang="fr-FR" sz="3600" smtClean="0"/>
              <a:t>Héritage</a:t>
            </a:r>
            <a:r>
              <a:rPr lang="fr-FR" smtClean="0"/>
              <a:t/>
            </a:r>
            <a:br>
              <a:rPr lang="fr-FR" smtClean="0"/>
            </a:br>
            <a:r>
              <a:rPr lang="fr-BE" sz="2800" smtClean="0"/>
              <a:t>En quoi consiste l’héritage?</a:t>
            </a:r>
            <a:endParaRPr lang="fr-FR" sz="2800" smtClean="0"/>
          </a:p>
        </p:txBody>
      </p:sp>
      <p:sp>
        <p:nvSpPr>
          <p:cNvPr id="324612" name="Rectangle 3"/>
          <p:cNvSpPr>
            <a:spLocks noGrp="1" noChangeArrowheads="1"/>
          </p:cNvSpPr>
          <p:nvPr>
            <p:ph type="body" idx="1"/>
          </p:nvPr>
        </p:nvSpPr>
        <p:spPr>
          <a:xfrm>
            <a:off x="152400" y="1182688"/>
            <a:ext cx="8839200" cy="5294312"/>
          </a:xfrm>
        </p:spPr>
        <p:txBody>
          <a:bodyPr/>
          <a:lstStyle/>
          <a:p>
            <a:r>
              <a:rPr lang="fr-BE" sz="2400" smtClean="0"/>
              <a:t>Supposons qu’il existe déjà une classe qui définit un certain nombre de messages et qu’on aie besoin d’une classe identique mais pourvue de quelques messages supplémentaires</a:t>
            </a:r>
          </a:p>
          <a:p>
            <a:pPr lvl="1">
              <a:buFont typeface="Wingdings" pitchFamily="2" charset="2"/>
              <a:buChar char="è"/>
            </a:pPr>
            <a:r>
              <a:rPr lang="fr-BE" sz="2000" smtClean="0">
                <a:sym typeface="Wingdings" pitchFamily="2" charset="2"/>
              </a:rPr>
              <a:t>Comment éviter de réécrire la classe de départ?</a:t>
            </a:r>
          </a:p>
          <a:p>
            <a:pPr lvl="1">
              <a:buFont typeface="Wingdings" pitchFamily="2" charset="2"/>
              <a:buChar char="è"/>
            </a:pPr>
            <a:r>
              <a:rPr lang="fr-BE" sz="2000" smtClean="0"/>
              <a:t>Regrouper les classes en super-classes en factorisant et spécialisant</a:t>
            </a:r>
          </a:p>
          <a:p>
            <a:pPr lvl="1">
              <a:buFont typeface="Wingdings" pitchFamily="2" charset="2"/>
              <a:buChar char="è"/>
            </a:pPr>
            <a:r>
              <a:rPr lang="fr-BE" sz="2000" smtClean="0"/>
              <a:t>La sous-classe hérite des attributs et méthodes et peut en rajouter de nouveaux</a:t>
            </a:r>
          </a:p>
        </p:txBody>
      </p:sp>
      <p:sp>
        <p:nvSpPr>
          <p:cNvPr id="324613" name="Rectangle 4"/>
          <p:cNvSpPr>
            <a:spLocks noChangeArrowheads="1"/>
          </p:cNvSpPr>
          <p:nvPr/>
        </p:nvSpPr>
        <p:spPr bwMode="auto">
          <a:xfrm>
            <a:off x="1119188" y="4262438"/>
            <a:ext cx="6985000" cy="1941512"/>
          </a:xfrm>
          <a:prstGeom prst="rect">
            <a:avLst/>
          </a:prstGeom>
          <a:solidFill>
            <a:schemeClr val="accent1"/>
          </a:solidFill>
          <a:ln w="9525">
            <a:solidFill>
              <a:schemeClr val="bg1"/>
            </a:solidFill>
            <a:miter lim="800000"/>
            <a:headEnd/>
            <a:tailEnd/>
          </a:ln>
        </p:spPr>
        <p:txBody>
          <a:bodyPr wrap="none"/>
          <a:lstStyle/>
          <a:p>
            <a:pPr eaLnBrk="1" hangingPunct="1"/>
            <a:r>
              <a:rPr lang="fr-BE" sz="2400">
                <a:solidFill>
                  <a:schemeClr val="bg1"/>
                </a:solidFill>
              </a:rPr>
              <a:t>CompteEnBanque</a:t>
            </a:r>
            <a:endParaRPr lang="en-US">
              <a:solidFill>
                <a:schemeClr val="bg1"/>
              </a:solidFill>
            </a:endParaRPr>
          </a:p>
        </p:txBody>
      </p:sp>
      <p:sp>
        <p:nvSpPr>
          <p:cNvPr id="324614" name="Rectangle 5"/>
          <p:cNvSpPr>
            <a:spLocks noChangeArrowheads="1"/>
          </p:cNvSpPr>
          <p:nvPr/>
        </p:nvSpPr>
        <p:spPr bwMode="auto">
          <a:xfrm>
            <a:off x="1244600" y="4851400"/>
            <a:ext cx="3257550" cy="1222375"/>
          </a:xfrm>
          <a:prstGeom prst="rect">
            <a:avLst/>
          </a:prstGeom>
          <a:solidFill>
            <a:srgbClr val="E6F4FF"/>
          </a:solidFill>
          <a:ln w="9525">
            <a:solidFill>
              <a:schemeClr val="tx1"/>
            </a:solidFill>
            <a:miter lim="800000"/>
            <a:headEnd/>
            <a:tailEnd/>
          </a:ln>
        </p:spPr>
        <p:txBody>
          <a:bodyPr wrap="none" anchor="ctr"/>
          <a:lstStyle/>
          <a:p>
            <a:pPr eaLnBrk="1" hangingPunct="1"/>
            <a:r>
              <a:rPr lang="fr-BE"/>
              <a:t>CompteCourant</a:t>
            </a:r>
          </a:p>
          <a:p>
            <a:pPr eaLnBrk="1" hangingPunct="1"/>
            <a:endParaRPr lang="fr-BE"/>
          </a:p>
          <a:p>
            <a:pPr eaLnBrk="1" hangingPunct="1"/>
            <a:endParaRPr lang="fr-BE"/>
          </a:p>
          <a:p>
            <a:pPr eaLnBrk="1" hangingPunct="1"/>
            <a:endParaRPr lang="en-GB"/>
          </a:p>
          <a:p>
            <a:pPr eaLnBrk="1" hangingPunct="1"/>
            <a:endParaRPr lang="en-GB"/>
          </a:p>
        </p:txBody>
      </p:sp>
      <p:sp>
        <p:nvSpPr>
          <p:cNvPr id="324615" name="Rectangle 6"/>
          <p:cNvSpPr>
            <a:spLocks noChangeArrowheads="1"/>
          </p:cNvSpPr>
          <p:nvPr/>
        </p:nvSpPr>
        <p:spPr bwMode="auto">
          <a:xfrm>
            <a:off x="4748213" y="4887913"/>
            <a:ext cx="3209925" cy="1222375"/>
          </a:xfrm>
          <a:prstGeom prst="rect">
            <a:avLst/>
          </a:prstGeom>
          <a:solidFill>
            <a:srgbClr val="E6F4FF"/>
          </a:solidFill>
          <a:ln w="9525">
            <a:solidFill>
              <a:schemeClr val="tx1"/>
            </a:solidFill>
            <a:miter lim="800000"/>
            <a:headEnd/>
            <a:tailEnd/>
          </a:ln>
        </p:spPr>
        <p:txBody>
          <a:bodyPr wrap="none" anchor="ctr"/>
          <a:lstStyle/>
          <a:p>
            <a:pPr eaLnBrk="1" hangingPunct="1"/>
            <a:r>
              <a:rPr lang="fr-BE"/>
              <a:t>CompteEpargne</a:t>
            </a:r>
            <a:endParaRPr lang="en-GB"/>
          </a:p>
          <a:p>
            <a:pPr eaLnBrk="1" hangingPunct="1"/>
            <a:endParaRPr lang="en-GB"/>
          </a:p>
          <a:p>
            <a:pPr eaLnBrk="1" hangingPunct="1"/>
            <a:endParaRPr lang="en-GB"/>
          </a:p>
          <a:p>
            <a:pPr eaLnBrk="1" hangingPunct="1"/>
            <a:endParaRPr lang="en-GB"/>
          </a:p>
          <a:p>
            <a:pPr eaLnBrk="1" hangingPunct="1"/>
            <a:endParaRPr lang="en-GB"/>
          </a:p>
        </p:txBody>
      </p:sp>
      <p:sp>
        <p:nvSpPr>
          <p:cNvPr id="324616" name="Rectangle 7"/>
          <p:cNvSpPr>
            <a:spLocks noChangeArrowheads="1"/>
          </p:cNvSpPr>
          <p:nvPr/>
        </p:nvSpPr>
        <p:spPr bwMode="auto">
          <a:xfrm>
            <a:off x="2759075" y="5233988"/>
            <a:ext cx="1630363" cy="736600"/>
          </a:xfrm>
          <a:prstGeom prst="rect">
            <a:avLst/>
          </a:prstGeom>
          <a:solidFill>
            <a:schemeClr val="bg1"/>
          </a:solidFill>
          <a:ln w="9525">
            <a:solidFill>
              <a:schemeClr val="tx1"/>
            </a:solidFill>
            <a:miter lim="800000"/>
            <a:headEnd/>
            <a:tailEnd/>
          </a:ln>
        </p:spPr>
        <p:txBody>
          <a:bodyPr wrap="none" anchor="ctr"/>
          <a:lstStyle/>
          <a:p>
            <a:pPr eaLnBrk="1" hangingPunct="1"/>
            <a:r>
              <a:rPr lang="fr-BE"/>
              <a:t>CptProfessionnel</a:t>
            </a:r>
          </a:p>
          <a:p>
            <a:pPr eaLnBrk="1" hangingPunct="1"/>
            <a:endParaRPr lang="fr-FR"/>
          </a:p>
          <a:p>
            <a:pPr eaLnBrk="1" hangingPunct="1"/>
            <a:endParaRPr lang="en-GB"/>
          </a:p>
        </p:txBody>
      </p:sp>
      <p:sp>
        <p:nvSpPr>
          <p:cNvPr id="324617" name="Rectangle 8"/>
          <p:cNvSpPr>
            <a:spLocks noChangeArrowheads="1"/>
          </p:cNvSpPr>
          <p:nvPr/>
        </p:nvSpPr>
        <p:spPr bwMode="auto">
          <a:xfrm>
            <a:off x="6202363" y="5267325"/>
            <a:ext cx="1630362" cy="736600"/>
          </a:xfrm>
          <a:prstGeom prst="rect">
            <a:avLst/>
          </a:prstGeom>
          <a:solidFill>
            <a:schemeClr val="bg1"/>
          </a:solidFill>
          <a:ln w="9525">
            <a:solidFill>
              <a:schemeClr val="tx1"/>
            </a:solidFill>
            <a:miter lim="800000"/>
            <a:headEnd/>
            <a:tailEnd/>
          </a:ln>
        </p:spPr>
        <p:txBody>
          <a:bodyPr wrap="none" anchor="ctr"/>
          <a:lstStyle/>
          <a:p>
            <a:pPr eaLnBrk="1" hangingPunct="1"/>
            <a:r>
              <a:rPr lang="fr-BE"/>
              <a:t>CptBloqué</a:t>
            </a:r>
          </a:p>
          <a:p>
            <a:pPr eaLnBrk="1" hangingPunct="1"/>
            <a:endParaRPr lang="fr-FR"/>
          </a:p>
          <a:p>
            <a:pPr eaLnBrk="1" hangingPunct="1"/>
            <a:endParaRPr lang="en-GB"/>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Footer Placeholder 3"/>
          <p:cNvSpPr>
            <a:spLocks noGrp="1"/>
          </p:cNvSpPr>
          <p:nvPr>
            <p:ph type="ftr" sz="quarter" idx="10"/>
          </p:nvPr>
        </p:nvSpPr>
        <p:spPr>
          <a:noFill/>
        </p:spPr>
        <p:txBody>
          <a:bodyPr/>
          <a:lstStyle/>
          <a:p>
            <a:r>
              <a:rPr lang="fr-FR" smtClean="0"/>
              <a:t>Cours Java 2013 Bersini</a:t>
            </a:r>
            <a:endParaRPr lang="fr-FR" u="sng"/>
          </a:p>
        </p:txBody>
      </p:sp>
      <p:sp>
        <p:nvSpPr>
          <p:cNvPr id="326659" name="Rectangle 2"/>
          <p:cNvSpPr>
            <a:spLocks noGrp="1" noChangeArrowheads="1"/>
          </p:cNvSpPr>
          <p:nvPr>
            <p:ph type="title"/>
          </p:nvPr>
        </p:nvSpPr>
        <p:spPr/>
        <p:txBody>
          <a:bodyPr/>
          <a:lstStyle/>
          <a:p>
            <a:r>
              <a:rPr lang="fr-FR" sz="3600" smtClean="0"/>
              <a:t>Héritage</a:t>
            </a:r>
            <a:r>
              <a:rPr lang="fr-FR" smtClean="0"/>
              <a:t/>
            </a:r>
            <a:br>
              <a:rPr lang="fr-FR" smtClean="0"/>
            </a:br>
            <a:r>
              <a:rPr lang="fr-BE" sz="2800" smtClean="0"/>
              <a:t>En quoi consiste l’héritage?</a:t>
            </a:r>
            <a:endParaRPr lang="en-GB" sz="2800" smtClean="0"/>
          </a:p>
        </p:txBody>
      </p:sp>
      <p:pic>
        <p:nvPicPr>
          <p:cNvPr id="326660" name="Picture 3" descr="11-13"/>
          <p:cNvPicPr>
            <a:picLocks noChangeAspect="1" noChangeArrowheads="1"/>
          </p:cNvPicPr>
          <p:nvPr/>
        </p:nvPicPr>
        <p:blipFill>
          <a:blip r:embed="rId3"/>
          <a:srcRect/>
          <a:stretch>
            <a:fillRect/>
          </a:stretch>
        </p:blipFill>
        <p:spPr bwMode="auto">
          <a:xfrm>
            <a:off x="1042988" y="2286000"/>
            <a:ext cx="7110412" cy="3949700"/>
          </a:xfrm>
          <a:prstGeom prst="rect">
            <a:avLst/>
          </a:prstGeom>
          <a:noFill/>
          <a:ln w="9525">
            <a:noFill/>
            <a:miter lim="800000"/>
            <a:headEnd/>
            <a:tailEnd/>
          </a:ln>
        </p:spPr>
      </p:pic>
      <p:sp>
        <p:nvSpPr>
          <p:cNvPr id="326661" name="Rectangle 4"/>
          <p:cNvSpPr>
            <a:spLocks noGrp="1" noChangeArrowheads="1"/>
          </p:cNvSpPr>
          <p:nvPr>
            <p:ph type="body" idx="1"/>
          </p:nvPr>
        </p:nvSpPr>
        <p:spPr>
          <a:xfrm>
            <a:off x="152400" y="1236663"/>
            <a:ext cx="8839200" cy="4706937"/>
          </a:xfrm>
        </p:spPr>
        <p:txBody>
          <a:bodyPr/>
          <a:lstStyle/>
          <a:p>
            <a:pPr>
              <a:lnSpc>
                <a:spcPct val="80000"/>
              </a:lnSpc>
            </a:pPr>
            <a:r>
              <a:rPr lang="fr-BE" sz="2400" smtClean="0"/>
              <a:t>Ex: Dans l’écosystème</a:t>
            </a:r>
          </a:p>
          <a:p>
            <a:pPr lvl="1">
              <a:lnSpc>
                <a:spcPct val="80000"/>
              </a:lnSpc>
            </a:pPr>
            <a:r>
              <a:rPr lang="fr-BE" sz="2000" smtClean="0"/>
              <a:t>La classe Faune regroupe les animaux</a:t>
            </a:r>
          </a:p>
          <a:p>
            <a:pPr lvl="1">
              <a:lnSpc>
                <a:spcPct val="80000"/>
              </a:lnSpc>
            </a:pPr>
            <a:r>
              <a:rPr lang="fr-BE" sz="2000" smtClean="0"/>
              <a:t>La classe Ressource regroupe l’eau et la plante</a:t>
            </a:r>
            <a:endParaRPr lang="fr-FR" sz="2000" smtClean="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Footer Placeholder 3"/>
          <p:cNvSpPr>
            <a:spLocks noGrp="1"/>
          </p:cNvSpPr>
          <p:nvPr>
            <p:ph type="ftr" sz="quarter" idx="10"/>
          </p:nvPr>
        </p:nvSpPr>
        <p:spPr>
          <a:noFill/>
        </p:spPr>
        <p:txBody>
          <a:bodyPr/>
          <a:lstStyle/>
          <a:p>
            <a:r>
              <a:rPr lang="fr-FR" smtClean="0"/>
              <a:t>Cours Java 2013 Bersini</a:t>
            </a:r>
            <a:endParaRPr lang="fr-FR" u="sng"/>
          </a:p>
        </p:txBody>
      </p:sp>
      <p:sp>
        <p:nvSpPr>
          <p:cNvPr id="328707" name="Rectangle 2"/>
          <p:cNvSpPr>
            <a:spLocks noGrp="1" noChangeArrowheads="1"/>
          </p:cNvSpPr>
          <p:nvPr>
            <p:ph type="title"/>
          </p:nvPr>
        </p:nvSpPr>
        <p:spPr/>
        <p:txBody>
          <a:bodyPr/>
          <a:lstStyle/>
          <a:p>
            <a:r>
              <a:rPr lang="fr-FR" sz="3600" smtClean="0"/>
              <a:t>Héritage</a:t>
            </a:r>
            <a:r>
              <a:rPr lang="fr-FR" smtClean="0"/>
              <a:t/>
            </a:r>
            <a:br>
              <a:rPr lang="fr-FR" smtClean="0"/>
            </a:br>
            <a:r>
              <a:rPr lang="fr-BE" sz="2800" smtClean="0"/>
              <a:t>Comment mettre en œuvre l’héritage?</a:t>
            </a:r>
            <a:endParaRPr lang="fr-FR" sz="2800" smtClean="0"/>
          </a:p>
        </p:txBody>
      </p:sp>
      <p:sp>
        <p:nvSpPr>
          <p:cNvPr id="328708" name="Rectangle 3"/>
          <p:cNvSpPr>
            <a:spLocks noGrp="1" noChangeArrowheads="1"/>
          </p:cNvSpPr>
          <p:nvPr>
            <p:ph type="body" idx="1"/>
          </p:nvPr>
        </p:nvSpPr>
        <p:spPr>
          <a:xfrm>
            <a:off x="152400" y="1125538"/>
            <a:ext cx="8839200" cy="4818062"/>
          </a:xfrm>
        </p:spPr>
        <p:txBody>
          <a:bodyPr/>
          <a:lstStyle/>
          <a:p>
            <a:r>
              <a:rPr lang="fr-FR" smtClean="0"/>
              <a:t>Pour réaliser un héritage en Java, il suffit de le déclarer dans la déclaration de la classe au moyen de la clause « </a:t>
            </a:r>
            <a:r>
              <a:rPr lang="fr-FR" i="1" smtClean="0"/>
              <a:t>extends</a:t>
            </a:r>
            <a:r>
              <a:rPr lang="fr-FR" smtClean="0"/>
              <a:t> »</a:t>
            </a:r>
          </a:p>
          <a:p>
            <a:r>
              <a:rPr lang="fr-FR" smtClean="0"/>
              <a:t>Une sous-classe hérite des variables et des méthodes de ses classes parentes</a:t>
            </a:r>
          </a:p>
          <a:p>
            <a:r>
              <a:rPr lang="fr-FR" smtClean="0"/>
              <a:t>Java n’offre pas la possibilité d’héritage multiple</a:t>
            </a:r>
          </a:p>
          <a:p>
            <a:r>
              <a:rPr lang="fr-FR" smtClean="0"/>
              <a:t>A la racine de l’héritage Java se trouve la classe « Object » dont toutes les classes héritent automatiquement</a:t>
            </a:r>
          </a:p>
        </p:txBody>
      </p:sp>
      <p:sp>
        <p:nvSpPr>
          <p:cNvPr id="328709" name="Rectangle 4"/>
          <p:cNvSpPr>
            <a:spLocks noChangeArrowheads="1"/>
          </p:cNvSpPr>
          <p:nvPr/>
        </p:nvSpPr>
        <p:spPr bwMode="auto">
          <a:xfrm>
            <a:off x="258763" y="3797300"/>
            <a:ext cx="6408737" cy="2379663"/>
          </a:xfrm>
          <a:prstGeom prst="rect">
            <a:avLst/>
          </a:prstGeom>
          <a:solidFill>
            <a:srgbClr val="E6F4FF"/>
          </a:solidFill>
          <a:ln w="9525">
            <a:solidFill>
              <a:schemeClr val="tx1"/>
            </a:solidFill>
            <a:miter lim="800000"/>
            <a:headEnd/>
            <a:tailEnd/>
          </a:ln>
        </p:spPr>
        <p:txBody>
          <a:bodyPr>
            <a:spAutoFit/>
          </a:bodyPr>
          <a:lstStyle/>
          <a:p>
            <a:pPr marL="179388" lvl="1" algn="l" eaLnBrk="1" hangingPunct="1">
              <a:lnSpc>
                <a:spcPct val="90000"/>
              </a:lnSpc>
              <a:spcBef>
                <a:spcPct val="50000"/>
              </a:spcBef>
            </a:pPr>
            <a:r>
              <a:rPr lang="fr-BE">
                <a:latin typeface="Courier New" pitchFamily="49" charset="0"/>
              </a:rPr>
              <a:t>class BankAccount {</a:t>
            </a:r>
          </a:p>
          <a:p>
            <a:pPr marL="179388" lvl="1" algn="l" eaLnBrk="1" hangingPunct="1">
              <a:lnSpc>
                <a:spcPct val="90000"/>
              </a:lnSpc>
              <a:spcBef>
                <a:spcPct val="50000"/>
              </a:spcBef>
            </a:pPr>
            <a:r>
              <a:rPr lang="fr-BE">
                <a:latin typeface="Courier New" pitchFamily="49" charset="0"/>
              </a:rPr>
              <a:t>  protected int solde;</a:t>
            </a:r>
          </a:p>
          <a:p>
            <a:pPr marL="179388" lvl="1" algn="l" eaLnBrk="1" hangingPunct="1">
              <a:lnSpc>
                <a:spcPct val="90000"/>
              </a:lnSpc>
              <a:spcBef>
                <a:spcPct val="50000"/>
              </a:spcBef>
            </a:pPr>
            <a:r>
              <a:rPr lang="fr-BE">
                <a:latin typeface="Courier New" pitchFamily="49" charset="0"/>
              </a:rPr>
              <a:t>  …</a:t>
            </a:r>
          </a:p>
          <a:p>
            <a:pPr marL="179388" lvl="1" algn="l" eaLnBrk="1" hangingPunct="1">
              <a:lnSpc>
                <a:spcPct val="90000"/>
              </a:lnSpc>
              <a:spcBef>
                <a:spcPct val="50000"/>
              </a:spcBef>
            </a:pPr>
            <a:r>
              <a:rPr lang="fr-BE">
                <a:latin typeface="Courier New" pitchFamily="49" charset="0"/>
              </a:rPr>
              <a:t>}</a:t>
            </a:r>
          </a:p>
          <a:p>
            <a:pPr marL="179388" lvl="1" algn="l" eaLnBrk="1" hangingPunct="1">
              <a:lnSpc>
                <a:spcPct val="90000"/>
              </a:lnSpc>
              <a:spcBef>
                <a:spcPct val="50000"/>
              </a:spcBef>
            </a:pPr>
            <a:r>
              <a:rPr lang="fr-BE">
                <a:latin typeface="Courier New" pitchFamily="49" charset="0"/>
              </a:rPr>
              <a:t>class NormalAccount </a:t>
            </a:r>
            <a:r>
              <a:rPr lang="fr-BE" b="1" i="1">
                <a:solidFill>
                  <a:srgbClr val="FF0000"/>
                </a:solidFill>
                <a:latin typeface="Courier New" pitchFamily="49" charset="0"/>
              </a:rPr>
              <a:t>extends</a:t>
            </a:r>
            <a:r>
              <a:rPr lang="fr-BE">
                <a:latin typeface="Courier New" pitchFamily="49" charset="0"/>
              </a:rPr>
              <a:t> BankAccount {</a:t>
            </a:r>
          </a:p>
          <a:p>
            <a:pPr marL="179388" lvl="1" algn="l" eaLnBrk="1" hangingPunct="1">
              <a:lnSpc>
                <a:spcPct val="90000"/>
              </a:lnSpc>
              <a:spcBef>
                <a:spcPct val="50000"/>
              </a:spcBef>
            </a:pPr>
            <a:r>
              <a:rPr lang="fr-BE">
                <a:latin typeface="Courier New" pitchFamily="49" charset="0"/>
              </a:rPr>
              <a:t>  public void job(){solde+=1000;}</a:t>
            </a:r>
          </a:p>
          <a:p>
            <a:pPr marL="179388" lvl="1" algn="l" eaLnBrk="1" hangingPunct="1">
              <a:lnSpc>
                <a:spcPct val="90000"/>
              </a:lnSpc>
              <a:spcBef>
                <a:spcPct val="50000"/>
              </a:spcBef>
            </a:pPr>
            <a:r>
              <a:rPr lang="fr-BE">
                <a:latin typeface="Courier New" pitchFamily="49" charset="0"/>
              </a:rPr>
              <a:t>}</a:t>
            </a:r>
            <a:endParaRPr lang="en-US">
              <a:latin typeface="Courier New" pitchFamily="49" charset="0"/>
            </a:endParaRPr>
          </a:p>
        </p:txBody>
      </p:sp>
      <p:sp>
        <p:nvSpPr>
          <p:cNvPr id="328710" name="Rectangle 5"/>
          <p:cNvSpPr>
            <a:spLocks noChangeArrowheads="1"/>
          </p:cNvSpPr>
          <p:nvPr/>
        </p:nvSpPr>
        <p:spPr bwMode="auto">
          <a:xfrm>
            <a:off x="7021513" y="3573463"/>
            <a:ext cx="1600200" cy="304800"/>
          </a:xfrm>
          <a:prstGeom prst="rect">
            <a:avLst/>
          </a:prstGeom>
          <a:solidFill>
            <a:schemeClr val="accent1"/>
          </a:solidFill>
          <a:ln w="9525">
            <a:solidFill>
              <a:schemeClr val="tx1"/>
            </a:solidFill>
            <a:miter lim="800000"/>
            <a:headEnd/>
            <a:tailEnd/>
          </a:ln>
        </p:spPr>
        <p:txBody>
          <a:bodyPr wrap="none" anchor="ctr"/>
          <a:lstStyle/>
          <a:p>
            <a:pPr eaLnBrk="1" hangingPunct="1"/>
            <a:r>
              <a:rPr lang="fr-BE">
                <a:solidFill>
                  <a:schemeClr val="bg1"/>
                </a:solidFill>
              </a:rPr>
              <a:t>BankAccount</a:t>
            </a:r>
            <a:endParaRPr lang="en-US">
              <a:solidFill>
                <a:schemeClr val="bg1"/>
              </a:solidFill>
            </a:endParaRPr>
          </a:p>
        </p:txBody>
      </p:sp>
      <p:sp>
        <p:nvSpPr>
          <p:cNvPr id="328711" name="Rectangle 6"/>
          <p:cNvSpPr>
            <a:spLocks noChangeArrowheads="1"/>
          </p:cNvSpPr>
          <p:nvPr/>
        </p:nvSpPr>
        <p:spPr bwMode="auto">
          <a:xfrm>
            <a:off x="7021513" y="3878263"/>
            <a:ext cx="1600200" cy="304800"/>
          </a:xfrm>
          <a:prstGeom prst="rect">
            <a:avLst/>
          </a:prstGeom>
          <a:solidFill>
            <a:schemeClr val="accent1"/>
          </a:solidFill>
          <a:ln w="9525">
            <a:solidFill>
              <a:schemeClr val="tx1"/>
            </a:solidFill>
            <a:miter lim="800000"/>
            <a:headEnd/>
            <a:tailEnd/>
          </a:ln>
        </p:spPr>
        <p:txBody>
          <a:bodyPr wrap="none" anchor="ctr"/>
          <a:lstStyle/>
          <a:p>
            <a:pPr algn="l" eaLnBrk="1" hangingPunct="1"/>
            <a:r>
              <a:rPr lang="fr-BE">
                <a:solidFill>
                  <a:schemeClr val="bg1"/>
                </a:solidFill>
              </a:rPr>
              <a:t>int solde</a:t>
            </a:r>
            <a:endParaRPr lang="en-US">
              <a:solidFill>
                <a:schemeClr val="bg1"/>
              </a:solidFill>
            </a:endParaRPr>
          </a:p>
        </p:txBody>
      </p:sp>
      <p:sp>
        <p:nvSpPr>
          <p:cNvPr id="328712" name="Rectangle 7"/>
          <p:cNvSpPr>
            <a:spLocks noChangeArrowheads="1"/>
          </p:cNvSpPr>
          <p:nvPr/>
        </p:nvSpPr>
        <p:spPr bwMode="auto">
          <a:xfrm>
            <a:off x="7021513" y="4183063"/>
            <a:ext cx="1600200" cy="304800"/>
          </a:xfrm>
          <a:prstGeom prst="rect">
            <a:avLst/>
          </a:prstGeom>
          <a:solidFill>
            <a:schemeClr val="accent1"/>
          </a:solidFill>
          <a:ln w="9525">
            <a:solidFill>
              <a:schemeClr val="tx1"/>
            </a:solidFill>
            <a:miter lim="800000"/>
            <a:headEnd/>
            <a:tailEnd/>
          </a:ln>
        </p:spPr>
        <p:txBody>
          <a:bodyPr wrap="none" anchor="ctr"/>
          <a:lstStyle/>
          <a:p>
            <a:pPr eaLnBrk="1" hangingPunct="1"/>
            <a:endParaRPr lang="en-GB">
              <a:solidFill>
                <a:schemeClr val="bg1"/>
              </a:solidFill>
            </a:endParaRPr>
          </a:p>
        </p:txBody>
      </p:sp>
      <p:sp>
        <p:nvSpPr>
          <p:cNvPr id="328713" name="Rectangle 8"/>
          <p:cNvSpPr>
            <a:spLocks noChangeArrowheads="1"/>
          </p:cNvSpPr>
          <p:nvPr/>
        </p:nvSpPr>
        <p:spPr bwMode="auto">
          <a:xfrm>
            <a:off x="7023100" y="5326063"/>
            <a:ext cx="1600200" cy="304800"/>
          </a:xfrm>
          <a:prstGeom prst="rect">
            <a:avLst/>
          </a:prstGeom>
          <a:solidFill>
            <a:schemeClr val="accent1"/>
          </a:solidFill>
          <a:ln w="9525">
            <a:solidFill>
              <a:schemeClr val="tx1"/>
            </a:solidFill>
            <a:miter lim="800000"/>
            <a:headEnd/>
            <a:tailEnd/>
          </a:ln>
        </p:spPr>
        <p:txBody>
          <a:bodyPr wrap="none" anchor="ctr"/>
          <a:lstStyle/>
          <a:p>
            <a:pPr eaLnBrk="1" hangingPunct="1"/>
            <a:r>
              <a:rPr lang="fr-BE">
                <a:solidFill>
                  <a:schemeClr val="bg1"/>
                </a:solidFill>
              </a:rPr>
              <a:t>NormalAccount</a:t>
            </a:r>
            <a:endParaRPr lang="en-US">
              <a:solidFill>
                <a:schemeClr val="bg1"/>
              </a:solidFill>
            </a:endParaRPr>
          </a:p>
        </p:txBody>
      </p:sp>
      <p:sp>
        <p:nvSpPr>
          <p:cNvPr id="328714" name="Rectangle 9"/>
          <p:cNvSpPr>
            <a:spLocks noChangeArrowheads="1"/>
          </p:cNvSpPr>
          <p:nvPr/>
        </p:nvSpPr>
        <p:spPr bwMode="auto">
          <a:xfrm>
            <a:off x="7023100" y="5630863"/>
            <a:ext cx="1600200" cy="152400"/>
          </a:xfrm>
          <a:prstGeom prst="rect">
            <a:avLst/>
          </a:prstGeom>
          <a:solidFill>
            <a:schemeClr val="accent1"/>
          </a:solidFill>
          <a:ln w="9525">
            <a:solidFill>
              <a:schemeClr val="tx1"/>
            </a:solidFill>
            <a:miter lim="800000"/>
            <a:headEnd/>
            <a:tailEnd/>
          </a:ln>
        </p:spPr>
        <p:txBody>
          <a:bodyPr wrap="none" anchor="ctr"/>
          <a:lstStyle/>
          <a:p>
            <a:pPr algn="l" eaLnBrk="1" hangingPunct="1"/>
            <a:endParaRPr lang="en-GB">
              <a:solidFill>
                <a:schemeClr val="bg1"/>
              </a:solidFill>
            </a:endParaRPr>
          </a:p>
        </p:txBody>
      </p:sp>
      <p:sp>
        <p:nvSpPr>
          <p:cNvPr id="328715" name="Rectangle 10"/>
          <p:cNvSpPr>
            <a:spLocks noChangeArrowheads="1"/>
          </p:cNvSpPr>
          <p:nvPr/>
        </p:nvSpPr>
        <p:spPr bwMode="auto">
          <a:xfrm>
            <a:off x="7023100" y="5783263"/>
            <a:ext cx="1600200" cy="304800"/>
          </a:xfrm>
          <a:prstGeom prst="rect">
            <a:avLst/>
          </a:prstGeom>
          <a:solidFill>
            <a:schemeClr val="accent1"/>
          </a:solidFill>
          <a:ln w="9525">
            <a:solidFill>
              <a:schemeClr val="tx1"/>
            </a:solidFill>
            <a:miter lim="800000"/>
            <a:headEnd/>
            <a:tailEnd/>
          </a:ln>
        </p:spPr>
        <p:txBody>
          <a:bodyPr wrap="none" anchor="ctr"/>
          <a:lstStyle/>
          <a:p>
            <a:pPr algn="l" eaLnBrk="1" hangingPunct="1"/>
            <a:r>
              <a:rPr lang="fr-BE">
                <a:solidFill>
                  <a:schemeClr val="bg1"/>
                </a:solidFill>
              </a:rPr>
              <a:t>job(): void</a:t>
            </a:r>
            <a:endParaRPr lang="en-US">
              <a:solidFill>
                <a:schemeClr val="bg1"/>
              </a:solidFill>
            </a:endParaRPr>
          </a:p>
        </p:txBody>
      </p:sp>
      <p:cxnSp>
        <p:nvCxnSpPr>
          <p:cNvPr id="328716" name="AutoShape 11"/>
          <p:cNvCxnSpPr>
            <a:cxnSpLocks noChangeShapeType="1"/>
            <a:stCxn id="328713" idx="0"/>
            <a:endCxn id="328712" idx="2"/>
          </p:cNvCxnSpPr>
          <p:nvPr/>
        </p:nvCxnSpPr>
        <p:spPr bwMode="auto">
          <a:xfrm rot="5400000" flipH="1">
            <a:off x="7403307" y="4906169"/>
            <a:ext cx="838200" cy="1587"/>
          </a:xfrm>
          <a:prstGeom prst="bentConnector3">
            <a:avLst>
              <a:gd name="adj1" fmla="val 50000"/>
            </a:avLst>
          </a:prstGeom>
          <a:noFill/>
          <a:ln w="57150">
            <a:solidFill>
              <a:schemeClr val="tx1"/>
            </a:solidFill>
            <a:miter lim="800000"/>
            <a:headEnd/>
            <a:tailEnd type="triangle" w="med" len="med"/>
          </a:ln>
        </p:spPr>
      </p:cxn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Footer Placeholder 3"/>
          <p:cNvSpPr>
            <a:spLocks noGrp="1"/>
          </p:cNvSpPr>
          <p:nvPr>
            <p:ph type="ftr" sz="quarter" idx="10"/>
          </p:nvPr>
        </p:nvSpPr>
        <p:spPr>
          <a:noFill/>
        </p:spPr>
        <p:txBody>
          <a:bodyPr/>
          <a:lstStyle/>
          <a:p>
            <a:r>
              <a:rPr lang="fr-FR" smtClean="0"/>
              <a:t>Cours Java 2013 Bersini</a:t>
            </a:r>
            <a:endParaRPr lang="fr-FR" u="sng"/>
          </a:p>
        </p:txBody>
      </p:sp>
      <p:sp>
        <p:nvSpPr>
          <p:cNvPr id="330755" name="Rectangle 2"/>
          <p:cNvSpPr>
            <a:spLocks noGrp="1" noChangeArrowheads="1"/>
          </p:cNvSpPr>
          <p:nvPr>
            <p:ph type="title"/>
          </p:nvPr>
        </p:nvSpPr>
        <p:spPr/>
        <p:txBody>
          <a:bodyPr/>
          <a:lstStyle/>
          <a:p>
            <a:r>
              <a:rPr lang="fr-FR" sz="3600" smtClean="0"/>
              <a:t>Héritage</a:t>
            </a:r>
            <a:r>
              <a:rPr lang="fr-FR" smtClean="0"/>
              <a:t/>
            </a:r>
            <a:br>
              <a:rPr lang="fr-FR" smtClean="0"/>
            </a:br>
            <a:r>
              <a:rPr lang="fr-BE" sz="2800" smtClean="0"/>
              <a:t>Comment mettre en œuvre l’héritage?</a:t>
            </a:r>
            <a:endParaRPr lang="fr-FR" sz="2800" smtClean="0"/>
          </a:p>
        </p:txBody>
      </p:sp>
      <p:sp>
        <p:nvSpPr>
          <p:cNvPr id="330756" name="Rectangle 3"/>
          <p:cNvSpPr>
            <a:spLocks noGrp="1" noChangeArrowheads="1"/>
          </p:cNvSpPr>
          <p:nvPr>
            <p:ph type="body" idx="1"/>
          </p:nvPr>
        </p:nvSpPr>
        <p:spPr>
          <a:xfrm>
            <a:off x="152400" y="1273175"/>
            <a:ext cx="8839200" cy="4670425"/>
          </a:xfrm>
        </p:spPr>
        <p:txBody>
          <a:bodyPr/>
          <a:lstStyle/>
          <a:p>
            <a:r>
              <a:rPr lang="fr-FR" smtClean="0"/>
              <a:t>Comme une sous-classe hérite des variables de la classe parent, elle doit nécessairement les initialiser, donc appeler le constructeur de la classe parent</a:t>
            </a:r>
          </a:p>
          <a:p>
            <a:r>
              <a:rPr lang="fr-FR" smtClean="0"/>
              <a:t>Cela doit se faire avant la réalisation de son propre constructeur</a:t>
            </a:r>
          </a:p>
          <a:p>
            <a:r>
              <a:rPr lang="fr-FR" smtClean="0"/>
              <a:t>Concrètement, cela implique que la première instruction dans le  constructeur d’une sous-classe doit être l’appel au constructeur parent</a:t>
            </a:r>
          </a:p>
          <a:p>
            <a:r>
              <a:rPr lang="fr-FR" smtClean="0"/>
              <a:t>Cet appel se fait au moyen du mot-clé « super »</a:t>
            </a:r>
          </a:p>
          <a:p>
            <a:r>
              <a:rPr lang="fr-FR" smtClean="0"/>
              <a:t>Si la classe parent possède un constructeur vide, l’appel n’y est alors plus obligatoire mais implicite</a:t>
            </a:r>
          </a:p>
        </p:txBody>
      </p:sp>
      <p:sp>
        <p:nvSpPr>
          <p:cNvPr id="330757" name="Text Box 4"/>
          <p:cNvSpPr txBox="1">
            <a:spLocks noChangeArrowheads="1"/>
          </p:cNvSpPr>
          <p:nvPr/>
        </p:nvSpPr>
        <p:spPr bwMode="auto">
          <a:xfrm>
            <a:off x="1547813" y="4995863"/>
            <a:ext cx="5961062" cy="1323975"/>
          </a:xfrm>
          <a:prstGeom prst="rect">
            <a:avLst/>
          </a:prstGeom>
          <a:solidFill>
            <a:srgbClr val="E6F4FF"/>
          </a:solidFill>
          <a:ln w="9525">
            <a:solidFill>
              <a:schemeClr val="tx1"/>
            </a:solidFill>
            <a:miter lim="800000"/>
            <a:headEnd/>
            <a:tailEnd/>
          </a:ln>
        </p:spPr>
        <p:txBody>
          <a:bodyPr>
            <a:spAutoFit/>
          </a:bodyPr>
          <a:lstStyle/>
          <a:p>
            <a:pPr algn="l" eaLnBrk="1" hangingPunct="1"/>
            <a:r>
              <a:rPr lang="fr-BE">
                <a:latin typeface="Courier New" pitchFamily="49" charset="0"/>
              </a:rPr>
              <a:t>class Child extends MyClass {</a:t>
            </a:r>
          </a:p>
          <a:p>
            <a:pPr algn="l" eaLnBrk="1" hangingPunct="1"/>
            <a:r>
              <a:rPr lang="fr-BE">
                <a:latin typeface="Courier New" pitchFamily="49" charset="0"/>
              </a:rPr>
              <a:t>  Child(){</a:t>
            </a:r>
          </a:p>
          <a:p>
            <a:pPr algn="l" eaLnBrk="1" hangingPunct="1"/>
            <a:r>
              <a:rPr lang="fr-BE">
                <a:latin typeface="Courier New" pitchFamily="49" charset="0"/>
              </a:rPr>
              <a:t>    super(6); // appel du constructeur parent</a:t>
            </a:r>
          </a:p>
          <a:p>
            <a:pPr algn="l" eaLnBrk="1" hangingPunct="1"/>
            <a:r>
              <a:rPr lang="fr-BE">
                <a:latin typeface="Courier New" pitchFamily="49" charset="0"/>
              </a:rPr>
              <a:t>  }</a:t>
            </a:r>
          </a:p>
          <a:p>
            <a:pPr algn="l" eaLnBrk="1" hangingPunct="1"/>
            <a:r>
              <a:rPr lang="fr-BE">
                <a:latin typeface="Courier New" pitchFamily="49" charset="0"/>
              </a:rPr>
              <a:t>}</a:t>
            </a:r>
            <a:endParaRPr lang="en-US">
              <a:latin typeface="Courier New" pitchFamily="49" charset="0"/>
            </a:endParaRPr>
          </a:p>
        </p:txBody>
      </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Footer Placeholder 3"/>
          <p:cNvSpPr>
            <a:spLocks noGrp="1"/>
          </p:cNvSpPr>
          <p:nvPr>
            <p:ph type="ftr" sz="quarter" idx="10"/>
          </p:nvPr>
        </p:nvSpPr>
        <p:spPr>
          <a:noFill/>
        </p:spPr>
        <p:txBody>
          <a:bodyPr/>
          <a:lstStyle/>
          <a:p>
            <a:r>
              <a:rPr lang="fr-FR" smtClean="0"/>
              <a:t>Cours Java 2013 Bersini</a:t>
            </a:r>
            <a:endParaRPr lang="fr-FR" u="sng"/>
          </a:p>
        </p:txBody>
      </p:sp>
      <p:sp>
        <p:nvSpPr>
          <p:cNvPr id="332803" name="Rectangle 2"/>
          <p:cNvSpPr>
            <a:spLocks noGrp="1" noChangeArrowheads="1"/>
          </p:cNvSpPr>
          <p:nvPr>
            <p:ph type="title"/>
          </p:nvPr>
        </p:nvSpPr>
        <p:spPr/>
        <p:txBody>
          <a:bodyPr/>
          <a:lstStyle/>
          <a:p>
            <a:r>
              <a:rPr lang="fr-FR" sz="3600" smtClean="0"/>
              <a:t>Héritage</a:t>
            </a:r>
            <a:r>
              <a:rPr lang="fr-FR" smtClean="0"/>
              <a:t/>
            </a:r>
            <a:br>
              <a:rPr lang="fr-FR" smtClean="0"/>
            </a:br>
            <a:r>
              <a:rPr lang="fr-BE" sz="2800" smtClean="0"/>
              <a:t>Comment mettre en œuvre l’héritage?</a:t>
            </a:r>
            <a:endParaRPr lang="en-US" sz="2800" smtClean="0"/>
          </a:p>
        </p:txBody>
      </p:sp>
      <p:sp>
        <p:nvSpPr>
          <p:cNvPr id="332804" name="Rectangle 3"/>
          <p:cNvSpPr>
            <a:spLocks noGrp="1" noChangeArrowheads="1"/>
          </p:cNvSpPr>
          <p:nvPr>
            <p:ph type="body" idx="1"/>
          </p:nvPr>
        </p:nvSpPr>
        <p:spPr/>
        <p:txBody>
          <a:bodyPr/>
          <a:lstStyle/>
          <a:p>
            <a:r>
              <a:rPr lang="en-US" smtClean="0"/>
              <a:t>Le mot-clé “this” désigne toujours l’objet en cours (de création)</a:t>
            </a:r>
          </a:p>
        </p:txBody>
      </p:sp>
      <p:sp>
        <p:nvSpPr>
          <p:cNvPr id="332805" name="Text Box 4"/>
          <p:cNvSpPr txBox="1">
            <a:spLocks noChangeArrowheads="1"/>
          </p:cNvSpPr>
          <p:nvPr/>
        </p:nvSpPr>
        <p:spPr bwMode="auto">
          <a:xfrm>
            <a:off x="620713" y="1984375"/>
            <a:ext cx="7848600" cy="4013200"/>
          </a:xfrm>
          <a:prstGeom prst="rect">
            <a:avLst/>
          </a:prstGeom>
          <a:solidFill>
            <a:srgbClr val="E6F4FF"/>
          </a:solidFill>
          <a:ln w="9525">
            <a:solidFill>
              <a:schemeClr val="tx1"/>
            </a:solidFill>
            <a:miter lim="800000"/>
            <a:headEnd/>
            <a:tailEnd/>
          </a:ln>
        </p:spPr>
        <p:txBody>
          <a:bodyPr>
            <a:spAutoFit/>
          </a:bodyPr>
          <a:lstStyle/>
          <a:p>
            <a:pPr algn="l" eaLnBrk="1" hangingPunct="1"/>
            <a:r>
              <a:rPr lang="fr-BE">
                <a:latin typeface="Courier New" pitchFamily="49" charset="0"/>
              </a:rPr>
              <a:t>class Employee {</a:t>
            </a:r>
          </a:p>
          <a:p>
            <a:pPr algn="l" eaLnBrk="1" hangingPunct="1"/>
            <a:r>
              <a:rPr lang="fr-BE">
                <a:latin typeface="Courier New" pitchFamily="49" charset="0"/>
              </a:rPr>
              <a:t>  String name,firstname;</a:t>
            </a:r>
          </a:p>
          <a:p>
            <a:pPr algn="l" eaLnBrk="1" hangingPunct="1"/>
            <a:r>
              <a:rPr lang="fr-BE">
                <a:latin typeface="Courier New" pitchFamily="49" charset="0"/>
              </a:rPr>
              <a:t>  Address a;</a:t>
            </a:r>
          </a:p>
          <a:p>
            <a:pPr algn="l" eaLnBrk="1" hangingPunct="1"/>
            <a:r>
              <a:rPr lang="fr-BE">
                <a:latin typeface="Courier New" pitchFamily="49" charset="0"/>
              </a:rPr>
              <a:t>  int age;</a:t>
            </a:r>
          </a:p>
          <a:p>
            <a:pPr algn="l" eaLnBrk="1" hangingPunct="1"/>
            <a:r>
              <a:rPr lang="fr-BE">
                <a:latin typeface="Courier New" pitchFamily="49" charset="0"/>
              </a:rPr>
              <a:t>  Employee(String name,String firstname,Address a,int age){</a:t>
            </a:r>
          </a:p>
          <a:p>
            <a:pPr algn="l" eaLnBrk="1" hangingPunct="1"/>
            <a:r>
              <a:rPr lang="fr-BE">
                <a:latin typeface="Courier New" pitchFamily="49" charset="0"/>
              </a:rPr>
              <a:t>    super(); // Comme le constructeur parent n’attend pas </a:t>
            </a:r>
          </a:p>
          <a:p>
            <a:pPr algn="l" eaLnBrk="1" hangingPunct="1"/>
            <a:r>
              <a:rPr lang="fr-BE">
                <a:latin typeface="Courier New" pitchFamily="49" charset="0"/>
              </a:rPr>
              <a:t>	     // d’argument, cet appel n’est pas obligatoire</a:t>
            </a:r>
          </a:p>
          <a:p>
            <a:pPr algn="l" eaLnBrk="1" hangingPunct="1"/>
            <a:r>
              <a:rPr lang="fr-BE">
                <a:latin typeface="Courier New" pitchFamily="49" charset="0"/>
              </a:rPr>
              <a:t>    this.firstname=firstname;</a:t>
            </a:r>
          </a:p>
          <a:p>
            <a:pPr algn="l" eaLnBrk="1" hangingPunct="1"/>
            <a:r>
              <a:rPr lang="fr-BE">
                <a:latin typeface="Courier New" pitchFamily="49" charset="0"/>
              </a:rPr>
              <a:t>    this.name=name;</a:t>
            </a:r>
          </a:p>
          <a:p>
            <a:pPr algn="l" eaLnBrk="1" hangingPunct="1"/>
            <a:r>
              <a:rPr lang="fr-BE">
                <a:latin typeface="Courier New" pitchFamily="49" charset="0"/>
              </a:rPr>
              <a:t>    this.a=a;</a:t>
            </a:r>
          </a:p>
          <a:p>
            <a:pPr algn="l" eaLnBrk="1" hangingPunct="1"/>
            <a:r>
              <a:rPr lang="fr-BE">
                <a:latin typeface="Courier New" pitchFamily="49" charset="0"/>
              </a:rPr>
              <a:t>    this.age=age;</a:t>
            </a:r>
          </a:p>
          <a:p>
            <a:pPr algn="l" eaLnBrk="1" hangingPunct="1"/>
            <a:r>
              <a:rPr lang="fr-BE">
                <a:latin typeface="Courier New" pitchFamily="49" charset="0"/>
              </a:rPr>
              <a:t>  }</a:t>
            </a:r>
          </a:p>
          <a:p>
            <a:pPr algn="l" eaLnBrk="1" hangingPunct="1"/>
            <a:r>
              <a:rPr lang="fr-BE">
                <a:latin typeface="Courier New" pitchFamily="49" charset="0"/>
              </a:rPr>
              <a:t>  Employee(String name,String firstname){</a:t>
            </a:r>
          </a:p>
          <a:p>
            <a:pPr algn="l" eaLnBrk="1" hangingPunct="1"/>
            <a:r>
              <a:rPr lang="fr-BE">
                <a:latin typeface="Courier New" pitchFamily="49" charset="0"/>
              </a:rPr>
              <a:t>    this(name,firstname,null,-1);</a:t>
            </a:r>
          </a:p>
          <a:p>
            <a:pPr algn="l" eaLnBrk="1" hangingPunct="1"/>
            <a:r>
              <a:rPr lang="fr-BE">
                <a:latin typeface="Courier New" pitchFamily="49" charset="0"/>
              </a:rPr>
              <a:t>  }</a:t>
            </a:r>
          </a:p>
          <a:p>
            <a:pPr algn="l" eaLnBrk="1" hangingPunct="1"/>
            <a:r>
              <a:rPr lang="fr-BE">
                <a:latin typeface="Courier New" pitchFamily="49" charset="0"/>
              </a:rPr>
              <a:t>}</a:t>
            </a:r>
            <a:endParaRPr lang="en-US">
              <a:latin typeface="Courier New" pitchFamily="49" charset="0"/>
            </a:endParaRPr>
          </a:p>
        </p:txBody>
      </p: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Footer Placeholder 3"/>
          <p:cNvSpPr>
            <a:spLocks noGrp="1"/>
          </p:cNvSpPr>
          <p:nvPr>
            <p:ph type="ftr" sz="quarter" idx="10"/>
          </p:nvPr>
        </p:nvSpPr>
        <p:spPr>
          <a:noFill/>
        </p:spPr>
        <p:txBody>
          <a:bodyPr/>
          <a:lstStyle/>
          <a:p>
            <a:r>
              <a:rPr lang="fr-FR" smtClean="0"/>
              <a:t>Cours Java 2013 Bersini</a:t>
            </a:r>
            <a:endParaRPr lang="fr-FR" u="sng"/>
          </a:p>
        </p:txBody>
      </p:sp>
      <p:sp>
        <p:nvSpPr>
          <p:cNvPr id="334851" name="Rectangle 2"/>
          <p:cNvSpPr>
            <a:spLocks noGrp="1" noChangeArrowheads="1"/>
          </p:cNvSpPr>
          <p:nvPr>
            <p:ph type="title"/>
          </p:nvPr>
        </p:nvSpPr>
        <p:spPr/>
        <p:txBody>
          <a:bodyPr/>
          <a:lstStyle/>
          <a:p>
            <a:r>
              <a:rPr lang="fr-FR" sz="3600" smtClean="0"/>
              <a:t>Héritage</a:t>
            </a:r>
            <a:r>
              <a:rPr lang="fr-FR" smtClean="0"/>
              <a:t/>
            </a:r>
            <a:br>
              <a:rPr lang="fr-FR" smtClean="0"/>
            </a:br>
            <a:r>
              <a:rPr lang="fr-BE" sz="2800" smtClean="0"/>
              <a:t>Comment mettre en œuvre l’héritage?</a:t>
            </a:r>
            <a:endParaRPr lang="fr-FR" sz="2800" smtClean="0"/>
          </a:p>
        </p:txBody>
      </p:sp>
      <p:sp>
        <p:nvSpPr>
          <p:cNvPr id="334852" name="Rectangle 3"/>
          <p:cNvSpPr>
            <a:spLocks noGrp="1" noChangeArrowheads="1"/>
          </p:cNvSpPr>
          <p:nvPr>
            <p:ph type="body" idx="1"/>
          </p:nvPr>
        </p:nvSpPr>
        <p:spPr/>
        <p:txBody>
          <a:bodyPr/>
          <a:lstStyle/>
          <a:p>
            <a:r>
              <a:rPr lang="fr-FR" smtClean="0"/>
              <a:t>La variable aNumber du compte normal cache la variable aNumber de la classe générale compte en banque. Mais on peut accéder à la variable aNumber d’un compte en banque à partir d’un compte normal en utilisant le mot-clé super : </a:t>
            </a:r>
            <a:br>
              <a:rPr lang="fr-FR" smtClean="0"/>
            </a:br>
            <a:endParaRPr lang="fr-FR" smtClean="0"/>
          </a:p>
          <a:p>
            <a:pPr algn="ctr">
              <a:buFont typeface="Symbol" pitchFamily="18" charset="2"/>
              <a:buNone/>
            </a:pPr>
            <a:r>
              <a:rPr lang="fr-FR" smtClean="0">
                <a:latin typeface="Courier New" pitchFamily="49" charset="0"/>
              </a:rPr>
              <a:t>super.aNumber </a:t>
            </a:r>
          </a:p>
        </p:txBody>
      </p:sp>
      <p:sp>
        <p:nvSpPr>
          <p:cNvPr id="334853" name="Rectangle 4"/>
          <p:cNvSpPr>
            <a:spLocks noChangeArrowheads="1"/>
          </p:cNvSpPr>
          <p:nvPr/>
        </p:nvSpPr>
        <p:spPr bwMode="auto">
          <a:xfrm>
            <a:off x="1187450" y="3797300"/>
            <a:ext cx="6705600" cy="2439988"/>
          </a:xfrm>
          <a:prstGeom prst="rect">
            <a:avLst/>
          </a:prstGeom>
          <a:solidFill>
            <a:srgbClr val="E6F4FF"/>
          </a:solidFill>
          <a:ln w="9525">
            <a:solidFill>
              <a:schemeClr val="tx1"/>
            </a:solidFill>
            <a:miter lim="800000"/>
            <a:headEnd/>
            <a:tailEnd/>
          </a:ln>
        </p:spPr>
        <p:txBody>
          <a:bodyPr>
            <a:spAutoFit/>
          </a:bodyPr>
          <a:lstStyle/>
          <a:p>
            <a:pPr algn="l" eaLnBrk="1" hangingPunct="1">
              <a:spcBef>
                <a:spcPct val="50000"/>
              </a:spcBef>
            </a:pPr>
            <a:r>
              <a:rPr lang="en-US" sz="1800">
                <a:latin typeface="Courier New" pitchFamily="49" charset="0"/>
              </a:rPr>
              <a:t>class </a:t>
            </a:r>
            <a:r>
              <a:rPr lang="fr-BE" sz="1800">
                <a:latin typeface="Courier New" pitchFamily="49" charset="0"/>
              </a:rPr>
              <a:t>BankAccount</a:t>
            </a:r>
            <a:r>
              <a:rPr lang="en-US" sz="1800">
                <a:latin typeface="Courier New" pitchFamily="49" charset="0"/>
              </a:rPr>
              <a:t>{</a:t>
            </a:r>
            <a:endParaRPr lang="fr-BE" sz="1800">
              <a:latin typeface="Courier New" pitchFamily="49" charset="0"/>
            </a:endParaRPr>
          </a:p>
          <a:p>
            <a:pPr algn="l" eaLnBrk="1" hangingPunct="1">
              <a:spcBef>
                <a:spcPct val="50000"/>
              </a:spcBef>
            </a:pPr>
            <a:r>
              <a:rPr lang="en-US" sz="1800">
                <a:latin typeface="Courier New" pitchFamily="49" charset="0"/>
              </a:rPr>
              <a:t> </a:t>
            </a:r>
            <a:r>
              <a:rPr lang="fr-BE" sz="1800">
                <a:latin typeface="Courier New" pitchFamily="49" charset="0"/>
              </a:rPr>
              <a:t>	</a:t>
            </a:r>
            <a:r>
              <a:rPr lang="en-US" sz="1800">
                <a:latin typeface="Courier New" pitchFamily="49" charset="0"/>
              </a:rPr>
              <a:t>int aNumber; </a:t>
            </a:r>
            <a:endParaRPr lang="fr-BE" sz="1800">
              <a:latin typeface="Courier New" pitchFamily="49" charset="0"/>
            </a:endParaRPr>
          </a:p>
          <a:p>
            <a:pPr algn="l" eaLnBrk="1" hangingPunct="1">
              <a:spcBef>
                <a:spcPct val="50000"/>
              </a:spcBef>
            </a:pPr>
            <a:r>
              <a:rPr lang="en-US" sz="1800">
                <a:latin typeface="Courier New" pitchFamily="49" charset="0"/>
              </a:rPr>
              <a:t>} </a:t>
            </a:r>
            <a:endParaRPr lang="fr-BE" sz="1800">
              <a:latin typeface="Courier New" pitchFamily="49" charset="0"/>
            </a:endParaRPr>
          </a:p>
          <a:p>
            <a:pPr algn="l" eaLnBrk="1" hangingPunct="1">
              <a:spcBef>
                <a:spcPct val="50000"/>
              </a:spcBef>
            </a:pPr>
            <a:r>
              <a:rPr lang="en-US" sz="1800">
                <a:latin typeface="Courier New" pitchFamily="49" charset="0"/>
              </a:rPr>
              <a:t>class </a:t>
            </a:r>
            <a:r>
              <a:rPr lang="fr-BE" sz="1800">
                <a:latin typeface="Courier New" pitchFamily="49" charset="0"/>
              </a:rPr>
              <a:t>NormalAccount</a:t>
            </a:r>
            <a:r>
              <a:rPr lang="en-US" sz="1800">
                <a:latin typeface="Courier New" pitchFamily="49" charset="0"/>
              </a:rPr>
              <a:t> extends </a:t>
            </a:r>
            <a:r>
              <a:rPr lang="fr-BE" sz="1800">
                <a:latin typeface="Courier New" pitchFamily="49" charset="0"/>
              </a:rPr>
              <a:t>BankAccount</a:t>
            </a:r>
            <a:r>
              <a:rPr lang="en-US" sz="1800">
                <a:latin typeface="Courier New" pitchFamily="49" charset="0"/>
              </a:rPr>
              <a:t>{ </a:t>
            </a:r>
            <a:endParaRPr lang="fr-BE" sz="1800">
              <a:latin typeface="Courier New" pitchFamily="49" charset="0"/>
            </a:endParaRPr>
          </a:p>
          <a:p>
            <a:pPr algn="l" eaLnBrk="1" hangingPunct="1">
              <a:spcBef>
                <a:spcPct val="50000"/>
              </a:spcBef>
            </a:pPr>
            <a:r>
              <a:rPr lang="fr-BE" sz="1800">
                <a:latin typeface="Courier New" pitchFamily="49" charset="0"/>
              </a:rPr>
              <a:t>	</a:t>
            </a:r>
            <a:r>
              <a:rPr lang="en-US" sz="1800">
                <a:latin typeface="Courier New" pitchFamily="49" charset="0"/>
              </a:rPr>
              <a:t>float aNumber; </a:t>
            </a:r>
            <a:endParaRPr lang="fr-BE" sz="1800">
              <a:latin typeface="Courier New" pitchFamily="49" charset="0"/>
            </a:endParaRPr>
          </a:p>
          <a:p>
            <a:pPr algn="l" eaLnBrk="1" hangingPunct="1">
              <a:spcBef>
                <a:spcPct val="50000"/>
              </a:spcBef>
            </a:pPr>
            <a:r>
              <a:rPr lang="en-US" sz="1800">
                <a:latin typeface="Courier New" pitchFamily="49" charset="0"/>
              </a:rPr>
              <a:t>} </a:t>
            </a:r>
            <a:endParaRPr lang="fr-BE" sz="1800">
              <a:latin typeface="Courier New" pitchFamily="49" charset="0"/>
            </a:endParaRPr>
          </a:p>
        </p:txBody>
      </p:sp>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Footer Placeholder 3"/>
          <p:cNvSpPr>
            <a:spLocks noGrp="1"/>
          </p:cNvSpPr>
          <p:nvPr>
            <p:ph type="ftr" sz="quarter" idx="10"/>
          </p:nvPr>
        </p:nvSpPr>
        <p:spPr>
          <a:noFill/>
        </p:spPr>
        <p:txBody>
          <a:bodyPr/>
          <a:lstStyle/>
          <a:p>
            <a:r>
              <a:rPr lang="fr-FR" smtClean="0"/>
              <a:t>Cours Java 2013 Bersini</a:t>
            </a:r>
            <a:endParaRPr lang="fr-FR" u="sng"/>
          </a:p>
        </p:txBody>
      </p:sp>
      <p:sp>
        <p:nvSpPr>
          <p:cNvPr id="336899" name="Rectangle 2"/>
          <p:cNvSpPr>
            <a:spLocks noGrp="1" noChangeArrowheads="1"/>
          </p:cNvSpPr>
          <p:nvPr>
            <p:ph type="title"/>
          </p:nvPr>
        </p:nvSpPr>
        <p:spPr/>
        <p:txBody>
          <a:bodyPr/>
          <a:lstStyle/>
          <a:p>
            <a:r>
              <a:rPr lang="fr-BE" smtClean="0"/>
              <a:t>Exercices</a:t>
            </a:r>
            <a:endParaRPr lang="en-GB" smtClean="0"/>
          </a:p>
        </p:txBody>
      </p:sp>
      <p:sp>
        <p:nvSpPr>
          <p:cNvPr id="336900" name="Rectangle 3"/>
          <p:cNvSpPr>
            <a:spLocks noGrp="1" noChangeArrowheads="1"/>
          </p:cNvSpPr>
          <p:nvPr>
            <p:ph type="body" idx="1"/>
          </p:nvPr>
        </p:nvSpPr>
        <p:spPr>
          <a:xfrm>
            <a:off x="152400" y="1185863"/>
            <a:ext cx="8839200" cy="5106987"/>
          </a:xfrm>
        </p:spPr>
        <p:txBody>
          <a:bodyPr/>
          <a:lstStyle/>
          <a:p>
            <a:r>
              <a:rPr lang="fr-FR" smtClean="0"/>
              <a:t>Création d’une hiérarchie de compte</a:t>
            </a:r>
          </a:p>
          <a:p>
            <a:pPr lvl="1"/>
            <a:r>
              <a:rPr lang="fr-FR" smtClean="0"/>
              <a:t>Distinguer les comptes courants et les livrets d’épargne</a:t>
            </a:r>
          </a:p>
          <a:p>
            <a:pPr lvl="1"/>
            <a:r>
              <a:rPr lang="fr-FR" smtClean="0"/>
              <a:t>Quelle hiérarchie de classes pourrait-on proposer?</a:t>
            </a:r>
          </a:p>
          <a:p>
            <a:pPr lvl="1"/>
            <a:r>
              <a:rPr lang="fr-FR" smtClean="0"/>
              <a:t>Quelles méthodes existeraient dans une sous-classe mais pas dans l’autre?</a:t>
            </a:r>
          </a:p>
          <a:p>
            <a:pPr lvl="1"/>
            <a:r>
              <a:rPr lang="fr-FR" smtClean="0"/>
              <a:t>Implémenter cette hiérarchie dans le programme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p:cNvSpPr>
            <a:spLocks noGrp="1"/>
          </p:cNvSpPr>
          <p:nvPr>
            <p:ph type="ftr" sz="quarter" idx="10"/>
          </p:nvPr>
        </p:nvSpPr>
        <p:spPr>
          <a:noFill/>
        </p:spPr>
        <p:txBody>
          <a:bodyPr/>
          <a:lstStyle/>
          <a:p>
            <a:r>
              <a:rPr lang="fr-FR" smtClean="0"/>
              <a:t>Cours Java 2013 Bersini</a:t>
            </a:r>
            <a:endParaRPr lang="fr-FR" u="sng"/>
          </a:p>
        </p:txBody>
      </p:sp>
      <p:sp>
        <p:nvSpPr>
          <p:cNvPr id="49155" name="Rectangle 1026"/>
          <p:cNvSpPr>
            <a:spLocks noGrp="1" noChangeArrowheads="1"/>
          </p:cNvSpPr>
          <p:nvPr>
            <p:ph type="title"/>
          </p:nvPr>
        </p:nvSpPr>
        <p:spPr/>
        <p:txBody>
          <a:bodyPr/>
          <a:lstStyle/>
          <a:p>
            <a:r>
              <a:rPr lang="fr-BE" smtClean="0"/>
              <a:t>Java comme langage de programmation</a:t>
            </a:r>
            <a:r>
              <a:rPr lang="fr-BE" sz="2400" smtClean="0"/>
              <a:t/>
            </a:r>
            <a:br>
              <a:rPr lang="fr-BE" sz="2400" smtClean="0"/>
            </a:br>
            <a:r>
              <a:rPr lang="fr-BE" sz="2800" smtClean="0"/>
              <a:t>Ouvert et distribué</a:t>
            </a:r>
            <a:endParaRPr lang="en-US" sz="2800" smtClean="0"/>
          </a:p>
        </p:txBody>
      </p:sp>
      <p:sp>
        <p:nvSpPr>
          <p:cNvPr id="49156" name="Rectangle 1027"/>
          <p:cNvSpPr>
            <a:spLocks noGrp="1" noChangeArrowheads="1"/>
          </p:cNvSpPr>
          <p:nvPr>
            <p:ph type="body" idx="1"/>
          </p:nvPr>
        </p:nvSpPr>
        <p:spPr>
          <a:xfrm>
            <a:off x="152400" y="1196975"/>
            <a:ext cx="8839200" cy="5184775"/>
          </a:xfrm>
        </p:spPr>
        <p:txBody>
          <a:bodyPr/>
          <a:lstStyle/>
          <a:p>
            <a:pPr>
              <a:lnSpc>
                <a:spcPct val="90000"/>
              </a:lnSpc>
            </a:pPr>
            <a:r>
              <a:rPr lang="fr-FR" sz="2400" smtClean="0"/>
              <a:t>Support intégré d’Internet</a:t>
            </a:r>
          </a:p>
          <a:p>
            <a:pPr lvl="1">
              <a:lnSpc>
                <a:spcPct val="90000"/>
              </a:lnSpc>
            </a:pPr>
            <a:r>
              <a:rPr lang="fr-BE" smtClean="0"/>
              <a:t>La Class URL</a:t>
            </a:r>
          </a:p>
          <a:p>
            <a:pPr lvl="1">
              <a:lnSpc>
                <a:spcPct val="90000"/>
              </a:lnSpc>
            </a:pPr>
            <a:r>
              <a:rPr lang="fr-BE" smtClean="0"/>
              <a:t>Communication réseaux TCP et UDP  </a:t>
            </a:r>
          </a:p>
          <a:p>
            <a:pPr lvl="1">
              <a:lnSpc>
                <a:spcPct val="90000"/>
              </a:lnSpc>
            </a:pPr>
            <a:r>
              <a:rPr lang="fr-BE" smtClean="0"/>
              <a:t>RMI, CORBA, Servlets</a:t>
            </a:r>
          </a:p>
          <a:p>
            <a:pPr lvl="1">
              <a:lnSpc>
                <a:spcPct val="90000"/>
              </a:lnSpc>
            </a:pPr>
            <a:r>
              <a:rPr lang="fr-BE" smtClean="0"/>
              <a:t>JINI, le « must » pour construire des applications complexes distribuées…..</a:t>
            </a:r>
          </a:p>
          <a:p>
            <a:pPr>
              <a:lnSpc>
                <a:spcPct val="90000"/>
              </a:lnSpc>
            </a:pPr>
            <a:r>
              <a:rPr lang="fr-FR" sz="2400" smtClean="0"/>
              <a:t>Connectivité aux bases de données</a:t>
            </a:r>
          </a:p>
          <a:p>
            <a:pPr lvl="1">
              <a:lnSpc>
                <a:spcPct val="90000"/>
              </a:lnSpc>
            </a:pPr>
            <a:r>
              <a:rPr lang="fr-FR" sz="2000" smtClean="0"/>
              <a:t>JDBC: Java DataBase Connectivity</a:t>
            </a:r>
          </a:p>
          <a:p>
            <a:pPr lvl="1">
              <a:lnSpc>
                <a:spcPct val="90000"/>
              </a:lnSpc>
            </a:pPr>
            <a:r>
              <a:rPr lang="fr-FR" sz="2000" smtClean="0"/>
              <a:t>Offre des facilités de connexions à la plupart des BD du marché</a:t>
            </a:r>
          </a:p>
          <a:p>
            <a:pPr lvl="1">
              <a:lnSpc>
                <a:spcPct val="90000"/>
              </a:lnSpc>
            </a:pPr>
            <a:r>
              <a:rPr lang="fr-FR" sz="2000" smtClean="0"/>
              <a:t>Offre un pont vers ODBC</a:t>
            </a:r>
          </a:p>
          <a:p>
            <a:pPr>
              <a:lnSpc>
                <a:spcPct val="90000"/>
              </a:lnSpc>
            </a:pPr>
            <a:r>
              <a:rPr lang="fr-FR" sz="2400" smtClean="0"/>
              <a:t>Support des caractères internationaux</a:t>
            </a:r>
          </a:p>
          <a:p>
            <a:pPr lvl="1">
              <a:lnSpc>
                <a:spcPct val="90000"/>
              </a:lnSpc>
            </a:pPr>
            <a:r>
              <a:rPr lang="fr-FR" sz="2000" smtClean="0"/>
              <a:t>Java utilise le jeu de caractères UNICODE</a:t>
            </a:r>
          </a:p>
          <a:p>
            <a:pPr lvl="1">
              <a:lnSpc>
                <a:spcPct val="90000"/>
              </a:lnSpc>
            </a:pPr>
            <a:r>
              <a:rPr lang="fr-FR" sz="2000" smtClean="0"/>
              <a:t>JVM équipée de tables de conversion pour la plupart des caractères</a:t>
            </a:r>
          </a:p>
          <a:p>
            <a:pPr lvl="1">
              <a:lnSpc>
                <a:spcPct val="90000"/>
              </a:lnSpc>
            </a:pPr>
            <a:r>
              <a:rPr lang="fr-FR" sz="2000" smtClean="0"/>
              <a:t>JVM adapte automatiquement les paramètres régionaux en fonction de ceux de la machine sur laquelle elle tourne</a:t>
            </a:r>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Footer Placeholder 3"/>
          <p:cNvSpPr>
            <a:spLocks noGrp="1"/>
          </p:cNvSpPr>
          <p:nvPr>
            <p:ph type="ftr" sz="quarter" idx="10"/>
          </p:nvPr>
        </p:nvSpPr>
        <p:spPr>
          <a:noFill/>
        </p:spPr>
        <p:txBody>
          <a:bodyPr/>
          <a:lstStyle/>
          <a:p>
            <a:r>
              <a:rPr lang="fr-FR" smtClean="0"/>
              <a:t>Cours Java 2013 Bersini</a:t>
            </a:r>
            <a:endParaRPr lang="fr-FR" u="sng"/>
          </a:p>
        </p:txBody>
      </p:sp>
      <p:sp>
        <p:nvSpPr>
          <p:cNvPr id="338947" name="Rectangle 2"/>
          <p:cNvSpPr>
            <a:spLocks noGrp="1" noChangeArrowheads="1"/>
          </p:cNvSpPr>
          <p:nvPr>
            <p:ph type="title"/>
          </p:nvPr>
        </p:nvSpPr>
        <p:spPr/>
        <p:txBody>
          <a:bodyPr/>
          <a:lstStyle/>
          <a:p>
            <a:r>
              <a:rPr lang="fr-FR" sz="3600" smtClean="0"/>
              <a:t>Héritage</a:t>
            </a:r>
            <a:r>
              <a:rPr lang="fr-FR" smtClean="0"/>
              <a:t/>
            </a:r>
            <a:br>
              <a:rPr lang="fr-FR" smtClean="0"/>
            </a:br>
            <a:r>
              <a:rPr lang="fr-BE" sz="2800" smtClean="0"/>
              <a:t>Comment mettre en œuvre l’héritage?</a:t>
            </a:r>
            <a:endParaRPr lang="en-US" sz="2800" smtClean="0"/>
          </a:p>
        </p:txBody>
      </p:sp>
      <p:sp>
        <p:nvSpPr>
          <p:cNvPr id="338948" name="Rectangle 3"/>
          <p:cNvSpPr>
            <a:spLocks noGrp="1" noChangeArrowheads="1"/>
          </p:cNvSpPr>
          <p:nvPr>
            <p:ph type="body" idx="1"/>
          </p:nvPr>
        </p:nvSpPr>
        <p:spPr/>
        <p:txBody>
          <a:bodyPr/>
          <a:lstStyle/>
          <a:p>
            <a:pPr>
              <a:lnSpc>
                <a:spcPct val="90000"/>
              </a:lnSpc>
            </a:pPr>
            <a:r>
              <a:rPr lang="fr-BE" smtClean="0"/>
              <a:t>Une classe abstraite</a:t>
            </a:r>
          </a:p>
          <a:p>
            <a:pPr lvl="1">
              <a:lnSpc>
                <a:spcPct val="90000"/>
              </a:lnSpc>
            </a:pPr>
            <a:r>
              <a:rPr lang="fr-BE" smtClean="0"/>
              <a:t>Peut contenir ou hériter de méthodes abstraites (des méthodes sans corps)</a:t>
            </a:r>
          </a:p>
          <a:p>
            <a:pPr lvl="1">
              <a:lnSpc>
                <a:spcPct val="90000"/>
              </a:lnSpc>
            </a:pPr>
            <a:r>
              <a:rPr lang="fr-BE" smtClean="0"/>
              <a:t>Peut contenir des attributs</a:t>
            </a:r>
          </a:p>
          <a:p>
            <a:pPr lvl="1">
              <a:lnSpc>
                <a:spcPct val="90000"/>
              </a:lnSpc>
            </a:pPr>
            <a:r>
              <a:rPr lang="fr-BE" smtClean="0"/>
              <a:t>Peut avoir des méthodes normales, avec corps</a:t>
            </a:r>
          </a:p>
          <a:p>
            <a:pPr>
              <a:lnSpc>
                <a:spcPct val="90000"/>
              </a:lnSpc>
            </a:pPr>
            <a:r>
              <a:rPr lang="fr-BE" smtClean="0"/>
              <a:t>Une classe abstraite ne peut être instanciée</a:t>
            </a:r>
          </a:p>
          <a:p>
            <a:pPr lvl="1">
              <a:lnSpc>
                <a:spcPct val="90000"/>
              </a:lnSpc>
            </a:pPr>
            <a:r>
              <a:rPr lang="fr-BE" smtClean="0"/>
              <a:t>On peut seulement instancier une sous-classe concrète</a:t>
            </a:r>
          </a:p>
          <a:p>
            <a:pPr lvl="1">
              <a:lnSpc>
                <a:spcPct val="90000"/>
              </a:lnSpc>
            </a:pPr>
            <a:r>
              <a:rPr lang="fr-BE" smtClean="0"/>
              <a:t>La sous-classe concrète doit donner un corps à toute méthode abstraite</a:t>
            </a:r>
          </a:p>
          <a:p>
            <a:pPr lvl="1">
              <a:lnSpc>
                <a:spcPct val="90000"/>
              </a:lnSpc>
            </a:pPr>
            <a:r>
              <a:rPr lang="fr-BE" smtClean="0"/>
              <a:t>En d’autres termes, on ne peut jamais faire un « new » sur une classe abstraite</a:t>
            </a:r>
          </a:p>
          <a:p>
            <a:pPr lvl="1">
              <a:lnSpc>
                <a:spcPct val="90000"/>
              </a:lnSpc>
            </a:pPr>
            <a:r>
              <a:rPr lang="fr-BE" smtClean="0"/>
              <a:t>En revanche on peut parfaitement créer des variables de types abstraits</a:t>
            </a:r>
          </a:p>
          <a:p>
            <a:pPr>
              <a:lnSpc>
                <a:spcPct val="90000"/>
              </a:lnSpc>
            </a:pPr>
            <a:r>
              <a:rPr lang="fr-BE" smtClean="0"/>
              <a:t>La déclaration d’une classe abstraite contenant une méthode abstraite ressemble à ceci:</a:t>
            </a:r>
            <a:endParaRPr lang="en-US" smtClean="0"/>
          </a:p>
        </p:txBody>
      </p:sp>
      <p:sp>
        <p:nvSpPr>
          <p:cNvPr id="338949" name="Text Box 4"/>
          <p:cNvSpPr txBox="1">
            <a:spLocks noChangeArrowheads="1"/>
          </p:cNvSpPr>
          <p:nvPr/>
        </p:nvSpPr>
        <p:spPr bwMode="auto">
          <a:xfrm>
            <a:off x="2516188" y="5307013"/>
            <a:ext cx="3744912" cy="925512"/>
          </a:xfrm>
          <a:prstGeom prst="rect">
            <a:avLst/>
          </a:prstGeom>
          <a:solidFill>
            <a:srgbClr val="E6F4FF"/>
          </a:solidFill>
          <a:ln w="9525">
            <a:solidFill>
              <a:schemeClr val="tx1"/>
            </a:solidFill>
            <a:miter lim="800000"/>
            <a:headEnd/>
            <a:tailEnd/>
          </a:ln>
        </p:spPr>
        <p:txBody>
          <a:bodyPr>
            <a:spAutoFit/>
          </a:bodyPr>
          <a:lstStyle/>
          <a:p>
            <a:pPr algn="l" eaLnBrk="1" hangingPunct="1"/>
            <a:r>
              <a:rPr lang="fr-BE" sz="1800">
                <a:latin typeface="Courier New" pitchFamily="49" charset="0"/>
              </a:rPr>
              <a:t>abstract class Animal {</a:t>
            </a:r>
          </a:p>
          <a:p>
            <a:pPr algn="l" eaLnBrk="1" hangingPunct="1"/>
            <a:r>
              <a:rPr lang="fr-BE" sz="1800">
                <a:latin typeface="Courier New" pitchFamily="49" charset="0"/>
              </a:rPr>
              <a:t>   abstract void move();</a:t>
            </a:r>
          </a:p>
          <a:p>
            <a:pPr algn="l" eaLnBrk="1" hangingPunct="1"/>
            <a:r>
              <a:rPr lang="fr-BE" sz="1800">
                <a:latin typeface="Courier New" pitchFamily="49" charset="0"/>
              </a:rPr>
              <a:t>}</a:t>
            </a:r>
            <a:endParaRPr lang="en-US" sz="1800">
              <a:latin typeface="Courier New" pitchFamily="49" charset="0"/>
            </a:endParaRPr>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Footer Placeholder 3"/>
          <p:cNvSpPr>
            <a:spLocks noGrp="1"/>
          </p:cNvSpPr>
          <p:nvPr>
            <p:ph type="ftr" sz="quarter" idx="10"/>
          </p:nvPr>
        </p:nvSpPr>
        <p:spPr>
          <a:noFill/>
        </p:spPr>
        <p:txBody>
          <a:bodyPr/>
          <a:lstStyle/>
          <a:p>
            <a:r>
              <a:rPr lang="fr-FR" smtClean="0"/>
              <a:t>Cours Java 2013 Bersini</a:t>
            </a:r>
            <a:endParaRPr lang="fr-FR" u="sng"/>
          </a:p>
        </p:txBody>
      </p:sp>
      <p:sp>
        <p:nvSpPr>
          <p:cNvPr id="340995" name="Rectangle 2"/>
          <p:cNvSpPr>
            <a:spLocks noGrp="1" noChangeArrowheads="1"/>
          </p:cNvSpPr>
          <p:nvPr>
            <p:ph type="title"/>
          </p:nvPr>
        </p:nvSpPr>
        <p:spPr/>
        <p:txBody>
          <a:bodyPr/>
          <a:lstStyle/>
          <a:p>
            <a:r>
              <a:rPr lang="fr-FR" sz="3600" smtClean="0"/>
              <a:t>Héritage</a:t>
            </a:r>
            <a:r>
              <a:rPr lang="fr-FR" smtClean="0"/>
              <a:t/>
            </a:r>
            <a:br>
              <a:rPr lang="fr-FR" smtClean="0"/>
            </a:br>
            <a:r>
              <a:rPr lang="fr-BE" sz="2800" smtClean="0"/>
              <a:t>Comment mettre en œuvre l’héritage?</a:t>
            </a:r>
            <a:endParaRPr lang="en-US" sz="2800" smtClean="0"/>
          </a:p>
        </p:txBody>
      </p:sp>
      <p:sp>
        <p:nvSpPr>
          <p:cNvPr id="340996" name="Rectangle 3"/>
          <p:cNvSpPr>
            <a:spLocks noChangeArrowheads="1"/>
          </p:cNvSpPr>
          <p:nvPr/>
        </p:nvSpPr>
        <p:spPr bwMode="auto">
          <a:xfrm>
            <a:off x="2209800" y="1752600"/>
            <a:ext cx="2362200" cy="381000"/>
          </a:xfrm>
          <a:prstGeom prst="rect">
            <a:avLst/>
          </a:prstGeom>
          <a:solidFill>
            <a:srgbClr val="E6F4FF"/>
          </a:solidFill>
          <a:ln w="9525">
            <a:solidFill>
              <a:schemeClr val="tx1"/>
            </a:solidFill>
            <a:miter lim="800000"/>
            <a:headEnd/>
            <a:tailEnd/>
          </a:ln>
        </p:spPr>
        <p:txBody>
          <a:bodyPr wrap="none" anchor="ctr"/>
          <a:lstStyle/>
          <a:p>
            <a:pPr eaLnBrk="1" hangingPunct="1"/>
            <a:r>
              <a:rPr lang="fr-BE" sz="1800" i="1"/>
              <a:t>Animal</a:t>
            </a:r>
            <a:endParaRPr lang="en-US" sz="1800" i="1"/>
          </a:p>
        </p:txBody>
      </p:sp>
      <p:sp>
        <p:nvSpPr>
          <p:cNvPr id="340997" name="Rectangle 4"/>
          <p:cNvSpPr>
            <a:spLocks noChangeArrowheads="1"/>
          </p:cNvSpPr>
          <p:nvPr/>
        </p:nvSpPr>
        <p:spPr bwMode="auto">
          <a:xfrm>
            <a:off x="2209800" y="2133600"/>
            <a:ext cx="2362200" cy="228600"/>
          </a:xfrm>
          <a:prstGeom prst="rect">
            <a:avLst/>
          </a:prstGeom>
          <a:solidFill>
            <a:srgbClr val="E6F4FF"/>
          </a:solidFill>
          <a:ln w="9525">
            <a:solidFill>
              <a:schemeClr val="tx1"/>
            </a:solidFill>
            <a:miter lim="800000"/>
            <a:headEnd/>
            <a:tailEnd/>
          </a:ln>
        </p:spPr>
        <p:txBody>
          <a:bodyPr wrap="none" anchor="ctr"/>
          <a:lstStyle/>
          <a:p>
            <a:pPr algn="l" eaLnBrk="1" hangingPunct="1"/>
            <a:r>
              <a:rPr lang="fr-BE" sz="1400"/>
              <a:t>int age</a:t>
            </a:r>
            <a:endParaRPr lang="en-US" sz="1400"/>
          </a:p>
        </p:txBody>
      </p:sp>
      <p:sp>
        <p:nvSpPr>
          <p:cNvPr id="340998" name="Rectangle 5"/>
          <p:cNvSpPr>
            <a:spLocks noChangeArrowheads="1"/>
          </p:cNvSpPr>
          <p:nvPr/>
        </p:nvSpPr>
        <p:spPr bwMode="auto">
          <a:xfrm>
            <a:off x="2209800" y="2362200"/>
            <a:ext cx="2362200" cy="762000"/>
          </a:xfrm>
          <a:prstGeom prst="rect">
            <a:avLst/>
          </a:prstGeom>
          <a:solidFill>
            <a:srgbClr val="E6F4FF"/>
          </a:solidFill>
          <a:ln w="9525">
            <a:solidFill>
              <a:schemeClr val="tx1"/>
            </a:solidFill>
            <a:miter lim="800000"/>
            <a:headEnd/>
            <a:tailEnd/>
          </a:ln>
        </p:spPr>
        <p:txBody>
          <a:bodyPr wrap="none" anchor="ctr"/>
          <a:lstStyle/>
          <a:p>
            <a:pPr algn="l" eaLnBrk="1" hangingPunct="1"/>
            <a:r>
              <a:rPr lang="fr-BE" sz="1400" i="1"/>
              <a:t>move():void</a:t>
            </a:r>
          </a:p>
          <a:p>
            <a:pPr algn="l" eaLnBrk="1" hangingPunct="1"/>
            <a:r>
              <a:rPr lang="fr-BE" sz="1400" i="1"/>
              <a:t>eat():void</a:t>
            </a:r>
          </a:p>
          <a:p>
            <a:pPr algn="l" eaLnBrk="1" hangingPunct="1"/>
            <a:r>
              <a:rPr lang="fr-BE" sz="1400"/>
              <a:t>runAway():void</a:t>
            </a:r>
            <a:endParaRPr lang="en-US" sz="1400" i="1"/>
          </a:p>
        </p:txBody>
      </p:sp>
      <p:sp>
        <p:nvSpPr>
          <p:cNvPr id="340999" name="Rectangle 6"/>
          <p:cNvSpPr>
            <a:spLocks noChangeArrowheads="1"/>
          </p:cNvSpPr>
          <p:nvPr/>
        </p:nvSpPr>
        <p:spPr bwMode="auto">
          <a:xfrm>
            <a:off x="1295400" y="4114800"/>
            <a:ext cx="2362200" cy="381000"/>
          </a:xfrm>
          <a:prstGeom prst="rect">
            <a:avLst/>
          </a:prstGeom>
          <a:solidFill>
            <a:srgbClr val="E6F4FF"/>
          </a:solidFill>
          <a:ln w="9525">
            <a:solidFill>
              <a:schemeClr val="tx1"/>
            </a:solidFill>
            <a:miter lim="800000"/>
            <a:headEnd/>
            <a:tailEnd/>
          </a:ln>
        </p:spPr>
        <p:txBody>
          <a:bodyPr wrap="none" anchor="ctr"/>
          <a:lstStyle/>
          <a:p>
            <a:pPr eaLnBrk="1" hangingPunct="1"/>
            <a:r>
              <a:rPr lang="fr-BE" sz="1800"/>
              <a:t>Dog</a:t>
            </a:r>
            <a:endParaRPr lang="en-US" sz="1800"/>
          </a:p>
        </p:txBody>
      </p:sp>
      <p:sp>
        <p:nvSpPr>
          <p:cNvPr id="341000" name="Rectangle 7"/>
          <p:cNvSpPr>
            <a:spLocks noChangeArrowheads="1"/>
          </p:cNvSpPr>
          <p:nvPr/>
        </p:nvSpPr>
        <p:spPr bwMode="auto">
          <a:xfrm>
            <a:off x="1295400" y="4495800"/>
            <a:ext cx="2362200" cy="152400"/>
          </a:xfrm>
          <a:prstGeom prst="rect">
            <a:avLst/>
          </a:prstGeom>
          <a:solidFill>
            <a:srgbClr val="E6F4FF"/>
          </a:solidFill>
          <a:ln w="9525">
            <a:solidFill>
              <a:schemeClr val="tx1"/>
            </a:solidFill>
            <a:miter lim="800000"/>
            <a:headEnd/>
            <a:tailEnd/>
          </a:ln>
        </p:spPr>
        <p:txBody>
          <a:bodyPr wrap="none" anchor="ctr"/>
          <a:lstStyle/>
          <a:p>
            <a:pPr algn="l" eaLnBrk="1" hangingPunct="1"/>
            <a:endParaRPr lang="en-GB" sz="1400"/>
          </a:p>
        </p:txBody>
      </p:sp>
      <p:sp>
        <p:nvSpPr>
          <p:cNvPr id="341001" name="Rectangle 8"/>
          <p:cNvSpPr>
            <a:spLocks noChangeArrowheads="1"/>
          </p:cNvSpPr>
          <p:nvPr/>
        </p:nvSpPr>
        <p:spPr bwMode="auto">
          <a:xfrm>
            <a:off x="1295400" y="4648200"/>
            <a:ext cx="2362200" cy="762000"/>
          </a:xfrm>
          <a:prstGeom prst="rect">
            <a:avLst/>
          </a:prstGeom>
          <a:solidFill>
            <a:srgbClr val="E6F4FF"/>
          </a:solidFill>
          <a:ln w="9525">
            <a:solidFill>
              <a:schemeClr val="tx1"/>
            </a:solidFill>
            <a:miter lim="800000"/>
            <a:headEnd/>
            <a:tailEnd/>
          </a:ln>
        </p:spPr>
        <p:txBody>
          <a:bodyPr wrap="none" anchor="ctr"/>
          <a:lstStyle/>
          <a:p>
            <a:pPr algn="l" eaLnBrk="1" hangingPunct="1"/>
            <a:r>
              <a:rPr lang="fr-BE" sz="1400"/>
              <a:t>move():void</a:t>
            </a:r>
          </a:p>
          <a:p>
            <a:pPr algn="l" eaLnBrk="1" hangingPunct="1"/>
            <a:r>
              <a:rPr lang="fr-BE" sz="1400"/>
              <a:t>eat():void</a:t>
            </a:r>
            <a:endParaRPr lang="en-US" sz="1400"/>
          </a:p>
        </p:txBody>
      </p:sp>
      <p:sp>
        <p:nvSpPr>
          <p:cNvPr id="341002" name="Rectangle 9"/>
          <p:cNvSpPr>
            <a:spLocks noChangeArrowheads="1"/>
          </p:cNvSpPr>
          <p:nvPr/>
        </p:nvSpPr>
        <p:spPr bwMode="auto">
          <a:xfrm>
            <a:off x="5105400" y="3581400"/>
            <a:ext cx="2362200" cy="381000"/>
          </a:xfrm>
          <a:prstGeom prst="rect">
            <a:avLst/>
          </a:prstGeom>
          <a:solidFill>
            <a:srgbClr val="E6F4FF"/>
          </a:solidFill>
          <a:ln w="9525">
            <a:solidFill>
              <a:schemeClr val="tx1"/>
            </a:solidFill>
            <a:miter lim="800000"/>
            <a:headEnd/>
            <a:tailEnd/>
          </a:ln>
        </p:spPr>
        <p:txBody>
          <a:bodyPr wrap="none" anchor="ctr"/>
          <a:lstStyle/>
          <a:p>
            <a:pPr eaLnBrk="1" hangingPunct="1"/>
            <a:r>
              <a:rPr lang="fr-BE" sz="1800"/>
              <a:t>Cat</a:t>
            </a:r>
            <a:endParaRPr lang="en-US" sz="1800"/>
          </a:p>
        </p:txBody>
      </p:sp>
      <p:sp>
        <p:nvSpPr>
          <p:cNvPr id="341003" name="Rectangle 10"/>
          <p:cNvSpPr>
            <a:spLocks noChangeArrowheads="1"/>
          </p:cNvSpPr>
          <p:nvPr/>
        </p:nvSpPr>
        <p:spPr bwMode="auto">
          <a:xfrm>
            <a:off x="5105400" y="3962400"/>
            <a:ext cx="2362200" cy="152400"/>
          </a:xfrm>
          <a:prstGeom prst="rect">
            <a:avLst/>
          </a:prstGeom>
          <a:solidFill>
            <a:srgbClr val="E6F4FF"/>
          </a:solidFill>
          <a:ln w="9525">
            <a:solidFill>
              <a:schemeClr val="tx1"/>
            </a:solidFill>
            <a:miter lim="800000"/>
            <a:headEnd/>
            <a:tailEnd/>
          </a:ln>
        </p:spPr>
        <p:txBody>
          <a:bodyPr wrap="none" anchor="ctr"/>
          <a:lstStyle/>
          <a:p>
            <a:pPr algn="l" eaLnBrk="1" hangingPunct="1"/>
            <a:endParaRPr lang="en-GB" sz="1400"/>
          </a:p>
        </p:txBody>
      </p:sp>
      <p:sp>
        <p:nvSpPr>
          <p:cNvPr id="341004" name="Rectangle 11"/>
          <p:cNvSpPr>
            <a:spLocks noChangeArrowheads="1"/>
          </p:cNvSpPr>
          <p:nvPr/>
        </p:nvSpPr>
        <p:spPr bwMode="auto">
          <a:xfrm>
            <a:off x="5105400" y="4114800"/>
            <a:ext cx="2362200" cy="762000"/>
          </a:xfrm>
          <a:prstGeom prst="rect">
            <a:avLst/>
          </a:prstGeom>
          <a:solidFill>
            <a:srgbClr val="E6F4FF"/>
          </a:solidFill>
          <a:ln w="9525">
            <a:solidFill>
              <a:schemeClr val="tx1"/>
            </a:solidFill>
            <a:miter lim="800000"/>
            <a:headEnd/>
            <a:tailEnd/>
          </a:ln>
        </p:spPr>
        <p:txBody>
          <a:bodyPr wrap="none" anchor="ctr"/>
          <a:lstStyle/>
          <a:p>
            <a:pPr algn="l" eaLnBrk="1" hangingPunct="1"/>
            <a:r>
              <a:rPr lang="fr-BE" sz="1400"/>
              <a:t>move():void</a:t>
            </a:r>
          </a:p>
          <a:p>
            <a:pPr algn="l" eaLnBrk="1" hangingPunct="1"/>
            <a:r>
              <a:rPr lang="fr-BE" sz="1400"/>
              <a:t>eat():void</a:t>
            </a:r>
          </a:p>
          <a:p>
            <a:pPr algn="l" eaLnBrk="1" hangingPunct="1"/>
            <a:r>
              <a:rPr lang="fr-BE" sz="1400"/>
              <a:t>runAway():void</a:t>
            </a:r>
            <a:endParaRPr lang="en-US" sz="1400"/>
          </a:p>
        </p:txBody>
      </p:sp>
      <p:cxnSp>
        <p:nvCxnSpPr>
          <p:cNvPr id="341005" name="AutoShape 12"/>
          <p:cNvCxnSpPr>
            <a:cxnSpLocks noChangeShapeType="1"/>
            <a:stCxn id="340999" idx="0"/>
            <a:endCxn id="340998" idx="2"/>
          </p:cNvCxnSpPr>
          <p:nvPr/>
        </p:nvCxnSpPr>
        <p:spPr bwMode="auto">
          <a:xfrm rot="-5400000">
            <a:off x="2438400" y="3162300"/>
            <a:ext cx="990600" cy="914400"/>
          </a:xfrm>
          <a:prstGeom prst="bentConnector3">
            <a:avLst>
              <a:gd name="adj1" fmla="val 50000"/>
            </a:avLst>
          </a:prstGeom>
          <a:noFill/>
          <a:ln w="9525">
            <a:solidFill>
              <a:schemeClr val="tx1"/>
            </a:solidFill>
            <a:miter lim="800000"/>
            <a:headEnd/>
            <a:tailEnd type="triangle" w="med" len="med"/>
          </a:ln>
        </p:spPr>
      </p:cxnSp>
      <p:cxnSp>
        <p:nvCxnSpPr>
          <p:cNvPr id="341006" name="AutoShape 13"/>
          <p:cNvCxnSpPr>
            <a:cxnSpLocks noChangeShapeType="1"/>
            <a:stCxn id="341002" idx="0"/>
            <a:endCxn id="340998" idx="2"/>
          </p:cNvCxnSpPr>
          <p:nvPr/>
        </p:nvCxnSpPr>
        <p:spPr bwMode="auto">
          <a:xfrm rot="5400000" flipH="1">
            <a:off x="4610100" y="1905000"/>
            <a:ext cx="457200" cy="2895600"/>
          </a:xfrm>
          <a:prstGeom prst="bentConnector3">
            <a:avLst>
              <a:gd name="adj1" fmla="val 50000"/>
            </a:avLst>
          </a:prstGeom>
          <a:noFill/>
          <a:ln w="9525">
            <a:solidFill>
              <a:schemeClr val="tx1"/>
            </a:solidFill>
            <a:miter lim="800000"/>
            <a:headEnd/>
            <a:tailEnd type="triangle" w="med" len="med"/>
          </a:ln>
        </p:spPr>
      </p:cxnSp>
      <p:sp>
        <p:nvSpPr>
          <p:cNvPr id="341007" name="Text Box 14"/>
          <p:cNvSpPr txBox="1">
            <a:spLocks noChangeArrowheads="1"/>
          </p:cNvSpPr>
          <p:nvPr/>
        </p:nvSpPr>
        <p:spPr bwMode="auto">
          <a:xfrm>
            <a:off x="5181600" y="2155825"/>
            <a:ext cx="3762375" cy="835025"/>
          </a:xfrm>
          <a:prstGeom prst="rect">
            <a:avLst/>
          </a:prstGeom>
          <a:solidFill>
            <a:srgbClr val="E6F4FF"/>
          </a:solidFill>
          <a:ln w="9525">
            <a:solidFill>
              <a:schemeClr val="tx1"/>
            </a:solidFill>
            <a:miter lim="800000"/>
            <a:headEnd/>
            <a:tailEnd/>
          </a:ln>
        </p:spPr>
        <p:txBody>
          <a:bodyPr wrap="none">
            <a:spAutoFit/>
          </a:bodyPr>
          <a:lstStyle/>
          <a:p>
            <a:pPr algn="l" eaLnBrk="1" hangingPunct="1"/>
            <a:r>
              <a:rPr lang="fr-BE"/>
              <a:t>Si cette méthode appelle des méthodes</a:t>
            </a:r>
          </a:p>
          <a:p>
            <a:pPr algn="l" eaLnBrk="1" hangingPunct="1"/>
            <a:r>
              <a:rPr lang="fr-BE"/>
              <a:t>abstraites, alors on parle </a:t>
            </a:r>
          </a:p>
          <a:p>
            <a:pPr algn="l" eaLnBrk="1" hangingPunct="1"/>
            <a:r>
              <a:rPr lang="fr-BE"/>
              <a:t>d’une classe abstraite « template »</a:t>
            </a:r>
            <a:endParaRPr lang="en-US"/>
          </a:p>
        </p:txBody>
      </p:sp>
      <p:sp>
        <p:nvSpPr>
          <p:cNvPr id="341008" name="Line 15"/>
          <p:cNvSpPr>
            <a:spLocks noChangeShapeType="1"/>
          </p:cNvSpPr>
          <p:nvPr/>
        </p:nvSpPr>
        <p:spPr bwMode="auto">
          <a:xfrm flipH="1">
            <a:off x="3810000" y="2590800"/>
            <a:ext cx="1295400" cy="381000"/>
          </a:xfrm>
          <a:prstGeom prst="line">
            <a:avLst/>
          </a:prstGeom>
          <a:noFill/>
          <a:ln w="28575">
            <a:solidFill>
              <a:srgbClr val="990000"/>
            </a:solidFill>
            <a:round/>
            <a:headEnd/>
            <a:tailEnd type="triangle" w="med" len="med"/>
          </a:ln>
        </p:spPr>
        <p:txBody>
          <a:bodyPr/>
          <a:lstStyle/>
          <a:p>
            <a:endParaRPr lang="fr-FR"/>
          </a:p>
        </p:txBody>
      </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Footer Placeholder 3"/>
          <p:cNvSpPr>
            <a:spLocks noGrp="1"/>
          </p:cNvSpPr>
          <p:nvPr>
            <p:ph type="ftr" sz="quarter" idx="10"/>
          </p:nvPr>
        </p:nvSpPr>
        <p:spPr>
          <a:noFill/>
        </p:spPr>
        <p:txBody>
          <a:bodyPr/>
          <a:lstStyle/>
          <a:p>
            <a:r>
              <a:rPr lang="fr-FR" smtClean="0"/>
              <a:t>Cours Java 2013 Bersini</a:t>
            </a:r>
            <a:endParaRPr lang="fr-FR" u="sng"/>
          </a:p>
        </p:txBody>
      </p:sp>
      <p:sp>
        <p:nvSpPr>
          <p:cNvPr id="343043" name="Rectangle 2"/>
          <p:cNvSpPr>
            <a:spLocks noGrp="1" noChangeArrowheads="1"/>
          </p:cNvSpPr>
          <p:nvPr>
            <p:ph type="title"/>
          </p:nvPr>
        </p:nvSpPr>
        <p:spPr/>
        <p:txBody>
          <a:bodyPr/>
          <a:lstStyle/>
          <a:p>
            <a:r>
              <a:rPr lang="fr-FR" sz="3600" smtClean="0"/>
              <a:t>Héritage</a:t>
            </a:r>
            <a:r>
              <a:rPr lang="fr-FR" smtClean="0"/>
              <a:t/>
            </a:r>
            <a:br>
              <a:rPr lang="fr-FR" smtClean="0"/>
            </a:br>
            <a:r>
              <a:rPr lang="fr-BE" sz="2800" smtClean="0"/>
              <a:t>Comment mettre en œuvre l’héritage?</a:t>
            </a:r>
            <a:endParaRPr lang="fr-FR" sz="2800" smtClean="0"/>
          </a:p>
        </p:txBody>
      </p:sp>
      <p:graphicFrame>
        <p:nvGraphicFramePr>
          <p:cNvPr id="1254403" name="Group 3"/>
          <p:cNvGraphicFramePr>
            <a:graphicFrameLocks noGrp="1"/>
          </p:cNvGraphicFramePr>
          <p:nvPr>
            <p:ph idx="1"/>
          </p:nvPr>
        </p:nvGraphicFramePr>
        <p:xfrm>
          <a:off x="141288" y="2132013"/>
          <a:ext cx="8859837" cy="2817813"/>
        </p:xfrm>
        <a:graphic>
          <a:graphicData uri="http://schemas.openxmlformats.org/drawingml/2006/table">
            <a:tbl>
              <a:tblPr/>
              <a:tblGrid>
                <a:gridCol w="3648075"/>
                <a:gridCol w="2441575"/>
                <a:gridCol w="2770187"/>
              </a:tblGrid>
              <a:tr h="527050">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1" i="0" u="none" strike="noStrike" cap="none" normalizeH="0" baseline="0" smtClean="0">
                          <a:ln>
                            <a:noFill/>
                          </a:ln>
                          <a:solidFill>
                            <a:schemeClr val="tx2"/>
                          </a:solidFill>
                          <a:effectLst/>
                          <a:latin typeface="Arial" pitchFamily="34" charset="0"/>
                          <a:ea typeface="ヒラギノ角ゴ Pro W3" charset="-128"/>
                        </a:rPr>
                        <a:t>Mémoire des référents</a:t>
                      </a:r>
                      <a:endParaRPr kumimoji="0" lang="en-GB" sz="1800" b="1" i="0" u="none" strike="noStrike" cap="none" normalizeH="0" baseline="0" smtClean="0">
                        <a:ln>
                          <a:noFill/>
                        </a:ln>
                        <a:solidFill>
                          <a:schemeClr val="tx2"/>
                        </a:solidFill>
                        <a:effectLst/>
                        <a:latin typeface="Arial" pitchFamily="34" charset="0"/>
                        <a:ea typeface="ヒラギノ角ゴ Pro W3" charset="-12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F4FF"/>
                    </a:solid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1" i="0" u="none" strike="noStrike" cap="none" normalizeH="0" baseline="0" smtClean="0">
                          <a:ln>
                            <a:noFill/>
                          </a:ln>
                          <a:solidFill>
                            <a:schemeClr val="tx2"/>
                          </a:solidFill>
                          <a:effectLst/>
                          <a:latin typeface="Arial" pitchFamily="34" charset="0"/>
                          <a:ea typeface="ヒラギノ角ゴ Pro W3" charset="-128"/>
                        </a:rPr>
                        <a:t>Mémoire des valeurs</a:t>
                      </a:r>
                      <a:endParaRPr kumimoji="0" lang="en-GB" sz="1800" b="1" i="0" u="none" strike="noStrike" cap="none" normalizeH="0" baseline="0" smtClean="0">
                        <a:ln>
                          <a:noFill/>
                        </a:ln>
                        <a:solidFill>
                          <a:schemeClr val="tx2"/>
                        </a:solidFill>
                        <a:effectLst/>
                        <a:latin typeface="Arial" pitchFamily="34" charset="0"/>
                        <a:ea typeface="ヒラギノ角ゴ Pro W3"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F4FF"/>
                    </a:solid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1" i="0" u="none" strike="noStrike" cap="none" normalizeH="0" baseline="0" smtClean="0">
                          <a:ln>
                            <a:noFill/>
                          </a:ln>
                          <a:solidFill>
                            <a:schemeClr val="tx2"/>
                          </a:solidFill>
                          <a:effectLst/>
                          <a:latin typeface="Arial" pitchFamily="34" charset="0"/>
                          <a:ea typeface="ヒラギノ角ゴ Pro W3" charset="-128"/>
                        </a:rPr>
                        <a:t>Mémoire des objets</a:t>
                      </a:r>
                      <a:endParaRPr kumimoji="0" lang="en-GB" sz="1800" b="1" i="0" u="none" strike="noStrike" cap="none" normalizeH="0" baseline="0" smtClean="0">
                        <a:ln>
                          <a:noFill/>
                        </a:ln>
                        <a:solidFill>
                          <a:schemeClr val="tx2"/>
                        </a:solidFill>
                        <a:effectLst/>
                        <a:latin typeface="Arial" pitchFamily="34" charset="0"/>
                        <a:ea typeface="ヒラギノ角ゴ Pro W3"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F4FF"/>
                    </a:solidFill>
                  </a:tcPr>
                </a:tc>
              </a:tr>
              <a:tr h="792163">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0" i="0" u="none" strike="noStrike" cap="none" normalizeH="0" baseline="0" smtClean="0">
                          <a:ln>
                            <a:noFill/>
                          </a:ln>
                          <a:solidFill>
                            <a:schemeClr val="tx2"/>
                          </a:solidFill>
                          <a:effectLst/>
                          <a:latin typeface="Arial" pitchFamily="34" charset="0"/>
                          <a:ea typeface="ヒラギノ角ゴ Pro W3" charset="-128"/>
                        </a:rPr>
                        <a:t>Chien monChien</a:t>
                      </a:r>
                      <a:endParaRPr kumimoji="0" lang="en-GB" sz="1800" b="0" i="0" u="none" strike="noStrike" cap="none" normalizeH="0" baseline="0" smtClean="0">
                        <a:ln>
                          <a:noFill/>
                        </a:ln>
                        <a:solidFill>
                          <a:schemeClr val="tx2"/>
                        </a:solidFill>
                        <a:effectLst/>
                        <a:latin typeface="Arial" pitchFamily="34" charset="0"/>
                        <a:ea typeface="ヒラギノ角ゴ Pro W3" charset="-12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0" i="0" u="none" strike="noStrike" cap="none" normalizeH="0" baseline="0" smtClean="0">
                          <a:ln>
                            <a:noFill/>
                          </a:ln>
                          <a:solidFill>
                            <a:schemeClr val="tx2"/>
                          </a:solidFill>
                          <a:effectLst/>
                          <a:latin typeface="Arial" pitchFamily="34" charset="0"/>
                          <a:ea typeface="ヒラギノ角ゴ Pro W3" charset="-128"/>
                        </a:rPr>
                        <a:t>ab123d</a:t>
                      </a:r>
                      <a:endParaRPr kumimoji="0" lang="en-GB" sz="1800" b="0" i="0" u="none" strike="noStrike" cap="none" normalizeH="0" baseline="0" smtClean="0">
                        <a:ln>
                          <a:noFill/>
                        </a:ln>
                        <a:solidFill>
                          <a:schemeClr val="tx2"/>
                        </a:solidFill>
                        <a:effectLst/>
                        <a:latin typeface="Arial" pitchFamily="34" charset="0"/>
                        <a:ea typeface="ヒラギノ角ゴ Pro W3"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endParaRPr kumimoji="0" lang="en-GB" sz="1800" b="0" i="0" u="none" strike="noStrike" cap="none" normalizeH="0" baseline="0" smtClean="0">
                        <a:ln>
                          <a:noFill/>
                        </a:ln>
                        <a:solidFill>
                          <a:schemeClr val="tx2"/>
                        </a:solidFill>
                        <a:effectLst/>
                        <a:latin typeface="Arial" pitchFamily="34" charset="0"/>
                        <a:ea typeface="ヒラギノ角ゴ Pro W3"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0" i="0" u="none" strike="noStrike" cap="none" normalizeH="0" baseline="0" smtClean="0">
                          <a:ln>
                            <a:noFill/>
                          </a:ln>
                          <a:solidFill>
                            <a:schemeClr val="tx2"/>
                          </a:solidFill>
                          <a:effectLst/>
                          <a:latin typeface="Arial" pitchFamily="34" charset="0"/>
                          <a:ea typeface="ヒラギノ角ゴ Pro W3" charset="-128"/>
                        </a:rPr>
                        <a:t>Animal lAnimalQueTuAsVu</a:t>
                      </a:r>
                      <a:endParaRPr kumimoji="0" lang="en-GB" sz="1800" b="0" i="0" u="none" strike="noStrike" cap="none" normalizeH="0" baseline="0" smtClean="0">
                        <a:ln>
                          <a:noFill/>
                        </a:ln>
                        <a:solidFill>
                          <a:schemeClr val="tx2"/>
                        </a:solidFill>
                        <a:effectLst/>
                        <a:latin typeface="Arial" pitchFamily="34" charset="0"/>
                        <a:ea typeface="ヒラギノ角ゴ Pro W3" charset="-12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0" i="0" u="none" strike="noStrike" cap="none" normalizeH="0" baseline="0" smtClean="0">
                          <a:ln>
                            <a:noFill/>
                          </a:ln>
                          <a:solidFill>
                            <a:schemeClr val="tx2"/>
                          </a:solidFill>
                          <a:effectLst/>
                          <a:latin typeface="Arial" pitchFamily="34" charset="0"/>
                          <a:ea typeface="ヒラギノ角ゴ Pro W3" charset="-128"/>
                        </a:rPr>
                        <a:t>ab123d</a:t>
                      </a:r>
                      <a:endParaRPr kumimoji="0" lang="en-GB" sz="1800" b="0" i="0" u="none" strike="noStrike" cap="none" normalizeH="0" baseline="0" smtClean="0">
                        <a:ln>
                          <a:noFill/>
                        </a:ln>
                        <a:solidFill>
                          <a:schemeClr val="tx2"/>
                        </a:solidFill>
                        <a:effectLst/>
                        <a:latin typeface="Arial" pitchFamily="34" charset="0"/>
                        <a:ea typeface="ヒラギノ角ゴ Pro W3"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r>
              <a:tr h="749300">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0" i="0" u="none" strike="noStrike" cap="none" normalizeH="0" baseline="0" smtClean="0">
                          <a:ln>
                            <a:noFill/>
                          </a:ln>
                          <a:solidFill>
                            <a:schemeClr val="tx2"/>
                          </a:solidFill>
                          <a:effectLst/>
                          <a:latin typeface="Arial" pitchFamily="34" charset="0"/>
                          <a:ea typeface="ヒラギノ角ゴ Pro W3" charset="-128"/>
                        </a:rPr>
                        <a:t>Objet ceQuElleVientDeVoirPasser</a:t>
                      </a:r>
                      <a:endParaRPr kumimoji="0" lang="en-GB" sz="1800" b="0" i="0" u="none" strike="noStrike" cap="none" normalizeH="0" baseline="0" smtClean="0">
                        <a:ln>
                          <a:noFill/>
                        </a:ln>
                        <a:solidFill>
                          <a:schemeClr val="tx2"/>
                        </a:solidFill>
                        <a:effectLst/>
                        <a:latin typeface="Arial" pitchFamily="34" charset="0"/>
                        <a:ea typeface="ヒラギノ角ゴ Pro W3" charset="-12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0" i="0" u="none" strike="noStrike" cap="none" normalizeH="0" baseline="0" smtClean="0">
                          <a:ln>
                            <a:noFill/>
                          </a:ln>
                          <a:solidFill>
                            <a:schemeClr val="tx2"/>
                          </a:solidFill>
                          <a:effectLst/>
                          <a:latin typeface="Arial" pitchFamily="34" charset="0"/>
                          <a:ea typeface="ヒラギノ角ゴ Pro W3" charset="-128"/>
                        </a:rPr>
                        <a:t>ab123d</a:t>
                      </a:r>
                      <a:endParaRPr kumimoji="0" lang="en-GB" sz="1800" b="0" i="0" u="none" strike="noStrike" cap="none" normalizeH="0" baseline="0" smtClean="0">
                        <a:ln>
                          <a:noFill/>
                        </a:ln>
                        <a:solidFill>
                          <a:schemeClr val="tx2"/>
                        </a:solidFill>
                        <a:effectLst/>
                        <a:latin typeface="Arial" pitchFamily="34" charset="0"/>
                        <a:ea typeface="ヒラギノ角ゴ Pro W3"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r>
            </a:tbl>
          </a:graphicData>
        </a:graphic>
      </p:graphicFrame>
      <p:pic>
        <p:nvPicPr>
          <p:cNvPr id="343064" name="Picture 23" descr="MPj04286500000[1]"/>
          <p:cNvPicPr>
            <a:picLocks noChangeAspect="1" noChangeArrowheads="1"/>
          </p:cNvPicPr>
          <p:nvPr/>
        </p:nvPicPr>
        <p:blipFill>
          <a:blip r:embed="rId3"/>
          <a:srcRect/>
          <a:stretch>
            <a:fillRect/>
          </a:stretch>
        </p:blipFill>
        <p:spPr bwMode="auto">
          <a:xfrm>
            <a:off x="6761163" y="3230563"/>
            <a:ext cx="1978025" cy="1162050"/>
          </a:xfrm>
          <a:prstGeom prst="rect">
            <a:avLst/>
          </a:prstGeom>
          <a:noFill/>
          <a:ln w="9525">
            <a:noFill/>
            <a:miter lim="800000"/>
            <a:headEnd/>
            <a:tailEnd/>
          </a:ln>
        </p:spPr>
      </p:pic>
      <p:sp>
        <p:nvSpPr>
          <p:cNvPr id="343065" name="Line 24"/>
          <p:cNvSpPr>
            <a:spLocks noChangeShapeType="1"/>
          </p:cNvSpPr>
          <p:nvPr/>
        </p:nvSpPr>
        <p:spPr bwMode="auto">
          <a:xfrm>
            <a:off x="5540375" y="3073400"/>
            <a:ext cx="1092200" cy="220663"/>
          </a:xfrm>
          <a:prstGeom prst="line">
            <a:avLst/>
          </a:prstGeom>
          <a:noFill/>
          <a:ln w="57150">
            <a:solidFill>
              <a:schemeClr val="tx1"/>
            </a:solidFill>
            <a:round/>
            <a:headEnd/>
            <a:tailEnd type="triangle" w="med" len="med"/>
          </a:ln>
        </p:spPr>
        <p:txBody>
          <a:bodyPr wrap="none" anchor="ctr"/>
          <a:lstStyle/>
          <a:p>
            <a:endParaRPr lang="fr-FR"/>
          </a:p>
        </p:txBody>
      </p:sp>
      <p:sp>
        <p:nvSpPr>
          <p:cNvPr id="343066" name="Line 25"/>
          <p:cNvSpPr>
            <a:spLocks noChangeShapeType="1"/>
          </p:cNvSpPr>
          <p:nvPr/>
        </p:nvSpPr>
        <p:spPr bwMode="auto">
          <a:xfrm flipV="1">
            <a:off x="5540375" y="4381500"/>
            <a:ext cx="1047750" cy="252413"/>
          </a:xfrm>
          <a:prstGeom prst="line">
            <a:avLst/>
          </a:prstGeom>
          <a:noFill/>
          <a:ln w="57150">
            <a:solidFill>
              <a:schemeClr val="tx1"/>
            </a:solidFill>
            <a:round/>
            <a:headEnd/>
            <a:tailEnd type="triangle" w="med" len="med"/>
          </a:ln>
        </p:spPr>
        <p:txBody>
          <a:bodyPr wrap="none" anchor="ctr"/>
          <a:lstStyle/>
          <a:p>
            <a:endParaRPr lang="fr-FR"/>
          </a:p>
        </p:txBody>
      </p:sp>
      <p:sp>
        <p:nvSpPr>
          <p:cNvPr id="343067" name="Line 26"/>
          <p:cNvSpPr>
            <a:spLocks noChangeShapeType="1"/>
          </p:cNvSpPr>
          <p:nvPr/>
        </p:nvSpPr>
        <p:spPr bwMode="auto">
          <a:xfrm>
            <a:off x="5540375" y="3865563"/>
            <a:ext cx="1101725" cy="0"/>
          </a:xfrm>
          <a:prstGeom prst="line">
            <a:avLst/>
          </a:prstGeom>
          <a:noFill/>
          <a:ln w="57150">
            <a:solidFill>
              <a:schemeClr val="tx1"/>
            </a:solidFill>
            <a:round/>
            <a:headEnd/>
            <a:tailEnd type="triangle" w="med" len="med"/>
          </a:ln>
        </p:spPr>
        <p:txBody>
          <a:bodyPr wrap="none" anchor="ctr"/>
          <a:lstStyle/>
          <a:p>
            <a:endParaRPr lang="fr-FR"/>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Footer Placeholder 3"/>
          <p:cNvSpPr>
            <a:spLocks noGrp="1"/>
          </p:cNvSpPr>
          <p:nvPr>
            <p:ph type="ftr" sz="quarter" idx="10"/>
          </p:nvPr>
        </p:nvSpPr>
        <p:spPr>
          <a:noFill/>
        </p:spPr>
        <p:txBody>
          <a:bodyPr/>
          <a:lstStyle/>
          <a:p>
            <a:r>
              <a:rPr lang="fr-FR" smtClean="0"/>
              <a:t>Cours Java 2013 Bersini</a:t>
            </a:r>
            <a:endParaRPr lang="fr-FR" u="sng"/>
          </a:p>
        </p:txBody>
      </p:sp>
      <p:sp>
        <p:nvSpPr>
          <p:cNvPr id="345091" name="Rectangle 2"/>
          <p:cNvSpPr>
            <a:spLocks noGrp="1" noChangeArrowheads="1"/>
          </p:cNvSpPr>
          <p:nvPr>
            <p:ph type="title"/>
          </p:nvPr>
        </p:nvSpPr>
        <p:spPr/>
        <p:txBody>
          <a:bodyPr/>
          <a:lstStyle/>
          <a:p>
            <a:r>
              <a:rPr lang="fr-FR" sz="3600" smtClean="0"/>
              <a:t>Héritage</a:t>
            </a:r>
            <a:r>
              <a:rPr lang="fr-FR" smtClean="0"/>
              <a:t/>
            </a:r>
            <a:br>
              <a:rPr lang="fr-FR" smtClean="0"/>
            </a:br>
            <a:r>
              <a:rPr lang="fr-BE" sz="2800" smtClean="0"/>
              <a:t>Comment mettre en œuvre l’héritage?</a:t>
            </a:r>
            <a:endParaRPr lang="en-US" sz="2800" smtClean="0"/>
          </a:p>
        </p:txBody>
      </p:sp>
      <p:sp>
        <p:nvSpPr>
          <p:cNvPr id="345092" name="Rectangle 3"/>
          <p:cNvSpPr>
            <a:spLocks noGrp="1" noChangeArrowheads="1"/>
          </p:cNvSpPr>
          <p:nvPr>
            <p:ph type="body" idx="1"/>
          </p:nvPr>
        </p:nvSpPr>
        <p:spPr/>
        <p:txBody>
          <a:bodyPr/>
          <a:lstStyle/>
          <a:p>
            <a:pPr>
              <a:lnSpc>
                <a:spcPct val="120000"/>
              </a:lnSpc>
            </a:pPr>
            <a:r>
              <a:rPr lang="en-US" smtClean="0"/>
              <a:t>Une méthode peut aussi être abstraite</a:t>
            </a:r>
          </a:p>
          <a:p>
            <a:pPr lvl="1">
              <a:lnSpc>
                <a:spcPct val="120000"/>
              </a:lnSpc>
            </a:pPr>
            <a:r>
              <a:rPr lang="en-US" smtClean="0"/>
              <a:t>Dans ce cas, elle ne peut pas contenir de corps</a:t>
            </a:r>
            <a:br>
              <a:rPr lang="en-US" smtClean="0"/>
            </a:br>
            <a:r>
              <a:rPr lang="en-US" smtClean="0"/>
              <a:t>(elle aura un “;” à la place des accolades)</a:t>
            </a:r>
          </a:p>
          <a:p>
            <a:pPr>
              <a:lnSpc>
                <a:spcPct val="120000"/>
              </a:lnSpc>
            </a:pPr>
            <a:r>
              <a:rPr lang="en-US" smtClean="0"/>
              <a:t>Si une classe comprend une méthode abstraite elle est obligatoirement abstraite elle-même</a:t>
            </a:r>
          </a:p>
          <a:p>
            <a:pPr>
              <a:lnSpc>
                <a:spcPct val="120000"/>
              </a:lnSpc>
            </a:pPr>
            <a:r>
              <a:rPr lang="en-US" smtClean="0"/>
              <a:t>Si une sous-classe hérite d’une classe abstraite, elle </a:t>
            </a:r>
            <a:r>
              <a:rPr lang="en-US" u="sng" smtClean="0"/>
              <a:t>doit redéfinir</a:t>
            </a:r>
            <a:r>
              <a:rPr lang="en-US" smtClean="0"/>
              <a:t> toutes les méthodes abstraites de sa classe parent (leur donner un corps)</a:t>
            </a:r>
          </a:p>
          <a:p>
            <a:pPr>
              <a:lnSpc>
                <a:spcPct val="120000"/>
              </a:lnSpc>
            </a:pPr>
            <a:r>
              <a:rPr lang="en-US" smtClean="0"/>
              <a:t>Si elle ne le fait pas, elle sera condamnée à être abstraite elle-même</a:t>
            </a:r>
            <a:endParaRPr lang="en-US" u="sng" smtClean="0"/>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Footer Placeholder 3"/>
          <p:cNvSpPr>
            <a:spLocks noGrp="1"/>
          </p:cNvSpPr>
          <p:nvPr>
            <p:ph type="ftr" sz="quarter" idx="10"/>
          </p:nvPr>
        </p:nvSpPr>
        <p:spPr>
          <a:noFill/>
        </p:spPr>
        <p:txBody>
          <a:bodyPr/>
          <a:lstStyle/>
          <a:p>
            <a:r>
              <a:rPr lang="fr-FR" smtClean="0"/>
              <a:t>Cours Java 2013 Bersini</a:t>
            </a:r>
            <a:endParaRPr lang="fr-FR" u="sng"/>
          </a:p>
        </p:txBody>
      </p:sp>
      <p:sp>
        <p:nvSpPr>
          <p:cNvPr id="347139" name="Rectangle 2"/>
          <p:cNvSpPr>
            <a:spLocks noGrp="1" noChangeArrowheads="1"/>
          </p:cNvSpPr>
          <p:nvPr>
            <p:ph type="title"/>
          </p:nvPr>
        </p:nvSpPr>
        <p:spPr/>
        <p:txBody>
          <a:bodyPr/>
          <a:lstStyle/>
          <a:p>
            <a:r>
              <a:rPr lang="fr-BE" smtClean="0"/>
              <a:t>Exercices</a:t>
            </a:r>
            <a:endParaRPr lang="en-GB" smtClean="0"/>
          </a:p>
        </p:txBody>
      </p:sp>
      <p:sp>
        <p:nvSpPr>
          <p:cNvPr id="347140" name="Rectangle 3"/>
          <p:cNvSpPr>
            <a:spLocks noGrp="1" noChangeArrowheads="1"/>
          </p:cNvSpPr>
          <p:nvPr>
            <p:ph type="body" idx="1"/>
          </p:nvPr>
        </p:nvSpPr>
        <p:spPr>
          <a:xfrm>
            <a:off x="152400" y="1185863"/>
            <a:ext cx="8839200" cy="5106987"/>
          </a:xfrm>
        </p:spPr>
        <p:txBody>
          <a:bodyPr/>
          <a:lstStyle/>
          <a:p>
            <a:r>
              <a:rPr lang="fr-FR" smtClean="0"/>
              <a:t>Création d’une hiérarchie de compte</a:t>
            </a:r>
          </a:p>
          <a:p>
            <a:pPr lvl="1"/>
            <a:r>
              <a:rPr lang="fr-FR" smtClean="0"/>
              <a:t>Rendre la méthode afficheToi de la classe CompteEnBanque</a:t>
            </a:r>
          </a:p>
          <a:p>
            <a:pPr lvl="1"/>
            <a:r>
              <a:rPr lang="fr-FR" smtClean="0"/>
              <a:t>Rendre la classe CompteEnBanque abstraite</a:t>
            </a:r>
          </a:p>
          <a:p>
            <a:pPr lvl="1"/>
            <a:r>
              <a:rPr lang="fr-FR" smtClean="0"/>
              <a:t>Qu’est-ce que cela implique?</a:t>
            </a:r>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Title 1"/>
          <p:cNvSpPr>
            <a:spLocks noGrp="1"/>
          </p:cNvSpPr>
          <p:nvPr>
            <p:ph type="title"/>
          </p:nvPr>
        </p:nvSpPr>
        <p:spPr/>
        <p:txBody>
          <a:bodyPr/>
          <a:lstStyle/>
          <a:p>
            <a:r>
              <a:rPr lang="en-US" smtClean="0"/>
              <a:t>Exercices Bonus</a:t>
            </a:r>
          </a:p>
        </p:txBody>
      </p:sp>
      <p:sp>
        <p:nvSpPr>
          <p:cNvPr id="349187" name="Content Placeholder 2"/>
          <p:cNvSpPr>
            <a:spLocks noGrp="1"/>
          </p:cNvSpPr>
          <p:nvPr>
            <p:ph idx="1"/>
          </p:nvPr>
        </p:nvSpPr>
        <p:spPr/>
        <p:txBody>
          <a:bodyPr/>
          <a:lstStyle/>
          <a:p>
            <a:r>
              <a:rPr lang="en-US" smtClean="0"/>
              <a:t>Ajouter un nouveau type de compte : un super compte</a:t>
            </a:r>
          </a:p>
          <a:p>
            <a:r>
              <a:rPr lang="en-US" smtClean="0"/>
              <a:t>Un super compte permet de gérer un ensemble de compte par lot. Chaque super compte est associés à un ensemble de compte en banque. </a:t>
            </a:r>
          </a:p>
          <a:p>
            <a:r>
              <a:rPr lang="en-US" smtClean="0"/>
              <a:t>Une opération sur un super compte est automatiquement redirigée vers les comptes qu’il contient.</a:t>
            </a:r>
          </a:p>
          <a:p>
            <a:r>
              <a:rPr lang="en-US" smtClean="0"/>
              <a:t>Exemple : Un dépot de 1000 euros sur un Super compte qui contient 5 compte est réalisé par 5 dépot de 250 euros sur les comptes contenus dans le super compte.</a:t>
            </a:r>
          </a:p>
          <a:p>
            <a:r>
              <a:rPr lang="en-US" smtClean="0"/>
              <a:t>Proposez un diagramme de classe</a:t>
            </a:r>
          </a:p>
          <a:p>
            <a:endParaRPr lang="en-US" smtClean="0"/>
          </a:p>
        </p:txBody>
      </p:sp>
      <p:sp>
        <p:nvSpPr>
          <p:cNvPr id="349188" name="Footer Placeholder 3"/>
          <p:cNvSpPr>
            <a:spLocks noGrp="1"/>
          </p:cNvSpPr>
          <p:nvPr>
            <p:ph type="ftr" sz="quarter" idx="10"/>
          </p:nvPr>
        </p:nvSpPr>
        <p:spPr>
          <a:noFill/>
        </p:spPr>
        <p:txBody>
          <a:bodyPr/>
          <a:lstStyle/>
          <a:p>
            <a:r>
              <a:rPr lang="fr-FR" smtClean="0"/>
              <a:t>Cours Java 2013 Bersini</a:t>
            </a:r>
            <a:endParaRPr lang="fr-FR" u="sng"/>
          </a:p>
        </p:txBody>
      </p:sp>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Footer Placeholder 3"/>
          <p:cNvSpPr>
            <a:spLocks noGrp="1"/>
          </p:cNvSpPr>
          <p:nvPr>
            <p:ph type="ftr" sz="quarter" idx="10"/>
          </p:nvPr>
        </p:nvSpPr>
        <p:spPr>
          <a:noFill/>
        </p:spPr>
        <p:txBody>
          <a:bodyPr/>
          <a:lstStyle/>
          <a:p>
            <a:r>
              <a:rPr lang="fr-FR" smtClean="0"/>
              <a:t>Cours Java 2013 Bersini</a:t>
            </a:r>
            <a:endParaRPr lang="fr-FR" u="sng"/>
          </a:p>
        </p:txBody>
      </p:sp>
      <p:sp>
        <p:nvSpPr>
          <p:cNvPr id="350211" name="Rectangle 2"/>
          <p:cNvSpPr>
            <a:spLocks noGrp="1" noChangeArrowheads="1"/>
          </p:cNvSpPr>
          <p:nvPr>
            <p:ph type="title"/>
          </p:nvPr>
        </p:nvSpPr>
        <p:spPr/>
        <p:txBody>
          <a:bodyPr/>
          <a:lstStyle/>
          <a:p>
            <a:r>
              <a:rPr lang="fr-FR" smtClean="0"/>
              <a:t>Conversion de types (1/2)</a:t>
            </a:r>
            <a:br>
              <a:rPr lang="fr-FR" smtClean="0"/>
            </a:br>
            <a:r>
              <a:rPr lang="fr-BE" sz="2800" smtClean="0"/>
              <a:t>Définition</a:t>
            </a:r>
            <a:endParaRPr lang="fr-FR" sz="2800" smtClean="0"/>
          </a:p>
        </p:txBody>
      </p:sp>
      <p:sp>
        <p:nvSpPr>
          <p:cNvPr id="350212" name="Rectangle 3"/>
          <p:cNvSpPr>
            <a:spLocks noGrp="1" noChangeArrowheads="1"/>
          </p:cNvSpPr>
          <p:nvPr>
            <p:ph type="body" idx="1"/>
          </p:nvPr>
        </p:nvSpPr>
        <p:spPr>
          <a:xfrm>
            <a:off x="152400" y="1112838"/>
            <a:ext cx="8839200" cy="5092700"/>
          </a:xfrm>
        </p:spPr>
        <p:txBody>
          <a:bodyPr/>
          <a:lstStyle/>
          <a:p>
            <a:r>
              <a:rPr lang="fr-FR" smtClean="0"/>
              <a:t>Java, langage fortement typé, impose le respect du type d’un objet</a:t>
            </a:r>
          </a:p>
          <a:p>
            <a:r>
              <a:rPr lang="fr-FR" smtClean="0"/>
              <a:t>Toutefois, il est possible de convertir le type d’un objet vers un type </a:t>
            </a:r>
            <a:r>
              <a:rPr lang="fr-FR" i="1" u="sng" smtClean="0"/>
              <a:t>compatible</a:t>
            </a:r>
            <a:endParaRPr lang="fr-FR" smtClean="0"/>
          </a:p>
          <a:p>
            <a:pPr lvl="1"/>
            <a:r>
              <a:rPr lang="fr-FR" smtClean="0"/>
              <a:t>Un type A est compatible avec un type B si une valeur du type A peut être assignée à une variable du type B</a:t>
            </a:r>
          </a:p>
          <a:p>
            <a:pPr lvl="1"/>
            <a:r>
              <a:rPr lang="fr-FR" u="sng" smtClean="0"/>
              <a:t>Ex</a:t>
            </a:r>
            <a:r>
              <a:rPr lang="fr-FR" smtClean="0"/>
              <a:t>: Un entier et un double</a:t>
            </a:r>
          </a:p>
          <a:p>
            <a:r>
              <a:rPr lang="fr-FR" smtClean="0"/>
              <a:t>La conversion de type peut se produire</a:t>
            </a:r>
          </a:p>
          <a:p>
            <a:pPr lvl="1"/>
            <a:r>
              <a:rPr lang="fr-FR" smtClean="0"/>
              <a:t>Implicitement (conversion automatique)</a:t>
            </a:r>
          </a:p>
          <a:p>
            <a:pPr lvl="1"/>
            <a:r>
              <a:rPr lang="fr-FR" smtClean="0"/>
              <a:t>Explicitement (conversion forcée)</a:t>
            </a:r>
          </a:p>
          <a:p>
            <a:r>
              <a:rPr lang="fr-FR" smtClean="0"/>
              <a:t>La conversion explicite s’obtient en faisant précéder la variable du type vers lequel elle doit être convertie entre parenthèses (casting)</a:t>
            </a:r>
          </a:p>
          <a:p>
            <a:pPr>
              <a:buFont typeface="Symbol" pitchFamily="18" charset="2"/>
              <a:buNone/>
            </a:pPr>
            <a:r>
              <a:rPr lang="fr-FR" smtClean="0"/>
              <a:t/>
            </a:r>
            <a:br>
              <a:rPr lang="fr-FR" smtClean="0"/>
            </a:br>
            <a:r>
              <a:rPr lang="fr-FR" smtClean="0">
                <a:latin typeface="Courier New" pitchFamily="49" charset="0"/>
              </a:rPr>
              <a:t>	double d = 3.1416;</a:t>
            </a:r>
            <a:br>
              <a:rPr lang="fr-FR" smtClean="0">
                <a:latin typeface="Courier New" pitchFamily="49" charset="0"/>
              </a:rPr>
            </a:br>
            <a:r>
              <a:rPr lang="fr-FR" smtClean="0">
                <a:latin typeface="Courier New" pitchFamily="49" charset="0"/>
              </a:rPr>
              <a:t>	int i = (int) d;</a:t>
            </a:r>
            <a:endParaRPr lang="fr-FR" smtClean="0"/>
          </a:p>
        </p:txBody>
      </p:sp>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Footer Placeholder 3"/>
          <p:cNvSpPr>
            <a:spLocks noGrp="1"/>
          </p:cNvSpPr>
          <p:nvPr>
            <p:ph type="ftr" sz="quarter" idx="10"/>
          </p:nvPr>
        </p:nvSpPr>
        <p:spPr>
          <a:noFill/>
        </p:spPr>
        <p:txBody>
          <a:bodyPr/>
          <a:lstStyle/>
          <a:p>
            <a:r>
              <a:rPr lang="fr-FR" smtClean="0"/>
              <a:t>Cours Java 2013 Bersini</a:t>
            </a:r>
            <a:endParaRPr lang="fr-FR" u="sng"/>
          </a:p>
        </p:txBody>
      </p:sp>
      <p:sp>
        <p:nvSpPr>
          <p:cNvPr id="352259" name="Rectangle 2"/>
          <p:cNvSpPr>
            <a:spLocks noGrp="1" noChangeArrowheads="1"/>
          </p:cNvSpPr>
          <p:nvPr>
            <p:ph type="title"/>
          </p:nvPr>
        </p:nvSpPr>
        <p:spPr/>
        <p:txBody>
          <a:bodyPr/>
          <a:lstStyle/>
          <a:p>
            <a:r>
              <a:rPr lang="fr-FR" smtClean="0"/>
              <a:t>Conversion de types (2/2)</a:t>
            </a:r>
            <a:br>
              <a:rPr lang="fr-FR" smtClean="0"/>
            </a:br>
            <a:r>
              <a:rPr lang="fr-BE" sz="2800" smtClean="0"/>
              <a:t>Application</a:t>
            </a:r>
            <a:endParaRPr lang="fr-FR" sz="2800" smtClean="0"/>
          </a:p>
        </p:txBody>
      </p:sp>
      <p:sp>
        <p:nvSpPr>
          <p:cNvPr id="352260" name="Rectangle 3"/>
          <p:cNvSpPr>
            <a:spLocks noGrp="1" noChangeArrowheads="1"/>
          </p:cNvSpPr>
          <p:nvPr>
            <p:ph type="body" idx="1"/>
          </p:nvPr>
        </p:nvSpPr>
        <p:spPr>
          <a:xfrm>
            <a:off x="141288" y="1031875"/>
            <a:ext cx="8839200" cy="5448300"/>
          </a:xfrm>
        </p:spPr>
        <p:txBody>
          <a:bodyPr/>
          <a:lstStyle/>
          <a:p>
            <a:r>
              <a:rPr lang="fr-FR" smtClean="0"/>
              <a:t>Appliquer un opérateur de « cast » au nom d’une variable</a:t>
            </a:r>
          </a:p>
          <a:p>
            <a:pPr lvl="1"/>
            <a:r>
              <a:rPr lang="fr-FR" smtClean="0"/>
              <a:t>Ne modifie pas la valeur de la variable</a:t>
            </a:r>
          </a:p>
          <a:p>
            <a:pPr lvl="1"/>
            <a:r>
              <a:rPr lang="fr-FR" smtClean="0"/>
              <a:t>Provoque le traitement du contenu de la variable en tant que variable du type indiqué, et seulement dans l’expression où l’opérateur de cast se trouve</a:t>
            </a:r>
          </a:p>
          <a:p>
            <a:r>
              <a:rPr lang="fr-FR" smtClean="0"/>
              <a:t>S’applique aux variables de types primitifs et aux variables de types de références</a:t>
            </a:r>
          </a:p>
          <a:p>
            <a:r>
              <a:rPr lang="fr-FR" u="sng" smtClean="0"/>
              <a:t>Types primitifs</a:t>
            </a:r>
            <a:r>
              <a:rPr lang="fr-FR" smtClean="0"/>
              <a:t>:</a:t>
            </a:r>
          </a:p>
          <a:p>
            <a:pPr lvl="1"/>
            <a:r>
              <a:rPr lang="fr-FR" smtClean="0"/>
              <a:t>Seulement vers un type plus large (ou risque de perte de données)</a:t>
            </a:r>
          </a:p>
          <a:p>
            <a:pPr lvl="1"/>
            <a:r>
              <a:rPr lang="fr-FR" smtClean="0"/>
              <a:t>Interdit pour le type </a:t>
            </a:r>
            <a:r>
              <a:rPr lang="fr-FR" i="1" smtClean="0"/>
              <a:t>boolean</a:t>
            </a:r>
            <a:endParaRPr lang="fr-FR" smtClean="0"/>
          </a:p>
          <a:p>
            <a:pPr lvl="1"/>
            <a:r>
              <a:rPr lang="fr-FR" i="1" u="sng" smtClean="0"/>
              <a:t>Ex</a:t>
            </a:r>
            <a:r>
              <a:rPr lang="fr-FR" smtClean="0"/>
              <a:t>: Short </a:t>
            </a:r>
            <a:r>
              <a:rPr lang="fr-FR" smtClean="0">
                <a:sym typeface="Wingdings" pitchFamily="2" charset="2"/>
              </a:rPr>
              <a:t> Integer  Long</a:t>
            </a:r>
          </a:p>
          <a:p>
            <a:r>
              <a:rPr lang="fr-FR" u="sng" smtClean="0">
                <a:sym typeface="Wingdings" pitchFamily="2" charset="2"/>
              </a:rPr>
              <a:t>Types de références</a:t>
            </a:r>
            <a:r>
              <a:rPr lang="fr-FR" smtClean="0">
                <a:sym typeface="Wingdings" pitchFamily="2" charset="2"/>
              </a:rPr>
              <a:t>:</a:t>
            </a:r>
          </a:p>
          <a:p>
            <a:pPr lvl="1"/>
            <a:r>
              <a:rPr lang="fr-FR" smtClean="0">
                <a:sym typeface="Wingdings" pitchFamily="2" charset="2"/>
              </a:rPr>
              <a:t>Vers une classe parent ou une interface implémentée (ou risque d’erreur)</a:t>
            </a:r>
          </a:p>
          <a:p>
            <a:pPr lvl="1"/>
            <a:r>
              <a:rPr lang="fr-FR" smtClean="0"/>
              <a:t>Dans ce cas, l’opérateur de cast n’est pas nécessaire (en fonction du contexte)</a:t>
            </a:r>
          </a:p>
          <a:p>
            <a:pPr lvl="1"/>
            <a:r>
              <a:rPr lang="fr-FR" smtClean="0"/>
              <a:t>Peuvent toujours être castés vers OBJECT</a:t>
            </a:r>
          </a:p>
          <a:p>
            <a:pPr lvl="1"/>
            <a:r>
              <a:rPr lang="fr-FR" i="1" u="sng" smtClean="0"/>
              <a:t>Ex</a:t>
            </a:r>
            <a:r>
              <a:rPr lang="fr-FR" smtClean="0"/>
              <a:t>: Voiture </a:t>
            </a:r>
            <a:r>
              <a:rPr lang="fr-FR" smtClean="0">
                <a:sym typeface="Wingdings" pitchFamily="2" charset="2"/>
              </a:rPr>
              <a:t> VéhiculesMotorisés  Véhicules  Object</a:t>
            </a:r>
          </a:p>
        </p:txBody>
      </p:sp>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4306" name="Footer Placeholder 3"/>
          <p:cNvSpPr>
            <a:spLocks noGrp="1"/>
          </p:cNvSpPr>
          <p:nvPr>
            <p:ph type="ftr" sz="quarter" idx="10"/>
          </p:nvPr>
        </p:nvSpPr>
        <p:spPr>
          <a:noFill/>
        </p:spPr>
        <p:txBody>
          <a:bodyPr/>
          <a:lstStyle/>
          <a:p>
            <a:r>
              <a:rPr lang="fr-FR" smtClean="0"/>
              <a:t>Cours Java 2013 Bersini</a:t>
            </a:r>
            <a:endParaRPr lang="fr-FR" u="sng"/>
          </a:p>
        </p:txBody>
      </p:sp>
      <p:sp>
        <p:nvSpPr>
          <p:cNvPr id="354307" name="Rectangle 2"/>
          <p:cNvSpPr>
            <a:spLocks noGrp="1" noChangeArrowheads="1"/>
          </p:cNvSpPr>
          <p:nvPr>
            <p:ph type="title"/>
          </p:nvPr>
        </p:nvSpPr>
        <p:spPr/>
        <p:txBody>
          <a:bodyPr/>
          <a:lstStyle/>
          <a:p>
            <a:r>
              <a:rPr lang="fr-BE" smtClean="0"/>
              <a:t>Exercice</a:t>
            </a:r>
            <a:endParaRPr lang="en-US" smtClean="0"/>
          </a:p>
        </p:txBody>
      </p:sp>
      <p:sp>
        <p:nvSpPr>
          <p:cNvPr id="354308" name="Rectangle 3"/>
          <p:cNvSpPr>
            <a:spLocks noGrp="1" noChangeArrowheads="1"/>
          </p:cNvSpPr>
          <p:nvPr>
            <p:ph type="body" idx="1"/>
          </p:nvPr>
        </p:nvSpPr>
        <p:spPr>
          <a:xfrm>
            <a:off x="152400" y="1135063"/>
            <a:ext cx="8839200" cy="4979987"/>
          </a:xfrm>
        </p:spPr>
        <p:txBody>
          <a:bodyPr/>
          <a:lstStyle/>
          <a:p>
            <a:pPr>
              <a:buFont typeface="Symbol" pitchFamily="18" charset="2"/>
              <a:buNone/>
            </a:pPr>
            <a:r>
              <a:rPr lang="fr-BE" sz="2400" smtClean="0"/>
              <a:t>Conversion de types</a:t>
            </a:r>
          </a:p>
          <a:p>
            <a:pPr lvl="1"/>
            <a:r>
              <a:rPr lang="fr-FR" sz="2000" smtClean="0"/>
              <a:t>Analyser le code de l’application « Circulation »</a:t>
            </a:r>
          </a:p>
          <a:p>
            <a:pPr lvl="1"/>
            <a:r>
              <a:rPr lang="fr-BE" sz="2000" smtClean="0"/>
              <a:t>Observer les mécanismes de conversion de types</a:t>
            </a:r>
          </a:p>
          <a:p>
            <a:pPr lvl="1"/>
            <a:r>
              <a:rPr lang="fr-BE" sz="2000" smtClean="0"/>
              <a:t>Déterminer les conversions valides et celles qui provoqueront une erreur à la compilation</a:t>
            </a:r>
          </a:p>
          <a:p>
            <a:pPr lvl="1"/>
            <a:r>
              <a:rPr lang="fr-BE" sz="2000" smtClean="0"/>
              <a:t>Corriger la classe Circulation pour que l’application puisse être compilée et exécutée correctement</a:t>
            </a:r>
          </a:p>
          <a:p>
            <a:pPr lvl="1"/>
            <a:r>
              <a:rPr lang="fr-BE" sz="2000" smtClean="0"/>
              <a:t>Analyser ensuite la même application avec cette fois la classe « Circulation2 » pour classe principale (sans erreurs) et en observer les mécanismes de conversion de types</a:t>
            </a:r>
          </a:p>
          <a:p>
            <a:pPr lvl="1"/>
            <a:r>
              <a:rPr lang="fr-BE" sz="2000" smtClean="0"/>
              <a:t>Quels risques pourraient se présenter en utilisant ces techniques sur des collections hétérogènes?</a:t>
            </a:r>
          </a:p>
        </p:txBody>
      </p:sp>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Footer Placeholder 3"/>
          <p:cNvSpPr>
            <a:spLocks noGrp="1"/>
          </p:cNvSpPr>
          <p:nvPr>
            <p:ph type="ftr" sz="quarter" idx="10"/>
          </p:nvPr>
        </p:nvSpPr>
        <p:spPr>
          <a:noFill/>
        </p:spPr>
        <p:txBody>
          <a:bodyPr/>
          <a:lstStyle/>
          <a:p>
            <a:r>
              <a:rPr lang="fr-FR" smtClean="0"/>
              <a:t>Cours Java 2013 Bersini</a:t>
            </a:r>
            <a:endParaRPr lang="fr-FR" u="sng"/>
          </a:p>
        </p:txBody>
      </p:sp>
      <p:sp>
        <p:nvSpPr>
          <p:cNvPr id="356355" name="Rectangle 2"/>
          <p:cNvSpPr>
            <a:spLocks noGrp="1" noChangeArrowheads="1"/>
          </p:cNvSpPr>
          <p:nvPr>
            <p:ph type="title"/>
          </p:nvPr>
        </p:nvSpPr>
        <p:spPr/>
        <p:txBody>
          <a:bodyPr/>
          <a:lstStyle/>
          <a:p>
            <a:r>
              <a:rPr lang="fr-FR" sz="3600" smtClean="0"/>
              <a:t>Héritage</a:t>
            </a:r>
            <a:r>
              <a:rPr lang="fr-FR" smtClean="0"/>
              <a:t/>
            </a:r>
            <a:br>
              <a:rPr lang="fr-FR" smtClean="0"/>
            </a:br>
            <a:r>
              <a:rPr lang="fr-BE" sz="2800" smtClean="0"/>
              <a:t>Redéfinition de méthodes</a:t>
            </a:r>
            <a:endParaRPr lang="fr-FR" sz="2800" smtClean="0"/>
          </a:p>
        </p:txBody>
      </p:sp>
      <p:sp>
        <p:nvSpPr>
          <p:cNvPr id="356356" name="Rectangle 3"/>
          <p:cNvSpPr>
            <a:spLocks noGrp="1" noChangeArrowheads="1"/>
          </p:cNvSpPr>
          <p:nvPr>
            <p:ph type="body" idx="1"/>
          </p:nvPr>
        </p:nvSpPr>
        <p:spPr>
          <a:xfrm>
            <a:off x="152400" y="1196975"/>
            <a:ext cx="8839200" cy="5314950"/>
          </a:xfrm>
        </p:spPr>
        <p:txBody>
          <a:bodyPr/>
          <a:lstStyle/>
          <a:p>
            <a:pPr>
              <a:lnSpc>
                <a:spcPct val="80000"/>
              </a:lnSpc>
            </a:pPr>
            <a:r>
              <a:rPr lang="fr-FR" sz="1600" smtClean="0"/>
              <a:t>La redéfinition de méthode consiste à fournir dans une sous-classe une nouvelle implémentation d’une classe déjà déclarée dans une classe parent</a:t>
            </a:r>
          </a:p>
          <a:p>
            <a:pPr>
              <a:lnSpc>
                <a:spcPct val="80000"/>
              </a:lnSpc>
            </a:pPr>
            <a:r>
              <a:rPr lang="fr-FR" sz="1600" smtClean="0"/>
              <a:t>La redéfinition n’est pas obligatoire !! Mais elle permet d’adapter un comportement et de le spécifier pour la sous-classe</a:t>
            </a:r>
          </a:p>
          <a:p>
            <a:pPr>
              <a:lnSpc>
                <a:spcPct val="80000"/>
              </a:lnSpc>
            </a:pPr>
            <a:r>
              <a:rPr lang="fr-FR" sz="1600" smtClean="0"/>
              <a:t>Pour la réaliser, il suffit de créer dans la sous-classe une méthode avec l’exacte même signature que la méthode originale dans la classe parent</a:t>
            </a:r>
          </a:p>
          <a:p>
            <a:pPr>
              <a:lnSpc>
                <a:spcPct val="80000"/>
              </a:lnSpc>
            </a:pPr>
            <a:r>
              <a:rPr lang="fr-FR" sz="1600" smtClean="0"/>
              <a:t>On peut rappeler la version d’origine (de la classe parent) avec le mot-clé </a:t>
            </a:r>
            <a:r>
              <a:rPr lang="fr-FR" sz="1600" i="1" smtClean="0"/>
              <a:t>super</a:t>
            </a:r>
          </a:p>
          <a:p>
            <a:pPr>
              <a:lnSpc>
                <a:spcPct val="80000"/>
              </a:lnSpc>
            </a:pPr>
            <a:endParaRPr lang="fr-FR" sz="1600" smtClean="0"/>
          </a:p>
          <a:p>
            <a:pPr>
              <a:lnSpc>
                <a:spcPct val="80000"/>
              </a:lnSpc>
            </a:pPr>
            <a:endParaRPr lang="fr-FR" sz="1600" smtClean="0"/>
          </a:p>
          <a:p>
            <a:pPr>
              <a:lnSpc>
                <a:spcPct val="80000"/>
              </a:lnSpc>
            </a:pPr>
            <a:endParaRPr lang="fr-FR" sz="1600" smtClean="0"/>
          </a:p>
          <a:p>
            <a:pPr>
              <a:lnSpc>
                <a:spcPct val="80000"/>
              </a:lnSpc>
            </a:pPr>
            <a:endParaRPr lang="fr-FR" sz="1600" smtClean="0"/>
          </a:p>
          <a:p>
            <a:pPr>
              <a:lnSpc>
                <a:spcPct val="80000"/>
              </a:lnSpc>
            </a:pPr>
            <a:endParaRPr lang="fr-FR" sz="1600" smtClean="0"/>
          </a:p>
          <a:p>
            <a:pPr>
              <a:lnSpc>
                <a:spcPct val="80000"/>
              </a:lnSpc>
            </a:pPr>
            <a:endParaRPr lang="fr-FR" sz="1600" smtClean="0"/>
          </a:p>
          <a:p>
            <a:pPr>
              <a:lnSpc>
                <a:spcPct val="80000"/>
              </a:lnSpc>
            </a:pPr>
            <a:endParaRPr lang="fr-FR" sz="1600" smtClean="0"/>
          </a:p>
          <a:p>
            <a:pPr>
              <a:lnSpc>
                <a:spcPct val="80000"/>
              </a:lnSpc>
            </a:pPr>
            <a:endParaRPr lang="fr-FR" sz="1600" smtClean="0"/>
          </a:p>
          <a:p>
            <a:pPr>
              <a:lnSpc>
                <a:spcPct val="80000"/>
              </a:lnSpc>
            </a:pPr>
            <a:endParaRPr lang="fr-FR" sz="1600" smtClean="0"/>
          </a:p>
          <a:p>
            <a:pPr>
              <a:lnSpc>
                <a:spcPct val="80000"/>
              </a:lnSpc>
            </a:pPr>
            <a:endParaRPr lang="fr-FR" sz="1600" smtClean="0"/>
          </a:p>
          <a:p>
            <a:pPr>
              <a:lnSpc>
                <a:spcPct val="80000"/>
              </a:lnSpc>
            </a:pPr>
            <a:r>
              <a:rPr lang="fr-FR" sz="1600" smtClean="0"/>
              <a:t>Obligation de redéfinir les méthodes déclarées comme abstraites (</a:t>
            </a:r>
            <a:r>
              <a:rPr lang="fr-FR" sz="1600" i="1" u="sng" smtClean="0"/>
              <a:t>abstract</a:t>
            </a:r>
            <a:r>
              <a:rPr lang="fr-FR" sz="1600" smtClean="0"/>
              <a:t>)</a:t>
            </a:r>
          </a:p>
          <a:p>
            <a:pPr>
              <a:lnSpc>
                <a:spcPct val="80000"/>
              </a:lnSpc>
            </a:pPr>
            <a:r>
              <a:rPr lang="fr-FR" sz="1600" smtClean="0"/>
              <a:t>Interdiction de redéfinir les méthode déclarées comme finales (</a:t>
            </a:r>
            <a:r>
              <a:rPr lang="fr-FR" sz="1600" i="1" u="sng" smtClean="0"/>
              <a:t>final</a:t>
            </a:r>
            <a:r>
              <a:rPr lang="fr-FR" sz="1600" smtClean="0"/>
              <a:t>)</a:t>
            </a:r>
          </a:p>
        </p:txBody>
      </p:sp>
      <p:sp>
        <p:nvSpPr>
          <p:cNvPr id="356357" name="Rectangle 4"/>
          <p:cNvSpPr>
            <a:spLocks noChangeArrowheads="1"/>
          </p:cNvSpPr>
          <p:nvPr/>
        </p:nvSpPr>
        <p:spPr bwMode="auto">
          <a:xfrm>
            <a:off x="347663" y="2974975"/>
            <a:ext cx="8458200" cy="2481263"/>
          </a:xfrm>
          <a:prstGeom prst="rect">
            <a:avLst/>
          </a:prstGeom>
          <a:solidFill>
            <a:srgbClr val="E6F4FF"/>
          </a:solidFill>
          <a:ln w="9525">
            <a:solidFill>
              <a:schemeClr val="tx1"/>
            </a:solidFill>
            <a:miter lim="800000"/>
            <a:headEnd/>
            <a:tailEnd/>
          </a:ln>
        </p:spPr>
        <p:txBody>
          <a:bodyPr>
            <a:spAutoFit/>
          </a:bodyPr>
          <a:lstStyle/>
          <a:p>
            <a:pPr algn="l" eaLnBrk="1" hangingPunct="1">
              <a:spcBef>
                <a:spcPct val="50000"/>
              </a:spcBef>
            </a:pPr>
            <a:r>
              <a:rPr lang="fr-BE" sz="1200">
                <a:latin typeface="Courier New" pitchFamily="49" charset="0"/>
              </a:rPr>
              <a:t>class BankAccount {</a:t>
            </a:r>
          </a:p>
          <a:p>
            <a:pPr algn="l" eaLnBrk="1" hangingPunct="1">
              <a:spcBef>
                <a:spcPct val="50000"/>
              </a:spcBef>
            </a:pPr>
            <a:r>
              <a:rPr lang="fr-BE" sz="1200">
                <a:latin typeface="Courier New" pitchFamily="49" charset="0"/>
              </a:rPr>
              <a:t>	public void computeInterest(){</a:t>
            </a:r>
          </a:p>
          <a:p>
            <a:pPr algn="l" eaLnBrk="1" hangingPunct="1">
              <a:spcBef>
                <a:spcPct val="50000"/>
              </a:spcBef>
            </a:pPr>
            <a:r>
              <a:rPr lang="fr-BE" sz="1200">
                <a:latin typeface="Courier New" pitchFamily="49" charset="0"/>
              </a:rPr>
              <a:t>		solde+=300; 		//annual gift</a:t>
            </a:r>
          </a:p>
          <a:p>
            <a:pPr algn="l" eaLnBrk="1" hangingPunct="1">
              <a:spcBef>
                <a:spcPct val="50000"/>
              </a:spcBef>
            </a:pPr>
            <a:r>
              <a:rPr lang="fr-BE" sz="1200">
                <a:latin typeface="Courier New" pitchFamily="49" charset="0"/>
              </a:rPr>
              <a:t>}}</a:t>
            </a:r>
          </a:p>
          <a:p>
            <a:pPr algn="l" eaLnBrk="1" hangingPunct="1">
              <a:spcBef>
                <a:spcPct val="50000"/>
              </a:spcBef>
            </a:pPr>
            <a:r>
              <a:rPr lang="fr-BE" sz="1200">
                <a:latin typeface="Courier New" pitchFamily="49" charset="0"/>
              </a:rPr>
              <a:t>class NormalAccount extends BankAccount {</a:t>
            </a:r>
          </a:p>
          <a:p>
            <a:pPr algn="l" eaLnBrk="1" hangingPunct="1">
              <a:spcBef>
                <a:spcPct val="50000"/>
              </a:spcBef>
            </a:pPr>
            <a:r>
              <a:rPr lang="fr-BE" sz="1200">
                <a:latin typeface="Courier New" pitchFamily="49" charset="0"/>
              </a:rPr>
              <a:t>	public void computeInterest(){</a:t>
            </a:r>
          </a:p>
          <a:p>
            <a:pPr algn="l" eaLnBrk="1" hangingPunct="1">
              <a:spcBef>
                <a:spcPct val="50000"/>
              </a:spcBef>
            </a:pPr>
            <a:r>
              <a:rPr lang="fr-BE" sz="1200">
                <a:latin typeface="Courier New" pitchFamily="49" charset="0"/>
              </a:rPr>
              <a:t>		super.computeInterest();	//call the overriden method</a:t>
            </a:r>
          </a:p>
          <a:p>
            <a:pPr algn="l" eaLnBrk="1" hangingPunct="1">
              <a:spcBef>
                <a:spcPct val="50000"/>
              </a:spcBef>
            </a:pPr>
            <a:r>
              <a:rPr lang="fr-BE" sz="1200"/>
              <a:t>		</a:t>
            </a:r>
            <a:r>
              <a:rPr lang="fr-BE" sz="1200">
                <a:latin typeface="Courier New" pitchFamily="49" charset="0"/>
              </a:rPr>
              <a:t>solde*=1.07; 		//annual increase</a:t>
            </a:r>
          </a:p>
          <a:p>
            <a:pPr algn="l" eaLnBrk="1" hangingPunct="1">
              <a:spcBef>
                <a:spcPct val="50000"/>
              </a:spcBef>
            </a:pPr>
            <a:r>
              <a:rPr lang="fr-BE" sz="1200">
                <a:latin typeface="Courier New" pitchFamily="49" charset="0"/>
              </a:rPr>
              <a:t>}}</a:t>
            </a:r>
            <a:endParaRPr lang="en-US" sz="1200">
              <a:latin typeface="Courier New" pitchFamily="49"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3"/>
          <p:cNvSpPr>
            <a:spLocks noGrp="1"/>
          </p:cNvSpPr>
          <p:nvPr>
            <p:ph type="ftr" sz="quarter" idx="10"/>
          </p:nvPr>
        </p:nvSpPr>
        <p:spPr>
          <a:noFill/>
        </p:spPr>
        <p:txBody>
          <a:bodyPr/>
          <a:lstStyle/>
          <a:p>
            <a:r>
              <a:rPr lang="fr-FR" smtClean="0"/>
              <a:t>Cours Java 2013 Bersini</a:t>
            </a:r>
            <a:endParaRPr lang="fr-FR" u="sng"/>
          </a:p>
        </p:txBody>
      </p:sp>
      <p:sp>
        <p:nvSpPr>
          <p:cNvPr id="51203" name="Rectangle 5"/>
          <p:cNvSpPr>
            <a:spLocks noGrp="1" noChangeArrowheads="1"/>
          </p:cNvSpPr>
          <p:nvPr>
            <p:ph type="title"/>
          </p:nvPr>
        </p:nvSpPr>
        <p:spPr/>
        <p:txBody>
          <a:bodyPr/>
          <a:lstStyle/>
          <a:p>
            <a:r>
              <a:rPr lang="fr-BE" smtClean="0"/>
              <a:t>Java comme langage de programmation</a:t>
            </a:r>
            <a:r>
              <a:rPr lang="fr-BE" sz="2400" smtClean="0"/>
              <a:t/>
            </a:r>
            <a:br>
              <a:rPr lang="fr-BE" sz="2400" smtClean="0"/>
            </a:br>
            <a:r>
              <a:rPr lang="fr-BE" sz="2800" smtClean="0"/>
              <a:t>Performant</a:t>
            </a:r>
            <a:endParaRPr lang="en-US" sz="2800" smtClean="0"/>
          </a:p>
        </p:txBody>
      </p:sp>
      <p:sp>
        <p:nvSpPr>
          <p:cNvPr id="51204" name="Rectangle 6"/>
          <p:cNvSpPr>
            <a:spLocks noGrp="1" noChangeArrowheads="1"/>
          </p:cNvSpPr>
          <p:nvPr>
            <p:ph type="body" idx="1"/>
          </p:nvPr>
        </p:nvSpPr>
        <p:spPr>
          <a:xfrm>
            <a:off x="152400" y="1196975"/>
            <a:ext cx="8839200" cy="5040313"/>
          </a:xfrm>
        </p:spPr>
        <p:txBody>
          <a:bodyPr/>
          <a:lstStyle/>
          <a:p>
            <a:r>
              <a:rPr lang="fr-BE" sz="2400" smtClean="0"/>
              <a:t>Considération basique</a:t>
            </a:r>
          </a:p>
          <a:p>
            <a:r>
              <a:rPr lang="fr-BE" sz="2400" smtClean="0"/>
              <a:t>Exécution ralentie à cause de l’interpréteur ? </a:t>
            </a:r>
          </a:p>
          <a:p>
            <a:r>
              <a:rPr lang="fr-BE" sz="2400" smtClean="0"/>
              <a:t>Le code natif généré par l’interpréteur est-il aussi rapide que celui réalisé par un compilateur classique (par ex C)?</a:t>
            </a:r>
          </a:p>
          <a:p>
            <a:r>
              <a:rPr lang="fr-BE" sz="2400" smtClean="0"/>
              <a:t>Plusieurs processus peuvent être exécutés en même temps</a:t>
            </a:r>
          </a:p>
          <a:p>
            <a:pPr lvl="1"/>
            <a:r>
              <a:rPr lang="fr-BE" smtClean="0"/>
              <a:t>Comparable au multitâche d’un OS</a:t>
            </a:r>
          </a:p>
          <a:p>
            <a:pPr lvl="1"/>
            <a:r>
              <a:rPr lang="fr-BE" smtClean="0"/>
              <a:t>Le temps du CPU est divisé (sliced) </a:t>
            </a:r>
          </a:p>
          <a:p>
            <a:pPr lvl="1"/>
            <a:r>
              <a:rPr lang="fr-BE" smtClean="0"/>
              <a:t>Toutes les bibliothèques Java </a:t>
            </a:r>
          </a:p>
          <a:p>
            <a:r>
              <a:rPr lang="fr-BE" sz="2400" smtClean="0"/>
              <a:t>Edition de lien effectuée à l’exécution du programme</a:t>
            </a:r>
          </a:p>
          <a:p>
            <a:r>
              <a:rPr lang="fr-BE" sz="2400" smtClean="0"/>
              <a:t>Codes exécutables chargés depuis un serveur distant permet la mise à jour transparente des applications</a:t>
            </a:r>
            <a:endParaRPr lang="en-US" sz="2800" smtClean="0"/>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Footer Placeholder 3"/>
          <p:cNvSpPr>
            <a:spLocks noGrp="1"/>
          </p:cNvSpPr>
          <p:nvPr>
            <p:ph type="ftr" sz="quarter" idx="10"/>
          </p:nvPr>
        </p:nvSpPr>
        <p:spPr>
          <a:noFill/>
        </p:spPr>
        <p:txBody>
          <a:bodyPr/>
          <a:lstStyle/>
          <a:p>
            <a:r>
              <a:rPr lang="fr-FR" smtClean="0"/>
              <a:t>Cours Java 2013 Bersini</a:t>
            </a:r>
            <a:endParaRPr lang="fr-FR" u="sng"/>
          </a:p>
        </p:txBody>
      </p:sp>
      <p:sp>
        <p:nvSpPr>
          <p:cNvPr id="358403" name="Rectangle 2"/>
          <p:cNvSpPr>
            <a:spLocks noGrp="1" noChangeArrowheads="1"/>
          </p:cNvSpPr>
          <p:nvPr>
            <p:ph type="title"/>
          </p:nvPr>
        </p:nvSpPr>
        <p:spPr/>
        <p:txBody>
          <a:bodyPr/>
          <a:lstStyle/>
          <a:p>
            <a:r>
              <a:rPr lang="fr-FR" sz="3600" smtClean="0"/>
              <a:t>Héritage</a:t>
            </a:r>
            <a:r>
              <a:rPr lang="fr-FR" smtClean="0"/>
              <a:t/>
            </a:r>
            <a:br>
              <a:rPr lang="fr-FR" smtClean="0"/>
            </a:br>
            <a:r>
              <a:rPr lang="fr-BE" sz="2800" smtClean="0"/>
              <a:t>Le polymorphisme</a:t>
            </a:r>
            <a:endParaRPr lang="en-GB" sz="2800" smtClean="0"/>
          </a:p>
        </p:txBody>
      </p:sp>
      <p:sp>
        <p:nvSpPr>
          <p:cNvPr id="358404" name="Rectangle 3"/>
          <p:cNvSpPr>
            <a:spLocks noGrp="1" noChangeArrowheads="1"/>
          </p:cNvSpPr>
          <p:nvPr>
            <p:ph type="body" idx="1"/>
          </p:nvPr>
        </p:nvSpPr>
        <p:spPr>
          <a:xfrm>
            <a:off x="152400" y="1282700"/>
            <a:ext cx="8839200" cy="5041900"/>
          </a:xfrm>
        </p:spPr>
        <p:txBody>
          <a:bodyPr/>
          <a:lstStyle/>
          <a:p>
            <a:pPr>
              <a:lnSpc>
                <a:spcPct val="90000"/>
              </a:lnSpc>
            </a:pPr>
            <a:r>
              <a:rPr lang="fr-BE" smtClean="0"/>
              <a:t>Qu’est-ce que le polymorphisme?</a:t>
            </a:r>
          </a:p>
          <a:p>
            <a:pPr lvl="1">
              <a:lnSpc>
                <a:spcPct val="90000"/>
              </a:lnSpc>
            </a:pPr>
            <a:r>
              <a:rPr lang="fr-BE" smtClean="0"/>
              <a:t>Concept basé sur la notion de redéfinition de méthodes</a:t>
            </a:r>
          </a:p>
          <a:p>
            <a:pPr lvl="1">
              <a:lnSpc>
                <a:spcPct val="90000"/>
              </a:lnSpc>
            </a:pPr>
            <a:r>
              <a:rPr lang="fr-BE" smtClean="0"/>
              <a:t>Permet à une tierce classe de traiter un ensemble de classes sans connaître leur nature ultime</a:t>
            </a:r>
          </a:p>
          <a:p>
            <a:pPr lvl="1">
              <a:lnSpc>
                <a:spcPct val="90000"/>
              </a:lnSpc>
            </a:pPr>
            <a:r>
              <a:rPr lang="fr-BE" smtClean="0"/>
              <a:t>Consiste à permettre à une classe de s’adresser à une autre en sollicitant un service générique qui s’appliquera différemment au niveau de chaque sous-classe du destinataire du message</a:t>
            </a:r>
          </a:p>
          <a:p>
            <a:pPr lvl="1">
              <a:lnSpc>
                <a:spcPct val="90000"/>
              </a:lnSpc>
            </a:pPr>
            <a:r>
              <a:rPr lang="fr-BE" smtClean="0"/>
              <a:t>En d’autres termes, permet de changer le comportement d’une classe de base sans la modifier </a:t>
            </a:r>
            <a:r>
              <a:rPr lang="fr-BE" smtClean="0">
                <a:sym typeface="Wingdings" pitchFamily="2" charset="2"/>
              </a:rPr>
              <a:t> Deux objets peuvent réagir différemment au même appel de méthode</a:t>
            </a:r>
          </a:p>
          <a:p>
            <a:pPr lvl="1">
              <a:lnSpc>
                <a:spcPct val="90000"/>
              </a:lnSpc>
            </a:pPr>
            <a:r>
              <a:rPr lang="fr-BE" smtClean="0">
                <a:sym typeface="Wingdings" pitchFamily="2" charset="2"/>
              </a:rPr>
              <a:t>Uniquement possible entre classes reliées par un lien d’héritage</a:t>
            </a:r>
            <a:endParaRPr lang="fr-BE" smtClean="0"/>
          </a:p>
          <a:p>
            <a:pPr lvl="1">
              <a:lnSpc>
                <a:spcPct val="90000"/>
              </a:lnSpc>
            </a:pPr>
            <a:endParaRPr lang="fr-BE" smtClean="0">
              <a:sym typeface="Wingdings" pitchFamily="2" charset="2"/>
            </a:endParaRPr>
          </a:p>
          <a:p>
            <a:pPr>
              <a:lnSpc>
                <a:spcPct val="90000"/>
              </a:lnSpc>
            </a:pPr>
            <a:r>
              <a:rPr lang="en-GB" smtClean="0">
                <a:sym typeface="Wingdings" pitchFamily="2" charset="2"/>
              </a:rPr>
              <a:t>Exemple dans l’écosystème?</a:t>
            </a:r>
          </a:p>
          <a:p>
            <a:pPr lvl="1">
              <a:lnSpc>
                <a:spcPct val="90000"/>
              </a:lnSpc>
            </a:pPr>
            <a:r>
              <a:rPr lang="en-GB" smtClean="0">
                <a:sym typeface="Wingdings" pitchFamily="2" charset="2"/>
              </a:rPr>
              <a:t>Demander à tous les animaux de se déplacer (selon leurs propres règles) en leur adressant un message en tant qu’objets de type “Faune”</a:t>
            </a: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Footer Placeholder 3"/>
          <p:cNvSpPr>
            <a:spLocks noGrp="1"/>
          </p:cNvSpPr>
          <p:nvPr>
            <p:ph type="ftr" sz="quarter" idx="10"/>
          </p:nvPr>
        </p:nvSpPr>
        <p:spPr>
          <a:noFill/>
        </p:spPr>
        <p:txBody>
          <a:bodyPr/>
          <a:lstStyle/>
          <a:p>
            <a:r>
              <a:rPr lang="fr-FR" smtClean="0"/>
              <a:t>Cours Java 2013 Bersini</a:t>
            </a:r>
            <a:endParaRPr lang="fr-FR" u="sng"/>
          </a:p>
        </p:txBody>
      </p:sp>
      <p:sp>
        <p:nvSpPr>
          <p:cNvPr id="360451" name="Rectangle 2"/>
          <p:cNvSpPr>
            <a:spLocks noGrp="1" noChangeArrowheads="1"/>
          </p:cNvSpPr>
          <p:nvPr>
            <p:ph type="title"/>
          </p:nvPr>
        </p:nvSpPr>
        <p:spPr/>
        <p:txBody>
          <a:bodyPr/>
          <a:lstStyle/>
          <a:p>
            <a:r>
              <a:rPr lang="fr-FR" sz="3600" smtClean="0"/>
              <a:t>Héritage</a:t>
            </a:r>
            <a:r>
              <a:rPr lang="fr-FR" smtClean="0"/>
              <a:t/>
            </a:r>
            <a:br>
              <a:rPr lang="fr-FR" smtClean="0"/>
            </a:br>
            <a:r>
              <a:rPr lang="fr-BE" sz="2800" smtClean="0"/>
              <a:t>Le polymorphisme</a:t>
            </a:r>
            <a:endParaRPr lang="fr-FR" sz="2800" smtClean="0"/>
          </a:p>
        </p:txBody>
      </p:sp>
      <p:sp>
        <p:nvSpPr>
          <p:cNvPr id="360452" name="Rectangle 3"/>
          <p:cNvSpPr>
            <a:spLocks noGrp="1" noChangeArrowheads="1"/>
          </p:cNvSpPr>
          <p:nvPr>
            <p:ph type="body" idx="1"/>
          </p:nvPr>
        </p:nvSpPr>
        <p:spPr>
          <a:xfrm>
            <a:off x="152400" y="1835150"/>
            <a:ext cx="8839200" cy="4402138"/>
          </a:xfrm>
        </p:spPr>
        <p:txBody>
          <a:bodyPr/>
          <a:lstStyle/>
          <a:p>
            <a:pPr>
              <a:lnSpc>
                <a:spcPct val="90000"/>
              </a:lnSpc>
              <a:buFont typeface="Symbol" pitchFamily="18" charset="2"/>
              <a:buNone/>
            </a:pPr>
            <a:r>
              <a:rPr lang="fr-FR" smtClean="0">
                <a:latin typeface="Courier New" pitchFamily="49" charset="0"/>
              </a:rPr>
              <a:t>BankAccount[] ba=new BankAccount[5];</a:t>
            </a:r>
          </a:p>
          <a:p>
            <a:pPr>
              <a:lnSpc>
                <a:spcPct val="90000"/>
              </a:lnSpc>
              <a:buFont typeface="Symbol" pitchFamily="18" charset="2"/>
              <a:buNone/>
            </a:pPr>
            <a:endParaRPr lang="fr-FR" smtClean="0">
              <a:latin typeface="Courier New" pitchFamily="49" charset="0"/>
            </a:endParaRPr>
          </a:p>
          <a:p>
            <a:pPr>
              <a:lnSpc>
                <a:spcPct val="90000"/>
              </a:lnSpc>
              <a:buFont typeface="Symbol" pitchFamily="18" charset="2"/>
              <a:buNone/>
            </a:pPr>
            <a:r>
              <a:rPr lang="fr-FR" smtClean="0">
                <a:latin typeface="Courier New" pitchFamily="49" charset="0"/>
              </a:rPr>
              <a:t>ba[0] = new NormalAccount(</a:t>
            </a:r>
            <a:r>
              <a:rPr lang="fr-BE" b="0" smtClean="0">
                <a:solidFill>
                  <a:schemeClr val="tx1"/>
                </a:solidFill>
                <a:latin typeface="Courier New" pitchFamily="49" charset="0"/>
              </a:rPr>
              <a:t>"Joe",10000</a:t>
            </a:r>
            <a:r>
              <a:rPr lang="fr-FR" smtClean="0">
                <a:latin typeface="Courier New" pitchFamily="49" charset="0"/>
              </a:rPr>
              <a:t>);</a:t>
            </a:r>
          </a:p>
          <a:p>
            <a:pPr>
              <a:lnSpc>
                <a:spcPct val="90000"/>
              </a:lnSpc>
              <a:buFont typeface="Symbol" pitchFamily="18" charset="2"/>
              <a:buNone/>
            </a:pPr>
            <a:r>
              <a:rPr lang="fr-FR" smtClean="0">
                <a:latin typeface="Courier New" pitchFamily="49" charset="0"/>
              </a:rPr>
              <a:t>ba[1] = new NormalAccount(</a:t>
            </a:r>
            <a:r>
              <a:rPr lang="fr-BE" b="0" smtClean="0">
                <a:solidFill>
                  <a:schemeClr val="tx1"/>
                </a:solidFill>
                <a:latin typeface="Courier New" pitchFamily="49" charset="0"/>
              </a:rPr>
              <a:t>"John",11000</a:t>
            </a:r>
            <a:r>
              <a:rPr lang="fr-FR" smtClean="0">
                <a:latin typeface="Courier New" pitchFamily="49" charset="0"/>
              </a:rPr>
              <a:t>);</a:t>
            </a:r>
          </a:p>
          <a:p>
            <a:pPr>
              <a:lnSpc>
                <a:spcPct val="90000"/>
              </a:lnSpc>
              <a:buFont typeface="Symbol" pitchFamily="18" charset="2"/>
              <a:buNone/>
            </a:pPr>
            <a:r>
              <a:rPr lang="fr-FR" smtClean="0">
                <a:latin typeface="Courier New" pitchFamily="49" charset="0"/>
              </a:rPr>
              <a:t>ba[2] = new SpecialAccount(</a:t>
            </a:r>
            <a:r>
              <a:rPr lang="fr-BE" b="0" smtClean="0">
                <a:solidFill>
                  <a:schemeClr val="tx1"/>
                </a:solidFill>
                <a:latin typeface="Courier New" pitchFamily="49" charset="0"/>
              </a:rPr>
              <a:t>"Jef",12000</a:t>
            </a:r>
            <a:r>
              <a:rPr lang="fr-FR" smtClean="0">
                <a:latin typeface="Courier New" pitchFamily="49" charset="0"/>
              </a:rPr>
              <a:t>);</a:t>
            </a:r>
          </a:p>
          <a:p>
            <a:pPr>
              <a:lnSpc>
                <a:spcPct val="90000"/>
              </a:lnSpc>
              <a:buFont typeface="Symbol" pitchFamily="18" charset="2"/>
              <a:buNone/>
            </a:pPr>
            <a:r>
              <a:rPr lang="fr-FR" smtClean="0">
                <a:latin typeface="Courier New" pitchFamily="49" charset="0"/>
              </a:rPr>
              <a:t>ba[3] = new SpecialAccount(</a:t>
            </a:r>
            <a:r>
              <a:rPr lang="fr-BE" b="0" smtClean="0">
                <a:solidFill>
                  <a:schemeClr val="tx1"/>
                </a:solidFill>
                <a:latin typeface="Courier New" pitchFamily="49" charset="0"/>
              </a:rPr>
              <a:t>"Jack",13000</a:t>
            </a:r>
            <a:r>
              <a:rPr lang="fr-FR" smtClean="0">
                <a:latin typeface="Courier New" pitchFamily="49" charset="0"/>
              </a:rPr>
              <a:t>);</a:t>
            </a:r>
          </a:p>
          <a:p>
            <a:pPr>
              <a:lnSpc>
                <a:spcPct val="90000"/>
              </a:lnSpc>
              <a:buFont typeface="Symbol" pitchFamily="18" charset="2"/>
              <a:buNone/>
            </a:pPr>
            <a:r>
              <a:rPr lang="fr-FR" smtClean="0">
                <a:latin typeface="Courier New" pitchFamily="49" charset="0"/>
              </a:rPr>
              <a:t>ba[4] = new SpecialAccount(</a:t>
            </a:r>
            <a:r>
              <a:rPr lang="fr-BE" b="0" smtClean="0">
                <a:solidFill>
                  <a:schemeClr val="tx1"/>
                </a:solidFill>
                <a:latin typeface="Courier New" pitchFamily="49" charset="0"/>
              </a:rPr>
              <a:t>"Jim",14000</a:t>
            </a:r>
            <a:r>
              <a:rPr lang="fr-FR" smtClean="0">
                <a:latin typeface="Courier New" pitchFamily="49" charset="0"/>
              </a:rPr>
              <a:t>);</a:t>
            </a:r>
          </a:p>
          <a:p>
            <a:pPr>
              <a:lnSpc>
                <a:spcPct val="90000"/>
              </a:lnSpc>
              <a:buFont typeface="Symbol" pitchFamily="18" charset="2"/>
              <a:buNone/>
            </a:pPr>
            <a:endParaRPr lang="fr-FR" smtClean="0">
              <a:latin typeface="Courier New" pitchFamily="49" charset="0"/>
            </a:endParaRPr>
          </a:p>
          <a:p>
            <a:pPr>
              <a:lnSpc>
                <a:spcPct val="90000"/>
              </a:lnSpc>
              <a:buFont typeface="Symbol" pitchFamily="18" charset="2"/>
              <a:buNone/>
            </a:pPr>
            <a:r>
              <a:rPr lang="fr-FR" smtClean="0">
                <a:latin typeface="Courier New" pitchFamily="49" charset="0"/>
              </a:rPr>
              <a:t>for(int i=0;i&lt;ba.length();i++)</a:t>
            </a:r>
          </a:p>
          <a:p>
            <a:pPr>
              <a:lnSpc>
                <a:spcPct val="90000"/>
              </a:lnSpc>
              <a:buFont typeface="Symbol" pitchFamily="18" charset="2"/>
              <a:buNone/>
            </a:pPr>
            <a:r>
              <a:rPr lang="fr-FR" smtClean="0">
                <a:latin typeface="Courier New" pitchFamily="49" charset="0"/>
              </a:rPr>
              <a:t>{</a:t>
            </a:r>
          </a:p>
          <a:p>
            <a:pPr>
              <a:lnSpc>
                <a:spcPct val="90000"/>
              </a:lnSpc>
              <a:buFont typeface="Symbol" pitchFamily="18" charset="2"/>
              <a:buNone/>
            </a:pPr>
            <a:r>
              <a:rPr lang="fr-FR" smtClean="0">
                <a:latin typeface="Courier New" pitchFamily="49" charset="0"/>
              </a:rPr>
              <a:t>  ba[i].computeInterest();</a:t>
            </a:r>
          </a:p>
          <a:p>
            <a:pPr>
              <a:lnSpc>
                <a:spcPct val="90000"/>
              </a:lnSpc>
              <a:buFont typeface="Symbol" pitchFamily="18" charset="2"/>
              <a:buNone/>
            </a:pPr>
            <a:r>
              <a:rPr lang="fr-FR" smtClean="0">
                <a:latin typeface="Courier New" pitchFamily="49" charset="0"/>
              </a:rPr>
              <a:t>}</a:t>
            </a:r>
          </a:p>
        </p:txBody>
      </p:sp>
      <p:sp>
        <p:nvSpPr>
          <p:cNvPr id="360453" name="Rectangle 4"/>
          <p:cNvSpPr>
            <a:spLocks noChangeArrowheads="1"/>
          </p:cNvSpPr>
          <p:nvPr/>
        </p:nvSpPr>
        <p:spPr bwMode="auto">
          <a:xfrm>
            <a:off x="185738" y="1281113"/>
            <a:ext cx="7859712" cy="396875"/>
          </a:xfrm>
          <a:prstGeom prst="rect">
            <a:avLst/>
          </a:prstGeom>
          <a:noFill/>
          <a:ln w="19050">
            <a:noFill/>
            <a:miter lim="800000"/>
            <a:headEnd/>
            <a:tailEnd/>
          </a:ln>
        </p:spPr>
        <p:txBody>
          <a:bodyPr wrap="none">
            <a:spAutoFit/>
          </a:bodyPr>
          <a:lstStyle/>
          <a:p>
            <a:pPr algn="l">
              <a:buFontTx/>
              <a:buChar char="•"/>
            </a:pPr>
            <a:r>
              <a:rPr lang="fr-FR" sz="2000" b="1">
                <a:solidFill>
                  <a:schemeClr val="tx2"/>
                </a:solidFill>
              </a:rPr>
              <a:t> Utilisation du polymorphisme sur des collections hétérogènes</a:t>
            </a:r>
            <a:endParaRPr lang="en-GB" sz="2000" b="1">
              <a:solidFill>
                <a:schemeClr val="tx2"/>
              </a:solidFill>
            </a:endParaRPr>
          </a:p>
        </p:txBody>
      </p:sp>
    </p:spTree>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Footer Placeholder 3"/>
          <p:cNvSpPr>
            <a:spLocks noGrp="1"/>
          </p:cNvSpPr>
          <p:nvPr>
            <p:ph type="ftr" sz="quarter" idx="10"/>
          </p:nvPr>
        </p:nvSpPr>
        <p:spPr>
          <a:noFill/>
        </p:spPr>
        <p:txBody>
          <a:bodyPr/>
          <a:lstStyle/>
          <a:p>
            <a:r>
              <a:rPr lang="fr-FR" smtClean="0"/>
              <a:t>Cours Java 2013 Bersini</a:t>
            </a:r>
            <a:endParaRPr lang="fr-FR" u="sng"/>
          </a:p>
        </p:txBody>
      </p:sp>
      <p:sp>
        <p:nvSpPr>
          <p:cNvPr id="362499" name="Rectangle 2"/>
          <p:cNvSpPr>
            <a:spLocks noGrp="1" noChangeArrowheads="1"/>
          </p:cNvSpPr>
          <p:nvPr>
            <p:ph type="title"/>
          </p:nvPr>
        </p:nvSpPr>
        <p:spPr/>
        <p:txBody>
          <a:bodyPr/>
          <a:lstStyle/>
          <a:p>
            <a:r>
              <a:rPr lang="fr-BE" smtClean="0"/>
              <a:t>Exercices</a:t>
            </a:r>
            <a:endParaRPr lang="en-GB" smtClean="0"/>
          </a:p>
        </p:txBody>
      </p:sp>
      <p:sp>
        <p:nvSpPr>
          <p:cNvPr id="362500" name="Rectangle 3"/>
          <p:cNvSpPr>
            <a:spLocks noGrp="1" noChangeArrowheads="1"/>
          </p:cNvSpPr>
          <p:nvPr>
            <p:ph type="body" idx="1"/>
          </p:nvPr>
        </p:nvSpPr>
        <p:spPr>
          <a:xfrm>
            <a:off x="152400" y="1185863"/>
            <a:ext cx="8839200" cy="5106987"/>
          </a:xfrm>
        </p:spPr>
        <p:txBody>
          <a:bodyPr/>
          <a:lstStyle/>
          <a:p>
            <a:r>
              <a:rPr lang="fr-FR" smtClean="0"/>
              <a:t>Comptes en banque</a:t>
            </a:r>
          </a:p>
          <a:p>
            <a:pPr lvl="1"/>
            <a:r>
              <a:rPr lang="fr-FR" smtClean="0"/>
              <a:t>Redéfinir la méthode « afficheToi() » dans les classes CompteCourant et CompteEpargne pour qu’elle précise le type réel de l’objet</a:t>
            </a:r>
          </a:p>
          <a:p>
            <a:pPr lvl="1"/>
            <a:r>
              <a:rPr lang="fr-FR" smtClean="0"/>
              <a:t>Redéfinir également la méthode « calculInteret() » pour qu’elle crédite le solde d’une prime de fidélité arbitraire sur les comptes épargne mais pas sur les comptes courants.</a:t>
            </a:r>
          </a:p>
          <a:p>
            <a:pPr lvl="1"/>
            <a:r>
              <a:rPr lang="fr-FR" smtClean="0"/>
              <a:t>Modifier la méthode « main » de la classe Banque pour qu’elle crée des comptes courants et des comptes épargne et non plus de simples « CompteEnBanque »</a:t>
            </a:r>
          </a:p>
          <a:p>
            <a:pPr lvl="1"/>
            <a:r>
              <a:rPr lang="fr-FR" smtClean="0"/>
              <a:t>Ordonner dans la méthode « main » à tous les comptes de calculer leurs intérêts et de s’afficher</a:t>
            </a:r>
          </a:p>
          <a:p>
            <a:pPr lvl="1"/>
            <a:r>
              <a:rPr lang="fr-FR" smtClean="0"/>
              <a:t>Que constatez-vous?</a:t>
            </a:r>
          </a:p>
        </p:txBody>
      </p:sp>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Title 1"/>
          <p:cNvSpPr>
            <a:spLocks noGrp="1"/>
          </p:cNvSpPr>
          <p:nvPr>
            <p:ph type="title"/>
          </p:nvPr>
        </p:nvSpPr>
        <p:spPr/>
        <p:txBody>
          <a:bodyPr/>
          <a:lstStyle/>
          <a:p>
            <a:r>
              <a:rPr lang="en-US" smtClean="0"/>
              <a:t>Exercices Super Bonus</a:t>
            </a:r>
          </a:p>
        </p:txBody>
      </p:sp>
      <p:sp>
        <p:nvSpPr>
          <p:cNvPr id="364547" name="Content Placeholder 2"/>
          <p:cNvSpPr>
            <a:spLocks noGrp="1"/>
          </p:cNvSpPr>
          <p:nvPr>
            <p:ph idx="1"/>
          </p:nvPr>
        </p:nvSpPr>
        <p:spPr/>
        <p:txBody>
          <a:bodyPr/>
          <a:lstStyle/>
          <a:p>
            <a:r>
              <a:rPr lang="en-US" smtClean="0"/>
              <a:t>Peut-on éviter de modifier la classe Banque à chaque ajout d’un nouveau type de compte en Banque?</a:t>
            </a:r>
          </a:p>
          <a:p>
            <a:r>
              <a:rPr lang="en-US" smtClean="0"/>
              <a:t>Pourquoi cela pose-t-il problème?</a:t>
            </a:r>
          </a:p>
          <a:p>
            <a:r>
              <a:rPr lang="en-US" smtClean="0"/>
              <a:t>Quelle solution élégante pouvez-vous proposer?</a:t>
            </a:r>
          </a:p>
        </p:txBody>
      </p:sp>
      <p:sp>
        <p:nvSpPr>
          <p:cNvPr id="364548" name="Footer Placeholder 3"/>
          <p:cNvSpPr>
            <a:spLocks noGrp="1"/>
          </p:cNvSpPr>
          <p:nvPr>
            <p:ph type="ftr" sz="quarter" idx="10"/>
          </p:nvPr>
        </p:nvSpPr>
        <p:spPr>
          <a:noFill/>
        </p:spPr>
        <p:txBody>
          <a:bodyPr/>
          <a:lstStyle/>
          <a:p>
            <a:r>
              <a:rPr lang="fr-FR" smtClean="0"/>
              <a:t>Cours Java 2013 Bersini</a:t>
            </a:r>
            <a:endParaRPr lang="fr-FR" u="sng"/>
          </a:p>
        </p:txBody>
      </p:sp>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Footer Placeholder 3"/>
          <p:cNvSpPr>
            <a:spLocks noGrp="1"/>
          </p:cNvSpPr>
          <p:nvPr>
            <p:ph type="ftr" sz="quarter" idx="10"/>
          </p:nvPr>
        </p:nvSpPr>
        <p:spPr>
          <a:noFill/>
        </p:spPr>
        <p:txBody>
          <a:bodyPr/>
          <a:lstStyle/>
          <a:p>
            <a:r>
              <a:rPr lang="fr-FR" smtClean="0"/>
              <a:t>Cours Java 2013 Bersini</a:t>
            </a:r>
            <a:endParaRPr lang="fr-FR" u="sng"/>
          </a:p>
        </p:txBody>
      </p:sp>
      <p:sp>
        <p:nvSpPr>
          <p:cNvPr id="365571" name="Rectangle 2"/>
          <p:cNvSpPr>
            <a:spLocks noGrp="1" noChangeArrowheads="1"/>
          </p:cNvSpPr>
          <p:nvPr>
            <p:ph type="title"/>
          </p:nvPr>
        </p:nvSpPr>
        <p:spPr/>
        <p:txBody>
          <a:bodyPr/>
          <a:lstStyle/>
          <a:p>
            <a:r>
              <a:rPr lang="fr-BE" smtClean="0"/>
              <a:t>Les interfaces (1/3)</a:t>
            </a:r>
            <a:br>
              <a:rPr lang="fr-BE" smtClean="0"/>
            </a:br>
            <a:r>
              <a:rPr lang="fr-BE" sz="2800" smtClean="0"/>
              <a:t>Définition</a:t>
            </a:r>
            <a:endParaRPr lang="en-US" sz="2800" smtClean="0"/>
          </a:p>
        </p:txBody>
      </p:sp>
      <p:sp>
        <p:nvSpPr>
          <p:cNvPr id="365572" name="Rectangle 3"/>
          <p:cNvSpPr>
            <a:spLocks noGrp="1" noChangeArrowheads="1"/>
          </p:cNvSpPr>
          <p:nvPr>
            <p:ph type="body" idx="1"/>
          </p:nvPr>
        </p:nvSpPr>
        <p:spPr/>
        <p:txBody>
          <a:bodyPr/>
          <a:lstStyle/>
          <a:p>
            <a:r>
              <a:rPr lang="fr-BE" smtClean="0"/>
              <a:t>L’interface d’une classe = la liste des messages disponibles</a:t>
            </a:r>
            <a:br>
              <a:rPr lang="fr-BE" smtClean="0"/>
            </a:br>
            <a:r>
              <a:rPr lang="fr-BE" smtClean="0"/>
              <a:t>= signature des méthodes de la classe</a:t>
            </a:r>
          </a:p>
          <a:p>
            <a:r>
              <a:rPr lang="fr-BE" smtClean="0"/>
              <a:t>Certaines classes sont conçues pour ne contenir précisément que la signature de leurs méthodes, sans corps.  Ces classes ne contiennent donc que leur interface, c’est pourquoi on les appelle elles-mêmes </a:t>
            </a:r>
            <a:r>
              <a:rPr lang="fr-BE" i="1" smtClean="0"/>
              <a:t>interface</a:t>
            </a:r>
            <a:endParaRPr lang="fr-BE" smtClean="0"/>
          </a:p>
          <a:p>
            <a:r>
              <a:rPr lang="fr-BE" smtClean="0"/>
              <a:t>Ne contient que la déclaration de méthodes, sans définition (corps)</a:t>
            </a:r>
          </a:p>
          <a:p>
            <a:r>
              <a:rPr lang="fr-BE" smtClean="0"/>
              <a:t>Permet des constantes globales</a:t>
            </a:r>
          </a:p>
          <a:p>
            <a:r>
              <a:rPr lang="fr-BE" smtClean="0"/>
              <a:t>Une classe peut implémenter une interface, ou bien des interfaces multiples</a:t>
            </a:r>
          </a:p>
        </p:txBody>
      </p:sp>
      <p:sp>
        <p:nvSpPr>
          <p:cNvPr id="365573" name="Rectangle 4"/>
          <p:cNvSpPr>
            <a:spLocks noChangeArrowheads="1"/>
          </p:cNvSpPr>
          <p:nvPr/>
        </p:nvSpPr>
        <p:spPr bwMode="auto">
          <a:xfrm>
            <a:off x="449263" y="5157788"/>
            <a:ext cx="3738562" cy="835025"/>
          </a:xfrm>
          <a:prstGeom prst="rect">
            <a:avLst/>
          </a:prstGeom>
          <a:solidFill>
            <a:srgbClr val="E6F4FF"/>
          </a:solidFill>
          <a:ln w="9525">
            <a:solidFill>
              <a:schemeClr val="tx1"/>
            </a:solidFill>
            <a:miter lim="800000"/>
            <a:headEnd/>
            <a:tailEnd/>
          </a:ln>
        </p:spPr>
        <p:txBody>
          <a:bodyPr wrap="none">
            <a:spAutoFit/>
          </a:bodyPr>
          <a:lstStyle/>
          <a:p>
            <a:pPr algn="l" eaLnBrk="1" hangingPunct="1"/>
            <a:r>
              <a:rPr lang="en-US">
                <a:latin typeface="Courier New" pitchFamily="49" charset="0"/>
              </a:rPr>
              <a:t>public</a:t>
            </a:r>
            <a:r>
              <a:rPr lang="fr-BE">
                <a:latin typeface="Courier New" pitchFamily="49" charset="0"/>
              </a:rPr>
              <a:t> </a:t>
            </a:r>
            <a:r>
              <a:rPr lang="en-US">
                <a:latin typeface="Courier New" pitchFamily="49" charset="0"/>
              </a:rPr>
              <a:t>interface Runnable {</a:t>
            </a:r>
            <a:endParaRPr lang="fr-BE">
              <a:latin typeface="Courier New" pitchFamily="49" charset="0"/>
            </a:endParaRPr>
          </a:p>
          <a:p>
            <a:pPr algn="l" eaLnBrk="1" hangingPunct="1"/>
            <a:r>
              <a:rPr lang="fr-BE">
                <a:latin typeface="Courier New" pitchFamily="49" charset="0"/>
              </a:rPr>
              <a:t>  </a:t>
            </a:r>
            <a:r>
              <a:rPr lang="en-US">
                <a:latin typeface="Courier New" pitchFamily="49" charset="0"/>
              </a:rPr>
              <a:t>public abstract void run();</a:t>
            </a:r>
            <a:endParaRPr lang="fr-BE">
              <a:latin typeface="Courier New" pitchFamily="49" charset="0"/>
            </a:endParaRPr>
          </a:p>
          <a:p>
            <a:pPr algn="l" eaLnBrk="1" hangingPunct="1"/>
            <a:r>
              <a:rPr lang="en-US">
                <a:latin typeface="Courier New" pitchFamily="49" charset="0"/>
              </a:rPr>
              <a:t>}</a:t>
            </a:r>
          </a:p>
        </p:txBody>
      </p:sp>
      <p:sp>
        <p:nvSpPr>
          <p:cNvPr id="365574" name="Rectangle 5"/>
          <p:cNvSpPr>
            <a:spLocks noChangeArrowheads="1"/>
          </p:cNvSpPr>
          <p:nvPr/>
        </p:nvSpPr>
        <p:spPr bwMode="auto">
          <a:xfrm>
            <a:off x="4183063" y="5157788"/>
            <a:ext cx="4349750" cy="835025"/>
          </a:xfrm>
          <a:prstGeom prst="rect">
            <a:avLst/>
          </a:prstGeom>
          <a:solidFill>
            <a:srgbClr val="E6F4FF"/>
          </a:solidFill>
          <a:ln w="9525">
            <a:solidFill>
              <a:schemeClr val="tx1"/>
            </a:solidFill>
            <a:miter lim="800000"/>
            <a:headEnd/>
            <a:tailEnd/>
          </a:ln>
        </p:spPr>
        <p:txBody>
          <a:bodyPr wrap="none">
            <a:spAutoFit/>
          </a:bodyPr>
          <a:lstStyle/>
          <a:p>
            <a:pPr algn="l" eaLnBrk="1" hangingPunct="1"/>
            <a:r>
              <a:rPr lang="en-US">
                <a:latin typeface="Courier New" pitchFamily="49" charset="0"/>
              </a:rPr>
              <a:t>public</a:t>
            </a:r>
            <a:r>
              <a:rPr lang="fr-BE">
                <a:latin typeface="Courier New" pitchFamily="49" charset="0"/>
              </a:rPr>
              <a:t> </a:t>
            </a:r>
            <a:r>
              <a:rPr lang="en-US">
                <a:latin typeface="Courier New" pitchFamily="49" charset="0"/>
              </a:rPr>
              <a:t>interface </a:t>
            </a:r>
            <a:r>
              <a:rPr lang="fr-BE">
                <a:latin typeface="Courier New" pitchFamily="49" charset="0"/>
              </a:rPr>
              <a:t>GraphicalObject</a:t>
            </a:r>
            <a:r>
              <a:rPr lang="en-US">
                <a:latin typeface="Courier New" pitchFamily="49" charset="0"/>
              </a:rPr>
              <a:t> {</a:t>
            </a:r>
            <a:endParaRPr lang="fr-BE">
              <a:latin typeface="Courier New" pitchFamily="49" charset="0"/>
            </a:endParaRPr>
          </a:p>
          <a:p>
            <a:pPr algn="l" eaLnBrk="1" hangingPunct="1"/>
            <a:r>
              <a:rPr lang="fr-BE">
                <a:latin typeface="Courier New" pitchFamily="49" charset="0"/>
              </a:rPr>
              <a:t>  </a:t>
            </a:r>
            <a:r>
              <a:rPr lang="en-US">
                <a:latin typeface="Courier New" pitchFamily="49" charset="0"/>
              </a:rPr>
              <a:t>public void </a:t>
            </a:r>
            <a:r>
              <a:rPr lang="fr-BE">
                <a:latin typeface="Courier New" pitchFamily="49" charset="0"/>
              </a:rPr>
              <a:t>draw</a:t>
            </a:r>
            <a:r>
              <a:rPr lang="en-US">
                <a:latin typeface="Courier New" pitchFamily="49" charset="0"/>
              </a:rPr>
              <a:t>(</a:t>
            </a:r>
            <a:r>
              <a:rPr lang="fr-BE">
                <a:latin typeface="Courier New" pitchFamily="49" charset="0"/>
              </a:rPr>
              <a:t>Graphics g</a:t>
            </a:r>
            <a:r>
              <a:rPr lang="en-US">
                <a:latin typeface="Courier New" pitchFamily="49" charset="0"/>
              </a:rPr>
              <a:t>);</a:t>
            </a:r>
            <a:endParaRPr lang="fr-BE">
              <a:latin typeface="Courier New" pitchFamily="49" charset="0"/>
            </a:endParaRPr>
          </a:p>
          <a:p>
            <a:pPr algn="l" eaLnBrk="1" hangingPunct="1"/>
            <a:r>
              <a:rPr lang="en-US">
                <a:latin typeface="Courier New" pitchFamily="49" charset="0"/>
              </a:rPr>
              <a:t>}</a:t>
            </a:r>
          </a:p>
        </p:txBody>
      </p:sp>
    </p:spTree>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Footer Placeholder 3"/>
          <p:cNvSpPr>
            <a:spLocks noGrp="1"/>
          </p:cNvSpPr>
          <p:nvPr>
            <p:ph type="ftr" sz="quarter" idx="10"/>
          </p:nvPr>
        </p:nvSpPr>
        <p:spPr>
          <a:noFill/>
        </p:spPr>
        <p:txBody>
          <a:bodyPr/>
          <a:lstStyle/>
          <a:p>
            <a:r>
              <a:rPr lang="fr-FR" smtClean="0"/>
              <a:t>Cours Java 2013 Bersini</a:t>
            </a:r>
            <a:endParaRPr lang="fr-FR" u="sng"/>
          </a:p>
        </p:txBody>
      </p:sp>
      <p:sp>
        <p:nvSpPr>
          <p:cNvPr id="367619" name="Rectangle 2"/>
          <p:cNvSpPr>
            <a:spLocks noGrp="1" noChangeArrowheads="1"/>
          </p:cNvSpPr>
          <p:nvPr>
            <p:ph type="title"/>
          </p:nvPr>
        </p:nvSpPr>
        <p:spPr/>
        <p:txBody>
          <a:bodyPr/>
          <a:lstStyle/>
          <a:p>
            <a:r>
              <a:rPr lang="fr-BE" smtClean="0"/>
              <a:t>Les interfaces (2/3)</a:t>
            </a:r>
            <a:br>
              <a:rPr lang="fr-BE" smtClean="0"/>
            </a:br>
            <a:r>
              <a:rPr lang="fr-BE" sz="2800" smtClean="0"/>
              <a:t>Raisons d’être</a:t>
            </a:r>
            <a:endParaRPr lang="en-US" sz="2800" smtClean="0"/>
          </a:p>
        </p:txBody>
      </p:sp>
      <p:sp>
        <p:nvSpPr>
          <p:cNvPr id="367620" name="Rectangle 3"/>
          <p:cNvSpPr>
            <a:spLocks noGrp="1" noChangeArrowheads="1"/>
          </p:cNvSpPr>
          <p:nvPr>
            <p:ph type="body" idx="1"/>
          </p:nvPr>
        </p:nvSpPr>
        <p:spPr/>
        <p:txBody>
          <a:bodyPr/>
          <a:lstStyle/>
          <a:p>
            <a:r>
              <a:rPr lang="fr-BE" smtClean="0"/>
              <a:t>Forcer la redéfinition / l’implémentation de ses méthodes</a:t>
            </a:r>
          </a:p>
          <a:p>
            <a:r>
              <a:rPr lang="fr-BE" smtClean="0"/>
              <a:t>Permettre une certaine forme de multi-héritage</a:t>
            </a:r>
          </a:p>
          <a:p>
            <a:r>
              <a:rPr lang="fr-BE" smtClean="0"/>
              <a:t>Faciliter et stabiliser la décomposition de l’application logicielle</a:t>
            </a:r>
          </a:p>
          <a:p>
            <a:r>
              <a:rPr lang="fr-BE" smtClean="0"/>
              <a:t>D’une classe qui dérive d’une interface, on dit qu’elle implémente cette interface</a:t>
            </a:r>
          </a:p>
          <a:p>
            <a:r>
              <a:rPr lang="fr-BE" smtClean="0"/>
              <a:t>Le mot clé associé est donc logiquement: </a:t>
            </a:r>
            <a:r>
              <a:rPr lang="fr-BE" smtClean="0">
                <a:latin typeface="Courier New" pitchFamily="49" charset="0"/>
              </a:rPr>
              <a:t>implements</a:t>
            </a:r>
          </a:p>
          <a:p>
            <a:endParaRPr lang="fr-BE" smtClean="0">
              <a:latin typeface="Courier New" pitchFamily="49" charset="0"/>
            </a:endParaRPr>
          </a:p>
          <a:p>
            <a:r>
              <a:rPr lang="fr-BE" smtClean="0"/>
              <a:t>Exemple:</a:t>
            </a:r>
          </a:p>
          <a:p>
            <a:pPr lvl="2"/>
            <a:endParaRPr lang="fr-BE" smtClean="0"/>
          </a:p>
          <a:p>
            <a:pPr algn="ctr">
              <a:buFont typeface="Symbol" pitchFamily="18" charset="2"/>
              <a:buNone/>
            </a:pPr>
            <a:r>
              <a:rPr lang="fr-BE" sz="1600" smtClean="0">
                <a:latin typeface="Courier New" pitchFamily="49" charset="0"/>
              </a:rPr>
              <a:t>public class monApplet extends Applet implements Runnable, KeyListener</a:t>
            </a:r>
            <a:endParaRPr lang="fr-BE" sz="1600" smtClean="0"/>
          </a:p>
        </p:txBody>
      </p:sp>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Footer Placeholder 1"/>
          <p:cNvSpPr>
            <a:spLocks noGrp="1"/>
          </p:cNvSpPr>
          <p:nvPr>
            <p:ph type="ftr" sz="quarter" idx="10"/>
          </p:nvPr>
        </p:nvSpPr>
        <p:spPr>
          <a:noFill/>
        </p:spPr>
        <p:txBody>
          <a:bodyPr/>
          <a:lstStyle/>
          <a:p>
            <a:r>
              <a:rPr lang="fr-FR" smtClean="0"/>
              <a:t>Cours Java 2013 Bersini</a:t>
            </a:r>
            <a:endParaRPr lang="fr-FR" u="sng"/>
          </a:p>
        </p:txBody>
      </p:sp>
      <p:sp>
        <p:nvSpPr>
          <p:cNvPr id="369667" name="Rectangle 2"/>
          <p:cNvSpPr>
            <a:spLocks noGrp="1" noChangeArrowheads="1"/>
          </p:cNvSpPr>
          <p:nvPr>
            <p:ph type="title" idx="4294967295"/>
          </p:nvPr>
        </p:nvSpPr>
        <p:spPr>
          <a:xfrm>
            <a:off x="152400" y="203200"/>
            <a:ext cx="8991600" cy="922338"/>
          </a:xfrm>
        </p:spPr>
        <p:txBody>
          <a:bodyPr/>
          <a:lstStyle/>
          <a:p>
            <a:r>
              <a:rPr lang="fr-BE" smtClean="0"/>
              <a:t>Les interfaces (3/3)</a:t>
            </a:r>
            <a:br>
              <a:rPr lang="fr-BE" smtClean="0"/>
            </a:br>
            <a:r>
              <a:rPr lang="fr-BE" sz="2800" smtClean="0"/>
              <a:t>Exemple</a:t>
            </a:r>
            <a:endParaRPr lang="en-US" sz="2800" smtClean="0"/>
          </a:p>
        </p:txBody>
      </p:sp>
      <p:sp>
        <p:nvSpPr>
          <p:cNvPr id="369668" name="Rectangle 3"/>
          <p:cNvSpPr>
            <a:spLocks noChangeArrowheads="1"/>
          </p:cNvSpPr>
          <p:nvPr/>
        </p:nvSpPr>
        <p:spPr bwMode="auto">
          <a:xfrm>
            <a:off x="2508250" y="981075"/>
            <a:ext cx="2514600" cy="533400"/>
          </a:xfrm>
          <a:prstGeom prst="rect">
            <a:avLst/>
          </a:prstGeom>
          <a:solidFill>
            <a:srgbClr val="E6F4FF"/>
          </a:solidFill>
          <a:ln w="9525">
            <a:solidFill>
              <a:schemeClr val="tx1"/>
            </a:solidFill>
            <a:miter lim="800000"/>
            <a:headEnd/>
            <a:tailEnd/>
          </a:ln>
        </p:spPr>
        <p:txBody>
          <a:bodyPr wrap="none" anchor="ctr"/>
          <a:lstStyle/>
          <a:p>
            <a:pPr eaLnBrk="1" hangingPunct="1"/>
            <a:r>
              <a:rPr lang="fr-BE" sz="1800"/>
              <a:t>&lt;&lt;interface&gt;&gt;</a:t>
            </a:r>
          </a:p>
          <a:p>
            <a:pPr eaLnBrk="1" hangingPunct="1"/>
            <a:r>
              <a:rPr lang="fr-BE" sz="1800"/>
              <a:t>GraphicalObject</a:t>
            </a:r>
            <a:endParaRPr lang="en-US" sz="1800"/>
          </a:p>
        </p:txBody>
      </p:sp>
      <p:sp>
        <p:nvSpPr>
          <p:cNvPr id="369669" name="Rectangle 4"/>
          <p:cNvSpPr>
            <a:spLocks noChangeArrowheads="1"/>
          </p:cNvSpPr>
          <p:nvPr/>
        </p:nvSpPr>
        <p:spPr bwMode="auto">
          <a:xfrm>
            <a:off x="2508250" y="1514475"/>
            <a:ext cx="2514600" cy="152400"/>
          </a:xfrm>
          <a:prstGeom prst="rect">
            <a:avLst/>
          </a:prstGeom>
          <a:solidFill>
            <a:srgbClr val="E6F4FF"/>
          </a:solidFill>
          <a:ln w="9525">
            <a:solidFill>
              <a:schemeClr val="tx1"/>
            </a:solidFill>
            <a:miter lim="800000"/>
            <a:headEnd/>
            <a:tailEnd/>
          </a:ln>
        </p:spPr>
        <p:txBody>
          <a:bodyPr wrap="none" anchor="ctr"/>
          <a:lstStyle/>
          <a:p>
            <a:pPr algn="l" eaLnBrk="1" hangingPunct="1"/>
            <a:endParaRPr lang="en-GB" sz="1400"/>
          </a:p>
        </p:txBody>
      </p:sp>
      <p:sp>
        <p:nvSpPr>
          <p:cNvPr id="369670" name="Rectangle 5"/>
          <p:cNvSpPr>
            <a:spLocks noChangeArrowheads="1"/>
          </p:cNvSpPr>
          <p:nvPr/>
        </p:nvSpPr>
        <p:spPr bwMode="auto">
          <a:xfrm>
            <a:off x="2508250" y="1666875"/>
            <a:ext cx="2514600" cy="457200"/>
          </a:xfrm>
          <a:prstGeom prst="rect">
            <a:avLst/>
          </a:prstGeom>
          <a:solidFill>
            <a:srgbClr val="E6F4FF"/>
          </a:solidFill>
          <a:ln w="9525">
            <a:solidFill>
              <a:schemeClr val="tx1"/>
            </a:solidFill>
            <a:miter lim="800000"/>
            <a:headEnd/>
            <a:tailEnd/>
          </a:ln>
        </p:spPr>
        <p:txBody>
          <a:bodyPr wrap="none" anchor="ctr"/>
          <a:lstStyle/>
          <a:p>
            <a:pPr algn="l" eaLnBrk="1" hangingPunct="1"/>
            <a:r>
              <a:rPr lang="fr-BE" sz="1400"/>
              <a:t>draw(Graphics g):void</a:t>
            </a:r>
          </a:p>
          <a:p>
            <a:pPr algn="l" eaLnBrk="1" hangingPunct="1"/>
            <a:r>
              <a:rPr lang="fr-BE" sz="1400"/>
              <a:t>intersects(Object o):boolean</a:t>
            </a:r>
            <a:endParaRPr lang="en-US" sz="1400" i="1"/>
          </a:p>
        </p:txBody>
      </p:sp>
      <p:sp>
        <p:nvSpPr>
          <p:cNvPr id="369671" name="Rectangle 6"/>
          <p:cNvSpPr>
            <a:spLocks noChangeArrowheads="1"/>
          </p:cNvSpPr>
          <p:nvPr/>
        </p:nvSpPr>
        <p:spPr bwMode="auto">
          <a:xfrm>
            <a:off x="755650" y="2962275"/>
            <a:ext cx="3505200" cy="381000"/>
          </a:xfrm>
          <a:prstGeom prst="rect">
            <a:avLst/>
          </a:prstGeom>
          <a:solidFill>
            <a:srgbClr val="E6F4FF"/>
          </a:solidFill>
          <a:ln w="9525">
            <a:solidFill>
              <a:schemeClr val="tx1"/>
            </a:solidFill>
            <a:miter lim="800000"/>
            <a:headEnd/>
            <a:tailEnd/>
          </a:ln>
        </p:spPr>
        <p:txBody>
          <a:bodyPr wrap="none" anchor="ctr"/>
          <a:lstStyle/>
          <a:p>
            <a:pPr eaLnBrk="1" hangingPunct="1"/>
            <a:r>
              <a:rPr lang="fr-BE" sz="1800"/>
              <a:t>Rectangle</a:t>
            </a:r>
            <a:endParaRPr lang="en-US" sz="1800"/>
          </a:p>
        </p:txBody>
      </p:sp>
      <p:sp>
        <p:nvSpPr>
          <p:cNvPr id="369672" name="Rectangle 7"/>
          <p:cNvSpPr>
            <a:spLocks noChangeArrowheads="1"/>
          </p:cNvSpPr>
          <p:nvPr/>
        </p:nvSpPr>
        <p:spPr bwMode="auto">
          <a:xfrm>
            <a:off x="755650" y="3343275"/>
            <a:ext cx="3505200" cy="228600"/>
          </a:xfrm>
          <a:prstGeom prst="rect">
            <a:avLst/>
          </a:prstGeom>
          <a:solidFill>
            <a:srgbClr val="E6F4FF"/>
          </a:solidFill>
          <a:ln w="9525">
            <a:solidFill>
              <a:schemeClr val="tx1"/>
            </a:solidFill>
            <a:miter lim="800000"/>
            <a:headEnd/>
            <a:tailEnd/>
          </a:ln>
        </p:spPr>
        <p:txBody>
          <a:bodyPr wrap="none" anchor="ctr"/>
          <a:lstStyle/>
          <a:p>
            <a:pPr algn="l" eaLnBrk="1" hangingPunct="1"/>
            <a:r>
              <a:rPr lang="fr-BE" sz="1400"/>
              <a:t>int width,height,x,y</a:t>
            </a:r>
            <a:endParaRPr lang="en-US" sz="1400"/>
          </a:p>
        </p:txBody>
      </p:sp>
      <p:sp>
        <p:nvSpPr>
          <p:cNvPr id="369673" name="Rectangle 8"/>
          <p:cNvSpPr>
            <a:spLocks noChangeArrowheads="1"/>
          </p:cNvSpPr>
          <p:nvPr/>
        </p:nvSpPr>
        <p:spPr bwMode="auto">
          <a:xfrm>
            <a:off x="755650" y="3571875"/>
            <a:ext cx="3505200" cy="762000"/>
          </a:xfrm>
          <a:prstGeom prst="rect">
            <a:avLst/>
          </a:prstGeom>
          <a:solidFill>
            <a:srgbClr val="E6F4FF"/>
          </a:solidFill>
          <a:ln w="9525">
            <a:solidFill>
              <a:schemeClr val="tx1"/>
            </a:solidFill>
            <a:miter lim="800000"/>
            <a:headEnd/>
            <a:tailEnd/>
          </a:ln>
        </p:spPr>
        <p:txBody>
          <a:bodyPr wrap="none" anchor="ctr"/>
          <a:lstStyle/>
          <a:p>
            <a:pPr algn="l" eaLnBrk="1" hangingPunct="1"/>
            <a:r>
              <a:rPr lang="fr-BE" sz="1400" u="sng"/>
              <a:t>Rectangle(int x,int y,int width,int height)</a:t>
            </a:r>
          </a:p>
          <a:p>
            <a:pPr algn="l" eaLnBrk="1" hangingPunct="1"/>
            <a:r>
              <a:rPr lang="fr-BE" sz="1400"/>
              <a:t>draw(Graphics g):void</a:t>
            </a:r>
          </a:p>
          <a:p>
            <a:pPr algn="l" eaLnBrk="1" hangingPunct="1"/>
            <a:r>
              <a:rPr lang="fr-BE" sz="1400"/>
              <a:t>intersects(Object o):boolean</a:t>
            </a:r>
            <a:endParaRPr lang="en-US" sz="1400" i="1"/>
          </a:p>
        </p:txBody>
      </p:sp>
      <p:sp>
        <p:nvSpPr>
          <p:cNvPr id="369674" name="Rectangle 9"/>
          <p:cNvSpPr>
            <a:spLocks noChangeArrowheads="1"/>
          </p:cNvSpPr>
          <p:nvPr/>
        </p:nvSpPr>
        <p:spPr bwMode="auto">
          <a:xfrm>
            <a:off x="5403850" y="2962275"/>
            <a:ext cx="3048000" cy="381000"/>
          </a:xfrm>
          <a:prstGeom prst="rect">
            <a:avLst/>
          </a:prstGeom>
          <a:solidFill>
            <a:srgbClr val="E6F4FF"/>
          </a:solidFill>
          <a:ln w="9525">
            <a:solidFill>
              <a:schemeClr val="tx1"/>
            </a:solidFill>
            <a:miter lim="800000"/>
            <a:headEnd/>
            <a:tailEnd/>
          </a:ln>
        </p:spPr>
        <p:txBody>
          <a:bodyPr wrap="none" anchor="ctr"/>
          <a:lstStyle/>
          <a:p>
            <a:pPr eaLnBrk="1" hangingPunct="1"/>
            <a:r>
              <a:rPr lang="fr-BE" sz="1800"/>
              <a:t>Oval</a:t>
            </a:r>
            <a:endParaRPr lang="en-US" sz="1800"/>
          </a:p>
        </p:txBody>
      </p:sp>
      <p:sp>
        <p:nvSpPr>
          <p:cNvPr id="369675" name="Rectangle 10"/>
          <p:cNvSpPr>
            <a:spLocks noChangeArrowheads="1"/>
          </p:cNvSpPr>
          <p:nvPr/>
        </p:nvSpPr>
        <p:spPr bwMode="auto">
          <a:xfrm>
            <a:off x="5403850" y="3343275"/>
            <a:ext cx="3048000" cy="228600"/>
          </a:xfrm>
          <a:prstGeom prst="rect">
            <a:avLst/>
          </a:prstGeom>
          <a:solidFill>
            <a:srgbClr val="E6F4FF"/>
          </a:solidFill>
          <a:ln w="9525">
            <a:solidFill>
              <a:schemeClr val="tx1"/>
            </a:solidFill>
            <a:miter lim="800000"/>
            <a:headEnd/>
            <a:tailEnd/>
          </a:ln>
        </p:spPr>
        <p:txBody>
          <a:bodyPr wrap="none" anchor="ctr"/>
          <a:lstStyle/>
          <a:p>
            <a:pPr algn="l" eaLnBrk="1" hangingPunct="1"/>
            <a:r>
              <a:rPr lang="fr-BE" sz="1400"/>
              <a:t>int width,height,x,y</a:t>
            </a:r>
            <a:endParaRPr lang="en-US" sz="1400"/>
          </a:p>
        </p:txBody>
      </p:sp>
      <p:sp>
        <p:nvSpPr>
          <p:cNvPr id="369676" name="Rectangle 11"/>
          <p:cNvSpPr>
            <a:spLocks noChangeArrowheads="1"/>
          </p:cNvSpPr>
          <p:nvPr/>
        </p:nvSpPr>
        <p:spPr bwMode="auto">
          <a:xfrm>
            <a:off x="5403850" y="3571875"/>
            <a:ext cx="3048000" cy="838200"/>
          </a:xfrm>
          <a:prstGeom prst="rect">
            <a:avLst/>
          </a:prstGeom>
          <a:solidFill>
            <a:srgbClr val="E6F4FF"/>
          </a:solidFill>
          <a:ln w="9525">
            <a:solidFill>
              <a:schemeClr val="tx1"/>
            </a:solidFill>
            <a:miter lim="800000"/>
            <a:headEnd/>
            <a:tailEnd/>
          </a:ln>
        </p:spPr>
        <p:txBody>
          <a:bodyPr wrap="none" anchor="ctr"/>
          <a:lstStyle/>
          <a:p>
            <a:pPr algn="l" eaLnBrk="1" hangingPunct="1"/>
            <a:r>
              <a:rPr lang="fr-BE" sz="1400" u="sng"/>
              <a:t>Oval(int x,int y,int width,int height)</a:t>
            </a:r>
          </a:p>
          <a:p>
            <a:pPr algn="l" eaLnBrk="1" hangingPunct="1"/>
            <a:r>
              <a:rPr lang="fr-BE" sz="1400"/>
              <a:t>draw(Graphics g):void</a:t>
            </a:r>
          </a:p>
          <a:p>
            <a:pPr algn="l" eaLnBrk="1" hangingPunct="1"/>
            <a:r>
              <a:rPr lang="fr-BE" sz="1400"/>
              <a:t>intersects(Object o):boolean</a:t>
            </a:r>
            <a:endParaRPr lang="en-US" sz="1400" i="1"/>
          </a:p>
        </p:txBody>
      </p:sp>
      <p:cxnSp>
        <p:nvCxnSpPr>
          <p:cNvPr id="369677" name="AutoShape 12"/>
          <p:cNvCxnSpPr>
            <a:cxnSpLocks noChangeShapeType="1"/>
            <a:stCxn id="369671" idx="0"/>
            <a:endCxn id="369670" idx="2"/>
          </p:cNvCxnSpPr>
          <p:nvPr/>
        </p:nvCxnSpPr>
        <p:spPr bwMode="auto">
          <a:xfrm rot="-5400000">
            <a:off x="2717800" y="1914525"/>
            <a:ext cx="838200" cy="1257300"/>
          </a:xfrm>
          <a:prstGeom prst="bentConnector3">
            <a:avLst>
              <a:gd name="adj1" fmla="val 50000"/>
            </a:avLst>
          </a:prstGeom>
          <a:noFill/>
          <a:ln w="9525">
            <a:solidFill>
              <a:schemeClr val="tx1"/>
            </a:solidFill>
            <a:miter lim="800000"/>
            <a:headEnd/>
            <a:tailEnd type="triangle" w="med" len="med"/>
          </a:ln>
        </p:spPr>
      </p:cxnSp>
      <p:cxnSp>
        <p:nvCxnSpPr>
          <p:cNvPr id="369678" name="AutoShape 13"/>
          <p:cNvCxnSpPr>
            <a:cxnSpLocks noChangeShapeType="1"/>
            <a:stCxn id="369674" idx="0"/>
            <a:endCxn id="369670" idx="2"/>
          </p:cNvCxnSpPr>
          <p:nvPr/>
        </p:nvCxnSpPr>
        <p:spPr bwMode="auto">
          <a:xfrm rot="5400000" flipH="1">
            <a:off x="4927600" y="962025"/>
            <a:ext cx="838200" cy="3162300"/>
          </a:xfrm>
          <a:prstGeom prst="bentConnector3">
            <a:avLst>
              <a:gd name="adj1" fmla="val 50000"/>
            </a:avLst>
          </a:prstGeom>
          <a:noFill/>
          <a:ln w="9525">
            <a:solidFill>
              <a:schemeClr val="tx1"/>
            </a:solidFill>
            <a:miter lim="800000"/>
            <a:headEnd/>
            <a:tailEnd type="triangle" w="med" len="med"/>
          </a:ln>
        </p:spPr>
      </p:cxnSp>
      <p:sp>
        <p:nvSpPr>
          <p:cNvPr id="369679" name="Rectangle 14"/>
          <p:cNvSpPr>
            <a:spLocks noChangeArrowheads="1"/>
          </p:cNvSpPr>
          <p:nvPr/>
        </p:nvSpPr>
        <p:spPr bwMode="auto">
          <a:xfrm>
            <a:off x="1327150" y="4943475"/>
            <a:ext cx="2362200" cy="381000"/>
          </a:xfrm>
          <a:prstGeom prst="rect">
            <a:avLst/>
          </a:prstGeom>
          <a:solidFill>
            <a:srgbClr val="E6F4FF"/>
          </a:solidFill>
          <a:ln w="9525">
            <a:solidFill>
              <a:schemeClr val="tx1"/>
            </a:solidFill>
            <a:miter lim="800000"/>
            <a:headEnd/>
            <a:tailEnd/>
          </a:ln>
        </p:spPr>
        <p:txBody>
          <a:bodyPr wrap="none" anchor="ctr"/>
          <a:lstStyle/>
          <a:p>
            <a:pPr eaLnBrk="1" hangingPunct="1"/>
            <a:r>
              <a:rPr lang="fr-BE" sz="1800"/>
              <a:t>Square</a:t>
            </a:r>
            <a:endParaRPr lang="en-US" sz="1800"/>
          </a:p>
        </p:txBody>
      </p:sp>
      <p:sp>
        <p:nvSpPr>
          <p:cNvPr id="369680" name="Rectangle 15"/>
          <p:cNvSpPr>
            <a:spLocks noChangeArrowheads="1"/>
          </p:cNvSpPr>
          <p:nvPr/>
        </p:nvSpPr>
        <p:spPr bwMode="auto">
          <a:xfrm>
            <a:off x="1327150" y="5324475"/>
            <a:ext cx="2362200" cy="152400"/>
          </a:xfrm>
          <a:prstGeom prst="rect">
            <a:avLst/>
          </a:prstGeom>
          <a:solidFill>
            <a:srgbClr val="E6F4FF"/>
          </a:solidFill>
          <a:ln w="9525">
            <a:solidFill>
              <a:schemeClr val="tx1"/>
            </a:solidFill>
            <a:miter lim="800000"/>
            <a:headEnd/>
            <a:tailEnd/>
          </a:ln>
        </p:spPr>
        <p:txBody>
          <a:bodyPr wrap="none" anchor="ctr"/>
          <a:lstStyle/>
          <a:p>
            <a:pPr algn="l" eaLnBrk="1" hangingPunct="1"/>
            <a:endParaRPr lang="en-GB" sz="1400"/>
          </a:p>
        </p:txBody>
      </p:sp>
      <p:sp>
        <p:nvSpPr>
          <p:cNvPr id="369681" name="Rectangle 16"/>
          <p:cNvSpPr>
            <a:spLocks noChangeArrowheads="1"/>
          </p:cNvSpPr>
          <p:nvPr/>
        </p:nvSpPr>
        <p:spPr bwMode="auto">
          <a:xfrm>
            <a:off x="1327150" y="5476875"/>
            <a:ext cx="2362200" cy="228600"/>
          </a:xfrm>
          <a:prstGeom prst="rect">
            <a:avLst/>
          </a:prstGeom>
          <a:solidFill>
            <a:srgbClr val="E6F4FF"/>
          </a:solidFill>
          <a:ln w="9525">
            <a:solidFill>
              <a:schemeClr val="tx1"/>
            </a:solidFill>
            <a:miter lim="800000"/>
            <a:headEnd/>
            <a:tailEnd/>
          </a:ln>
        </p:spPr>
        <p:txBody>
          <a:bodyPr wrap="none" anchor="ctr"/>
          <a:lstStyle/>
          <a:p>
            <a:pPr algn="l" eaLnBrk="1" hangingPunct="1"/>
            <a:r>
              <a:rPr lang="fr-BE" sz="1400" u="sng"/>
              <a:t>Square(int x,int y,int size)</a:t>
            </a:r>
          </a:p>
        </p:txBody>
      </p:sp>
      <p:cxnSp>
        <p:nvCxnSpPr>
          <p:cNvPr id="369682" name="AutoShape 17"/>
          <p:cNvCxnSpPr>
            <a:cxnSpLocks noChangeShapeType="1"/>
            <a:stCxn id="369679" idx="0"/>
            <a:endCxn id="369673" idx="2"/>
          </p:cNvCxnSpPr>
          <p:nvPr/>
        </p:nvCxnSpPr>
        <p:spPr bwMode="auto">
          <a:xfrm rot="-5400000">
            <a:off x="2203450" y="4638675"/>
            <a:ext cx="609600" cy="0"/>
          </a:xfrm>
          <a:prstGeom prst="straightConnector1">
            <a:avLst/>
          </a:prstGeom>
          <a:noFill/>
          <a:ln w="9525">
            <a:solidFill>
              <a:schemeClr val="tx1"/>
            </a:solidFill>
            <a:round/>
            <a:headEnd/>
            <a:tailEnd type="triangle" w="med" len="med"/>
          </a:ln>
        </p:spPr>
      </p:cxnSp>
    </p:spTree>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1714" name="Footer Placeholder 3"/>
          <p:cNvSpPr>
            <a:spLocks noGrp="1"/>
          </p:cNvSpPr>
          <p:nvPr>
            <p:ph type="ftr" sz="quarter" idx="10"/>
          </p:nvPr>
        </p:nvSpPr>
        <p:spPr>
          <a:noFill/>
        </p:spPr>
        <p:txBody>
          <a:bodyPr/>
          <a:lstStyle/>
          <a:p>
            <a:r>
              <a:rPr lang="fr-FR" smtClean="0"/>
              <a:t>Cours Java 2013 Bersini</a:t>
            </a:r>
            <a:endParaRPr lang="fr-FR" u="sng"/>
          </a:p>
        </p:txBody>
      </p:sp>
      <p:sp>
        <p:nvSpPr>
          <p:cNvPr id="371715" name="Rectangle 2"/>
          <p:cNvSpPr>
            <a:spLocks noGrp="1" noChangeArrowheads="1"/>
          </p:cNvSpPr>
          <p:nvPr>
            <p:ph type="title"/>
          </p:nvPr>
        </p:nvSpPr>
        <p:spPr/>
        <p:txBody>
          <a:bodyPr/>
          <a:lstStyle/>
          <a:p>
            <a:r>
              <a:rPr lang="fr-FR" sz="3600" smtClean="0"/>
              <a:t>Modéliser les classes avec des diagrammes UML</a:t>
            </a:r>
          </a:p>
        </p:txBody>
      </p:sp>
      <p:sp>
        <p:nvSpPr>
          <p:cNvPr id="1268739" name="Rectangle 3"/>
          <p:cNvSpPr>
            <a:spLocks noGrp="1" noChangeArrowheads="1"/>
          </p:cNvSpPr>
          <p:nvPr>
            <p:ph type="body" idx="1"/>
          </p:nvPr>
        </p:nvSpPr>
        <p:spPr>
          <a:xfrm>
            <a:off x="152400" y="1143000"/>
            <a:ext cx="8839200" cy="5029200"/>
          </a:xfrm>
        </p:spPr>
        <p:txBody>
          <a:bodyPr/>
          <a:lstStyle/>
          <a:p>
            <a:pPr marL="381000" indent="-381000"/>
            <a:r>
              <a:rPr lang="fr-BE" smtClean="0"/>
              <a:t>Pourquoi la modélisation?</a:t>
            </a:r>
          </a:p>
          <a:p>
            <a:pPr marL="728663" lvl="1" indent="-342900"/>
            <a:r>
              <a:rPr lang="fr-FR" smtClean="0"/>
              <a:t>La conception OO est entièrement bâtie sur une modélisation des objets intervenant dans le problème</a:t>
            </a:r>
          </a:p>
          <a:p>
            <a:pPr marL="728663" lvl="1" indent="-342900"/>
            <a:r>
              <a:rPr lang="fr-FR" smtClean="0"/>
              <a:t>Avant de programmer quoi que ce soit, il faut donc modéliser les classes et leurs relations au minimum</a:t>
            </a:r>
          </a:p>
          <a:p>
            <a:pPr marL="381000" indent="-381000"/>
            <a:r>
              <a:rPr lang="fr-FR" smtClean="0"/>
              <a:t>Comment?</a:t>
            </a:r>
          </a:p>
          <a:p>
            <a:pPr marL="728663" lvl="1" indent="-342900"/>
            <a:r>
              <a:rPr lang="fr-FR" smtClean="0"/>
              <a:t>Sur base d’UML (Unified Modeling Language)</a:t>
            </a:r>
            <a:br>
              <a:rPr lang="fr-FR" smtClean="0"/>
            </a:br>
            <a:r>
              <a:rPr lang="fr-FR" smtClean="0">
                <a:sym typeface="Wingdings" pitchFamily="2" charset="2"/>
              </a:rPr>
              <a:t> Notation standardisée pour tout le développement OO de la conception au déploiement</a:t>
            </a:r>
            <a:br>
              <a:rPr lang="fr-FR" smtClean="0">
                <a:sym typeface="Wingdings" pitchFamily="2" charset="2"/>
              </a:rPr>
            </a:br>
            <a:r>
              <a:rPr lang="fr-FR" smtClean="0">
                <a:sym typeface="Wingdings" pitchFamily="2" charset="2"/>
              </a:rPr>
              <a:t> Définition de 9 diagrammes</a:t>
            </a:r>
          </a:p>
          <a:p>
            <a:pPr marL="728663" lvl="1" indent="-342900">
              <a:buFont typeface="Wingdings" pitchFamily="2" charset="2"/>
              <a:buAutoNum type="arabicPeriod"/>
            </a:pPr>
            <a:r>
              <a:rPr lang="fr-FR" smtClean="0">
                <a:sym typeface="Wingdings" pitchFamily="2" charset="2"/>
              </a:rPr>
              <a:t>Identifier les classes</a:t>
            </a:r>
          </a:p>
          <a:p>
            <a:pPr marL="1173163" lvl="2" indent="-304800">
              <a:buFont typeface="Wingdings" pitchFamily="2" charset="2"/>
              <a:buChar char="è"/>
            </a:pPr>
            <a:r>
              <a:rPr lang="fr-FR" smtClean="0">
                <a:sym typeface="Wingdings" pitchFamily="2" charset="2"/>
              </a:rPr>
              <a:t>Attributs, comportements, polymorphisme</a:t>
            </a:r>
          </a:p>
          <a:p>
            <a:pPr marL="728663" lvl="1" indent="-342900">
              <a:buFont typeface="Wingdings" pitchFamily="2" charset="2"/>
              <a:buAutoNum type="arabicPeriod"/>
            </a:pPr>
            <a:r>
              <a:rPr lang="fr-FR" smtClean="0"/>
              <a:t>Déterminer les relations entre les classes</a:t>
            </a:r>
          </a:p>
          <a:p>
            <a:pPr marL="1173163" lvl="2" indent="-304800">
              <a:buFont typeface="Wingdings" pitchFamily="2" charset="2"/>
              <a:buChar char="è"/>
            </a:pPr>
            <a:r>
              <a:rPr lang="fr-FR" smtClean="0">
                <a:sym typeface="Wingdings" pitchFamily="2" charset="2"/>
              </a:rPr>
              <a:t>Associations / Dépendance / Hériage</a:t>
            </a:r>
          </a:p>
          <a:p>
            <a:pPr marL="728663" lvl="1" indent="-342900">
              <a:buFont typeface="Wingdings" pitchFamily="2" charset="2"/>
              <a:buAutoNum type="arabicPeriod"/>
            </a:pPr>
            <a:r>
              <a:rPr lang="fr-FR" smtClean="0"/>
              <a:t>Construire les modèles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687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2687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2687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6873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26873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26873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26873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26873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268739">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2687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8739" grpId="0" build="p" autoUpdateAnimBg="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Footer Placeholder 3"/>
          <p:cNvSpPr>
            <a:spLocks noGrp="1"/>
          </p:cNvSpPr>
          <p:nvPr>
            <p:ph type="ftr" sz="quarter" idx="10"/>
          </p:nvPr>
        </p:nvSpPr>
        <p:spPr>
          <a:noFill/>
        </p:spPr>
        <p:txBody>
          <a:bodyPr/>
          <a:lstStyle/>
          <a:p>
            <a:r>
              <a:rPr lang="fr-FR" smtClean="0"/>
              <a:t>Cours Java 2013 Bersini</a:t>
            </a:r>
            <a:endParaRPr lang="fr-FR" u="sng"/>
          </a:p>
        </p:txBody>
      </p:sp>
      <p:sp>
        <p:nvSpPr>
          <p:cNvPr id="373763" name="Rectangle 2"/>
          <p:cNvSpPr>
            <a:spLocks noGrp="1" noChangeArrowheads="1"/>
          </p:cNvSpPr>
          <p:nvPr>
            <p:ph type="title"/>
          </p:nvPr>
        </p:nvSpPr>
        <p:spPr/>
        <p:txBody>
          <a:bodyPr/>
          <a:lstStyle/>
          <a:p>
            <a:r>
              <a:rPr lang="fr-FR" sz="3600" smtClean="0"/>
              <a:t>Modéliser les classes avec des diagrammes UML</a:t>
            </a:r>
            <a:br>
              <a:rPr lang="fr-FR" sz="3600" smtClean="0"/>
            </a:br>
            <a:r>
              <a:rPr lang="fr-FR" sz="2800" smtClean="0"/>
              <a:t>Qu’est-ce qu’UML?</a:t>
            </a:r>
          </a:p>
        </p:txBody>
      </p:sp>
      <p:sp>
        <p:nvSpPr>
          <p:cNvPr id="373764" name="Rectangle 3"/>
          <p:cNvSpPr>
            <a:spLocks noGrp="1" noChangeArrowheads="1"/>
          </p:cNvSpPr>
          <p:nvPr>
            <p:ph type="body" idx="1"/>
          </p:nvPr>
        </p:nvSpPr>
        <p:spPr>
          <a:xfrm>
            <a:off x="152400" y="1295400"/>
            <a:ext cx="8839200" cy="4935538"/>
          </a:xfrm>
        </p:spPr>
        <p:txBody>
          <a:bodyPr/>
          <a:lstStyle/>
          <a:p>
            <a:r>
              <a:rPr lang="fr-FR" sz="2400" smtClean="0"/>
              <a:t>UML est un langage objet graphique - un formalisme orienté objet, basé sur des diagrammes (9)</a:t>
            </a:r>
          </a:p>
          <a:p>
            <a:r>
              <a:rPr lang="fr-FR" sz="2400" smtClean="0"/>
              <a:t>UML permet de s ’abstraire du code par une représentation des interactions statiques et du déroulement dynamique de l’application.</a:t>
            </a:r>
          </a:p>
          <a:p>
            <a:r>
              <a:rPr lang="fr-FR" sz="2400" smtClean="0"/>
              <a:t>UML prend en compte, le cahier de charge, l’architecture statique, la dynamique et les aspects implémentation</a:t>
            </a:r>
          </a:p>
          <a:p>
            <a:r>
              <a:rPr lang="fr-FR" sz="2400" smtClean="0"/>
              <a:t>Facilite l’interaction, les gros projets</a:t>
            </a:r>
          </a:p>
          <a:p>
            <a:r>
              <a:rPr lang="fr-FR" sz="2400" smtClean="0"/>
              <a:t>Générateur de squelette de code</a:t>
            </a:r>
          </a:p>
          <a:p>
            <a:r>
              <a:rPr lang="fr-FR" sz="2400" smtClean="0"/>
              <a:t>UML est un langage PAS une méthodologie, aucune démarche n’est proposée juste une notation</a:t>
            </a:r>
          </a:p>
        </p:txBody>
      </p:sp>
    </p:spTree>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Footer Placeholder 3"/>
          <p:cNvSpPr>
            <a:spLocks noGrp="1"/>
          </p:cNvSpPr>
          <p:nvPr>
            <p:ph type="ftr" sz="quarter" idx="10"/>
          </p:nvPr>
        </p:nvSpPr>
        <p:spPr>
          <a:noFill/>
        </p:spPr>
        <p:txBody>
          <a:bodyPr/>
          <a:lstStyle/>
          <a:p>
            <a:r>
              <a:rPr lang="fr-FR" smtClean="0"/>
              <a:t>Cours Java 2013 Bersini</a:t>
            </a:r>
            <a:endParaRPr lang="fr-FR" u="sng"/>
          </a:p>
        </p:txBody>
      </p:sp>
      <p:sp>
        <p:nvSpPr>
          <p:cNvPr id="375811" name="Rectangle 2"/>
          <p:cNvSpPr>
            <a:spLocks noGrp="1" noChangeArrowheads="1"/>
          </p:cNvSpPr>
          <p:nvPr>
            <p:ph type="title"/>
          </p:nvPr>
        </p:nvSpPr>
        <p:spPr/>
        <p:txBody>
          <a:bodyPr/>
          <a:lstStyle/>
          <a:p>
            <a:r>
              <a:rPr lang="fr-FR" sz="3600" smtClean="0"/>
              <a:t>Modéliser les classes avec des diagrammes UML</a:t>
            </a:r>
            <a:br>
              <a:rPr lang="fr-FR" sz="3600" smtClean="0"/>
            </a:br>
            <a:r>
              <a:rPr lang="fr-FR" sz="2800" smtClean="0"/>
              <a:t>Représenter les relations entre classes</a:t>
            </a:r>
          </a:p>
        </p:txBody>
      </p:sp>
      <p:sp>
        <p:nvSpPr>
          <p:cNvPr id="375812" name="Rectangle 3"/>
          <p:cNvSpPr>
            <a:spLocks noGrp="1" noChangeArrowheads="1"/>
          </p:cNvSpPr>
          <p:nvPr>
            <p:ph type="body" idx="1"/>
          </p:nvPr>
        </p:nvSpPr>
        <p:spPr>
          <a:xfrm>
            <a:off x="152400" y="1295400"/>
            <a:ext cx="8839200" cy="5170488"/>
          </a:xfrm>
          <a:noFill/>
        </p:spPr>
        <p:txBody>
          <a:bodyPr/>
          <a:lstStyle/>
          <a:p>
            <a:pPr>
              <a:lnSpc>
                <a:spcPct val="80000"/>
              </a:lnSpc>
            </a:pPr>
            <a:r>
              <a:rPr lang="fr-FR" sz="1800" smtClean="0"/>
              <a:t>Les relations d’</a:t>
            </a:r>
            <a:r>
              <a:rPr lang="fr-FR" sz="1800" u="sng" smtClean="0"/>
              <a:t>héritage</a:t>
            </a:r>
            <a:r>
              <a:rPr lang="fr-FR" sz="1800" smtClean="0"/>
              <a:t> sont représentées par:</a:t>
            </a:r>
          </a:p>
          <a:p>
            <a:pPr>
              <a:lnSpc>
                <a:spcPct val="80000"/>
              </a:lnSpc>
            </a:pPr>
            <a:endParaRPr lang="fr-FR" sz="1800" smtClean="0"/>
          </a:p>
          <a:p>
            <a:pPr lvl="1">
              <a:lnSpc>
                <a:spcPct val="80000"/>
              </a:lnSpc>
            </a:pPr>
            <a:r>
              <a:rPr lang="fr-FR" sz="1600" smtClean="0"/>
              <a:t>A			B 	signifie que la classe A hérite de la classe B</a:t>
            </a:r>
          </a:p>
          <a:p>
            <a:pPr>
              <a:lnSpc>
                <a:spcPct val="80000"/>
              </a:lnSpc>
            </a:pPr>
            <a:endParaRPr lang="fr-FR" sz="1800" smtClean="0"/>
          </a:p>
          <a:p>
            <a:pPr>
              <a:lnSpc>
                <a:spcPct val="80000"/>
              </a:lnSpc>
            </a:pPr>
            <a:r>
              <a:rPr lang="fr-FR" sz="1800" smtClean="0"/>
              <a:t>L’</a:t>
            </a:r>
            <a:r>
              <a:rPr lang="fr-FR" sz="1800" u="sng" smtClean="0"/>
              <a:t>association</a:t>
            </a:r>
            <a:r>
              <a:rPr lang="fr-FR" sz="1800" smtClean="0"/>
              <a:t> est représentée par:</a:t>
            </a:r>
          </a:p>
          <a:p>
            <a:pPr>
              <a:lnSpc>
                <a:spcPct val="80000"/>
              </a:lnSpc>
            </a:pPr>
            <a:endParaRPr lang="fr-FR" sz="1800" smtClean="0"/>
          </a:p>
          <a:p>
            <a:pPr lvl="1">
              <a:lnSpc>
                <a:spcPct val="80000"/>
              </a:lnSpc>
            </a:pPr>
            <a:r>
              <a:rPr lang="fr-FR" sz="1600" smtClean="0"/>
              <a:t>A			B 	signifie que la classe A envoie des messages</a:t>
            </a:r>
            <a:br>
              <a:rPr lang="fr-FR" sz="1600" smtClean="0"/>
            </a:br>
            <a:r>
              <a:rPr lang="fr-FR" sz="1600" smtClean="0"/>
              <a:t>				à la classe B grâce à ses attributs de type B</a:t>
            </a:r>
          </a:p>
          <a:p>
            <a:pPr>
              <a:lnSpc>
                <a:spcPct val="80000"/>
              </a:lnSpc>
            </a:pPr>
            <a:endParaRPr lang="fr-FR" sz="1800" smtClean="0"/>
          </a:p>
          <a:p>
            <a:pPr>
              <a:lnSpc>
                <a:spcPct val="80000"/>
              </a:lnSpc>
            </a:pPr>
            <a:r>
              <a:rPr lang="fr-FR" sz="1800" smtClean="0"/>
              <a:t>L’</a:t>
            </a:r>
            <a:r>
              <a:rPr lang="fr-FR" sz="1800" u="sng" smtClean="0"/>
              <a:t>agrégation faible</a:t>
            </a:r>
            <a:r>
              <a:rPr lang="fr-FR" sz="1800" smtClean="0"/>
              <a:t> est représentée par:</a:t>
            </a:r>
          </a:p>
          <a:p>
            <a:pPr>
              <a:lnSpc>
                <a:spcPct val="80000"/>
              </a:lnSpc>
            </a:pPr>
            <a:endParaRPr lang="fr-FR" sz="1800" smtClean="0"/>
          </a:p>
          <a:p>
            <a:pPr lvl="1">
              <a:lnSpc>
                <a:spcPct val="80000"/>
              </a:lnSpc>
            </a:pPr>
            <a:r>
              <a:rPr lang="fr-FR" sz="1600" smtClean="0"/>
              <a:t>A			B 	signifie que la classe A a pour caractéristique</a:t>
            </a:r>
            <a:br>
              <a:rPr lang="fr-FR" sz="1600" smtClean="0"/>
            </a:br>
            <a:r>
              <a:rPr lang="fr-FR" sz="1600" smtClean="0"/>
              <a:t>				un ou plusieurs attributs de type B</a:t>
            </a:r>
          </a:p>
          <a:p>
            <a:pPr>
              <a:lnSpc>
                <a:spcPct val="80000"/>
              </a:lnSpc>
            </a:pPr>
            <a:endParaRPr lang="fr-FR" sz="1800" smtClean="0"/>
          </a:p>
          <a:p>
            <a:pPr>
              <a:lnSpc>
                <a:spcPct val="80000"/>
              </a:lnSpc>
            </a:pPr>
            <a:r>
              <a:rPr lang="fr-FR" sz="1800" smtClean="0"/>
              <a:t>L’</a:t>
            </a:r>
            <a:r>
              <a:rPr lang="fr-FR" sz="1800" u="sng" smtClean="0"/>
              <a:t>agrégation forte</a:t>
            </a:r>
            <a:r>
              <a:rPr lang="fr-FR" sz="1800" smtClean="0"/>
              <a:t> (ou </a:t>
            </a:r>
            <a:r>
              <a:rPr lang="fr-FR" sz="1800" u="sng" smtClean="0"/>
              <a:t>composition</a:t>
            </a:r>
            <a:r>
              <a:rPr lang="fr-FR" sz="1800" smtClean="0"/>
              <a:t>) est représentée par:</a:t>
            </a:r>
          </a:p>
          <a:p>
            <a:pPr>
              <a:lnSpc>
                <a:spcPct val="80000"/>
              </a:lnSpc>
            </a:pPr>
            <a:endParaRPr lang="fr-FR" sz="1800" smtClean="0"/>
          </a:p>
          <a:p>
            <a:pPr lvl="1">
              <a:lnSpc>
                <a:spcPct val="80000"/>
              </a:lnSpc>
            </a:pPr>
            <a:r>
              <a:rPr lang="fr-FR" sz="1600" smtClean="0"/>
              <a:t>A			B 	signifie que les objets de la classe B ne peuvent exister</a:t>
            </a:r>
            <a:br>
              <a:rPr lang="fr-FR" sz="1600" smtClean="0"/>
            </a:br>
            <a:r>
              <a:rPr lang="fr-FR" sz="1600" smtClean="0"/>
              <a:t>		   		qu’au sein d’objets de type A où ils sont créés</a:t>
            </a:r>
          </a:p>
        </p:txBody>
      </p:sp>
      <p:grpSp>
        <p:nvGrpSpPr>
          <p:cNvPr id="375813" name="Group 4"/>
          <p:cNvGrpSpPr>
            <a:grpSpLocks/>
          </p:cNvGrpSpPr>
          <p:nvPr/>
        </p:nvGrpSpPr>
        <p:grpSpPr bwMode="auto">
          <a:xfrm>
            <a:off x="1430338" y="1917700"/>
            <a:ext cx="1165225" cy="193675"/>
            <a:chOff x="518" y="1362"/>
            <a:chExt cx="734" cy="122"/>
          </a:xfrm>
        </p:grpSpPr>
        <p:sp>
          <p:nvSpPr>
            <p:cNvPr id="375821" name="AutoShape 5"/>
            <p:cNvSpPr>
              <a:spLocks noChangeArrowheads="1"/>
            </p:cNvSpPr>
            <p:nvPr/>
          </p:nvSpPr>
          <p:spPr bwMode="auto">
            <a:xfrm rot="5400000">
              <a:off x="1080" y="1311"/>
              <a:ext cx="122" cy="223"/>
            </a:xfrm>
            <a:prstGeom prst="triangle">
              <a:avLst>
                <a:gd name="adj" fmla="val 50000"/>
              </a:avLst>
            </a:prstGeom>
            <a:noFill/>
            <a:ln w="19050">
              <a:solidFill>
                <a:schemeClr val="bg2"/>
              </a:solidFill>
              <a:miter lim="800000"/>
              <a:headEnd/>
              <a:tailEnd/>
            </a:ln>
          </p:spPr>
          <p:txBody>
            <a:bodyPr wrap="none" anchor="ctr"/>
            <a:lstStyle/>
            <a:p>
              <a:endParaRPr lang="fr-FR"/>
            </a:p>
          </p:txBody>
        </p:sp>
        <p:sp>
          <p:nvSpPr>
            <p:cNvPr id="375822" name="Line 6"/>
            <p:cNvSpPr>
              <a:spLocks noChangeShapeType="1"/>
            </p:cNvSpPr>
            <p:nvPr/>
          </p:nvSpPr>
          <p:spPr bwMode="auto">
            <a:xfrm flipH="1">
              <a:off x="518" y="1418"/>
              <a:ext cx="512" cy="0"/>
            </a:xfrm>
            <a:prstGeom prst="line">
              <a:avLst/>
            </a:prstGeom>
            <a:noFill/>
            <a:ln w="19050">
              <a:solidFill>
                <a:schemeClr val="bg2"/>
              </a:solidFill>
              <a:round/>
              <a:headEnd/>
              <a:tailEnd/>
            </a:ln>
          </p:spPr>
          <p:txBody>
            <a:bodyPr wrap="none" anchor="ctr"/>
            <a:lstStyle/>
            <a:p>
              <a:endParaRPr lang="fr-FR"/>
            </a:p>
          </p:txBody>
        </p:sp>
      </p:grpSp>
      <p:sp>
        <p:nvSpPr>
          <p:cNvPr id="375814" name="Line 7"/>
          <p:cNvSpPr>
            <a:spLocks noChangeShapeType="1"/>
          </p:cNvSpPr>
          <p:nvPr/>
        </p:nvSpPr>
        <p:spPr bwMode="auto">
          <a:xfrm>
            <a:off x="1524000" y="3182938"/>
            <a:ext cx="1058863" cy="0"/>
          </a:xfrm>
          <a:prstGeom prst="line">
            <a:avLst/>
          </a:prstGeom>
          <a:noFill/>
          <a:ln w="19050">
            <a:solidFill>
              <a:schemeClr val="bg2"/>
            </a:solidFill>
            <a:round/>
            <a:headEnd/>
            <a:tailEnd/>
          </a:ln>
        </p:spPr>
        <p:txBody>
          <a:bodyPr wrap="none" anchor="ctr"/>
          <a:lstStyle/>
          <a:p>
            <a:endParaRPr lang="fr-FR"/>
          </a:p>
        </p:txBody>
      </p:sp>
      <p:grpSp>
        <p:nvGrpSpPr>
          <p:cNvPr id="375815" name="Group 8"/>
          <p:cNvGrpSpPr>
            <a:grpSpLocks/>
          </p:cNvGrpSpPr>
          <p:nvPr/>
        </p:nvGrpSpPr>
        <p:grpSpPr bwMode="auto">
          <a:xfrm>
            <a:off x="1444625" y="5862638"/>
            <a:ext cx="1138238" cy="193675"/>
            <a:chOff x="514" y="2335"/>
            <a:chExt cx="717" cy="122"/>
          </a:xfrm>
        </p:grpSpPr>
        <p:sp>
          <p:nvSpPr>
            <p:cNvPr id="375819" name="Freeform 9"/>
            <p:cNvSpPr>
              <a:spLocks/>
            </p:cNvSpPr>
            <p:nvPr/>
          </p:nvSpPr>
          <p:spPr bwMode="auto">
            <a:xfrm>
              <a:off x="514" y="2335"/>
              <a:ext cx="118" cy="122"/>
            </a:xfrm>
            <a:custGeom>
              <a:avLst/>
              <a:gdLst>
                <a:gd name="T0" fmla="*/ 0 w 96"/>
                <a:gd name="T1" fmla="*/ 54 h 86"/>
                <a:gd name="T2" fmla="*/ 59 w 96"/>
                <a:gd name="T3" fmla="*/ 122 h 86"/>
                <a:gd name="T4" fmla="*/ 118 w 96"/>
                <a:gd name="T5" fmla="*/ 54 h 86"/>
                <a:gd name="T6" fmla="*/ 61 w 96"/>
                <a:gd name="T7" fmla="*/ 0 h 86"/>
                <a:gd name="T8" fmla="*/ 0 w 96"/>
                <a:gd name="T9" fmla="*/ 54 h 86"/>
                <a:gd name="T10" fmla="*/ 0 60000 65536"/>
                <a:gd name="T11" fmla="*/ 0 60000 65536"/>
                <a:gd name="T12" fmla="*/ 0 60000 65536"/>
                <a:gd name="T13" fmla="*/ 0 60000 65536"/>
                <a:gd name="T14" fmla="*/ 0 60000 65536"/>
                <a:gd name="T15" fmla="*/ 0 w 96"/>
                <a:gd name="T16" fmla="*/ 0 h 86"/>
                <a:gd name="T17" fmla="*/ 96 w 96"/>
                <a:gd name="T18" fmla="*/ 86 h 86"/>
              </a:gdLst>
              <a:ahLst/>
              <a:cxnLst>
                <a:cxn ang="T10">
                  <a:pos x="T0" y="T1"/>
                </a:cxn>
                <a:cxn ang="T11">
                  <a:pos x="T2" y="T3"/>
                </a:cxn>
                <a:cxn ang="T12">
                  <a:pos x="T4" y="T5"/>
                </a:cxn>
                <a:cxn ang="T13">
                  <a:pos x="T6" y="T7"/>
                </a:cxn>
                <a:cxn ang="T14">
                  <a:pos x="T8" y="T9"/>
                </a:cxn>
              </a:cxnLst>
              <a:rect l="T15" t="T16" r="T17" b="T18"/>
              <a:pathLst>
                <a:path w="96" h="86">
                  <a:moveTo>
                    <a:pt x="0" y="38"/>
                  </a:moveTo>
                  <a:lnTo>
                    <a:pt x="48" y="86"/>
                  </a:lnTo>
                  <a:lnTo>
                    <a:pt x="96" y="38"/>
                  </a:lnTo>
                  <a:lnTo>
                    <a:pt x="50" y="0"/>
                  </a:lnTo>
                  <a:lnTo>
                    <a:pt x="0" y="38"/>
                  </a:lnTo>
                  <a:close/>
                </a:path>
              </a:pathLst>
            </a:custGeom>
            <a:solidFill>
              <a:schemeClr val="bg2"/>
            </a:solidFill>
            <a:ln w="19050">
              <a:solidFill>
                <a:schemeClr val="bg2"/>
              </a:solidFill>
              <a:round/>
              <a:headEnd/>
              <a:tailEnd/>
            </a:ln>
          </p:spPr>
          <p:txBody>
            <a:bodyPr/>
            <a:lstStyle/>
            <a:p>
              <a:endParaRPr lang="fr-FR"/>
            </a:p>
          </p:txBody>
        </p:sp>
        <p:sp>
          <p:nvSpPr>
            <p:cNvPr id="375820" name="Line 10"/>
            <p:cNvSpPr>
              <a:spLocks noChangeShapeType="1"/>
            </p:cNvSpPr>
            <p:nvPr/>
          </p:nvSpPr>
          <p:spPr bwMode="auto">
            <a:xfrm>
              <a:off x="626" y="2383"/>
              <a:ext cx="605" cy="0"/>
            </a:xfrm>
            <a:prstGeom prst="line">
              <a:avLst/>
            </a:prstGeom>
            <a:noFill/>
            <a:ln w="19050">
              <a:solidFill>
                <a:schemeClr val="bg2"/>
              </a:solidFill>
              <a:round/>
              <a:headEnd/>
              <a:tailEnd/>
            </a:ln>
          </p:spPr>
          <p:txBody>
            <a:bodyPr wrap="none" anchor="ctr"/>
            <a:lstStyle/>
            <a:p>
              <a:endParaRPr lang="fr-FR"/>
            </a:p>
          </p:txBody>
        </p:sp>
      </p:grpSp>
      <p:grpSp>
        <p:nvGrpSpPr>
          <p:cNvPr id="375816" name="Group 11"/>
          <p:cNvGrpSpPr>
            <a:grpSpLocks/>
          </p:cNvGrpSpPr>
          <p:nvPr/>
        </p:nvGrpSpPr>
        <p:grpSpPr bwMode="auto">
          <a:xfrm>
            <a:off x="1444625" y="4478338"/>
            <a:ext cx="1138238" cy="193675"/>
            <a:chOff x="514" y="2335"/>
            <a:chExt cx="717" cy="122"/>
          </a:xfrm>
        </p:grpSpPr>
        <p:sp>
          <p:nvSpPr>
            <p:cNvPr id="375817" name="Freeform 12"/>
            <p:cNvSpPr>
              <a:spLocks/>
            </p:cNvSpPr>
            <p:nvPr/>
          </p:nvSpPr>
          <p:spPr bwMode="auto">
            <a:xfrm>
              <a:off x="514" y="2335"/>
              <a:ext cx="118" cy="122"/>
            </a:xfrm>
            <a:custGeom>
              <a:avLst/>
              <a:gdLst>
                <a:gd name="T0" fmla="*/ 0 w 96"/>
                <a:gd name="T1" fmla="*/ 54 h 86"/>
                <a:gd name="T2" fmla="*/ 59 w 96"/>
                <a:gd name="T3" fmla="*/ 122 h 86"/>
                <a:gd name="T4" fmla="*/ 118 w 96"/>
                <a:gd name="T5" fmla="*/ 54 h 86"/>
                <a:gd name="T6" fmla="*/ 61 w 96"/>
                <a:gd name="T7" fmla="*/ 0 h 86"/>
                <a:gd name="T8" fmla="*/ 0 w 96"/>
                <a:gd name="T9" fmla="*/ 54 h 86"/>
                <a:gd name="T10" fmla="*/ 0 60000 65536"/>
                <a:gd name="T11" fmla="*/ 0 60000 65536"/>
                <a:gd name="T12" fmla="*/ 0 60000 65536"/>
                <a:gd name="T13" fmla="*/ 0 60000 65536"/>
                <a:gd name="T14" fmla="*/ 0 60000 65536"/>
                <a:gd name="T15" fmla="*/ 0 w 96"/>
                <a:gd name="T16" fmla="*/ 0 h 86"/>
                <a:gd name="T17" fmla="*/ 96 w 96"/>
                <a:gd name="T18" fmla="*/ 86 h 86"/>
              </a:gdLst>
              <a:ahLst/>
              <a:cxnLst>
                <a:cxn ang="T10">
                  <a:pos x="T0" y="T1"/>
                </a:cxn>
                <a:cxn ang="T11">
                  <a:pos x="T2" y="T3"/>
                </a:cxn>
                <a:cxn ang="T12">
                  <a:pos x="T4" y="T5"/>
                </a:cxn>
                <a:cxn ang="T13">
                  <a:pos x="T6" y="T7"/>
                </a:cxn>
                <a:cxn ang="T14">
                  <a:pos x="T8" y="T9"/>
                </a:cxn>
              </a:cxnLst>
              <a:rect l="T15" t="T16" r="T17" b="T18"/>
              <a:pathLst>
                <a:path w="96" h="86">
                  <a:moveTo>
                    <a:pt x="0" y="38"/>
                  </a:moveTo>
                  <a:lnTo>
                    <a:pt x="48" y="86"/>
                  </a:lnTo>
                  <a:lnTo>
                    <a:pt x="96" y="38"/>
                  </a:lnTo>
                  <a:lnTo>
                    <a:pt x="50" y="0"/>
                  </a:lnTo>
                  <a:lnTo>
                    <a:pt x="0" y="38"/>
                  </a:lnTo>
                  <a:close/>
                </a:path>
              </a:pathLst>
            </a:custGeom>
            <a:noFill/>
            <a:ln w="19050">
              <a:solidFill>
                <a:schemeClr val="bg2"/>
              </a:solidFill>
              <a:round/>
              <a:headEnd/>
              <a:tailEnd/>
            </a:ln>
          </p:spPr>
          <p:txBody>
            <a:bodyPr/>
            <a:lstStyle/>
            <a:p>
              <a:endParaRPr lang="fr-FR"/>
            </a:p>
          </p:txBody>
        </p:sp>
        <p:sp>
          <p:nvSpPr>
            <p:cNvPr id="375818" name="Line 13"/>
            <p:cNvSpPr>
              <a:spLocks noChangeShapeType="1"/>
            </p:cNvSpPr>
            <p:nvPr/>
          </p:nvSpPr>
          <p:spPr bwMode="auto">
            <a:xfrm>
              <a:off x="626" y="2383"/>
              <a:ext cx="605" cy="0"/>
            </a:xfrm>
            <a:prstGeom prst="line">
              <a:avLst/>
            </a:prstGeom>
            <a:noFill/>
            <a:ln w="19050">
              <a:solidFill>
                <a:schemeClr val="bg2"/>
              </a:solidFill>
              <a:round/>
              <a:headEnd/>
              <a:tailEnd/>
            </a:ln>
          </p:spPr>
          <p:txBody>
            <a:bodyPr wrap="none" anchor="ctr"/>
            <a:lstStyle/>
            <a:p>
              <a:endParaRPr lang="fr-FR"/>
            </a:p>
          </p:txBody>
        </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a:noFill/>
        </p:spPr>
        <p:txBody>
          <a:bodyPr/>
          <a:lstStyle/>
          <a:p>
            <a:r>
              <a:rPr lang="fr-FR" smtClean="0"/>
              <a:t>Cours Java 2013 Bersini</a:t>
            </a:r>
            <a:endParaRPr lang="fr-FR" u="sng"/>
          </a:p>
        </p:txBody>
      </p:sp>
      <p:sp>
        <p:nvSpPr>
          <p:cNvPr id="53251" name="Rectangle 8"/>
          <p:cNvSpPr>
            <a:spLocks noGrp="1" noChangeArrowheads="1"/>
          </p:cNvSpPr>
          <p:nvPr>
            <p:ph type="title"/>
          </p:nvPr>
        </p:nvSpPr>
        <p:spPr/>
        <p:txBody>
          <a:bodyPr/>
          <a:lstStyle/>
          <a:p>
            <a:r>
              <a:rPr lang="fr-FR" smtClean="0"/>
              <a:t>Java comme Plateforme</a:t>
            </a:r>
          </a:p>
        </p:txBody>
      </p:sp>
      <p:sp>
        <p:nvSpPr>
          <p:cNvPr id="53252" name="Rectangle 9"/>
          <p:cNvSpPr>
            <a:spLocks noGrp="1" noChangeArrowheads="1"/>
          </p:cNvSpPr>
          <p:nvPr>
            <p:ph type="body" idx="1"/>
          </p:nvPr>
        </p:nvSpPr>
        <p:spPr/>
        <p:txBody>
          <a:bodyPr/>
          <a:lstStyle/>
          <a:p>
            <a:r>
              <a:rPr lang="fr-BE" sz="2400" smtClean="0"/>
              <a:t>Plateforme = environnement hardware ou software sur lequel le programme est exécuté.</a:t>
            </a:r>
          </a:p>
          <a:p>
            <a:r>
              <a:rPr lang="fr-BE" sz="2400" smtClean="0"/>
              <a:t>La Java « Platform » se compose de</a:t>
            </a:r>
            <a:r>
              <a:rPr lang="en-US" sz="2400" smtClean="0"/>
              <a:t>: </a:t>
            </a:r>
            <a:endParaRPr lang="fr-BE" sz="2400" smtClean="0"/>
          </a:p>
          <a:p>
            <a:pPr lvl="1"/>
            <a:r>
              <a:rPr lang="en-US" sz="2000" smtClean="0"/>
              <a:t>la Java Virtual Machine (Java VM) </a:t>
            </a:r>
          </a:p>
          <a:p>
            <a:pPr lvl="1"/>
            <a:r>
              <a:rPr lang="en-US" sz="2000" smtClean="0"/>
              <a:t>la Java Application Programming Interface (Java API) </a:t>
            </a:r>
            <a:endParaRPr lang="fr-FR" sz="2000" smtClean="0"/>
          </a:p>
        </p:txBody>
      </p:sp>
      <p:pic>
        <p:nvPicPr>
          <p:cNvPr id="53253" name="Picture 6" descr="3play"/>
          <p:cNvPicPr>
            <a:picLocks noChangeAspect="1" noChangeArrowheads="1"/>
          </p:cNvPicPr>
          <p:nvPr/>
        </p:nvPicPr>
        <p:blipFill>
          <a:blip r:embed="rId3"/>
          <a:srcRect/>
          <a:stretch>
            <a:fillRect/>
          </a:stretch>
        </p:blipFill>
        <p:spPr bwMode="auto">
          <a:xfrm>
            <a:off x="2268538" y="3933825"/>
            <a:ext cx="4321175" cy="1727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7858" name="Footer Placeholder 3"/>
          <p:cNvSpPr>
            <a:spLocks noGrp="1"/>
          </p:cNvSpPr>
          <p:nvPr>
            <p:ph type="ftr" sz="quarter" idx="10"/>
          </p:nvPr>
        </p:nvSpPr>
        <p:spPr>
          <a:noFill/>
        </p:spPr>
        <p:txBody>
          <a:bodyPr/>
          <a:lstStyle/>
          <a:p>
            <a:r>
              <a:rPr lang="fr-FR" smtClean="0"/>
              <a:t>Cours Java 2013 Bersini</a:t>
            </a:r>
            <a:endParaRPr lang="fr-FR" u="sng"/>
          </a:p>
        </p:txBody>
      </p:sp>
      <p:sp>
        <p:nvSpPr>
          <p:cNvPr id="377859" name="Rectangle 2"/>
          <p:cNvSpPr>
            <a:spLocks noGrp="1" noChangeArrowheads="1"/>
          </p:cNvSpPr>
          <p:nvPr>
            <p:ph type="title"/>
          </p:nvPr>
        </p:nvSpPr>
        <p:spPr/>
        <p:txBody>
          <a:bodyPr/>
          <a:lstStyle/>
          <a:p>
            <a:r>
              <a:rPr lang="fr-FR" sz="3600" smtClean="0"/>
              <a:t>Les concepts de l’OO</a:t>
            </a:r>
            <a:br>
              <a:rPr lang="fr-FR" sz="3600" smtClean="0"/>
            </a:br>
            <a:r>
              <a:rPr lang="fr-FR" sz="2800" smtClean="0"/>
              <a:t>Les avantages de l’OO</a:t>
            </a:r>
          </a:p>
        </p:txBody>
      </p:sp>
      <p:sp>
        <p:nvSpPr>
          <p:cNvPr id="1281027" name="Rectangle 3"/>
          <p:cNvSpPr>
            <a:spLocks noGrp="1" noChangeArrowheads="1"/>
          </p:cNvSpPr>
          <p:nvPr>
            <p:ph type="body" idx="1"/>
          </p:nvPr>
        </p:nvSpPr>
        <p:spPr>
          <a:xfrm>
            <a:off x="152400" y="1295400"/>
            <a:ext cx="8839200" cy="5105400"/>
          </a:xfrm>
        </p:spPr>
        <p:txBody>
          <a:bodyPr/>
          <a:lstStyle/>
          <a:p>
            <a:pPr>
              <a:lnSpc>
                <a:spcPct val="90000"/>
              </a:lnSpc>
            </a:pPr>
            <a:r>
              <a:rPr lang="fr-FR" smtClean="0"/>
              <a:t>Les programmes sont plus stables, plus robustes et plus faciles à maintenir car le couplage est faible entre les classes («encapsulation»)</a:t>
            </a:r>
          </a:p>
          <a:p>
            <a:pPr>
              <a:lnSpc>
                <a:spcPct val="90000"/>
              </a:lnSpc>
            </a:pPr>
            <a:r>
              <a:rPr lang="fr-FR" smtClean="0"/>
              <a:t>elle facilite grandement le ré-emploi des programmes: par petite adaptation, par agrégation ou par héritage</a:t>
            </a:r>
          </a:p>
          <a:p>
            <a:pPr>
              <a:lnSpc>
                <a:spcPct val="90000"/>
              </a:lnSpc>
            </a:pPr>
            <a:r>
              <a:rPr lang="fr-FR" smtClean="0"/>
              <a:t>émergence des «design patterns»</a:t>
            </a:r>
          </a:p>
          <a:p>
            <a:pPr>
              <a:lnSpc>
                <a:spcPct val="90000"/>
              </a:lnSpc>
            </a:pPr>
            <a:r>
              <a:rPr lang="fr-FR" smtClean="0"/>
              <a:t>il est plus facile de travailler de manière itérée et évolutive car les programmes sont facilement extensibles. On peut donc graduellement réduire le risque plutôt que de laisser la seule évaluation pour la fin.</a:t>
            </a:r>
          </a:p>
          <a:p>
            <a:pPr>
              <a:lnSpc>
                <a:spcPct val="90000"/>
              </a:lnSpc>
            </a:pPr>
            <a:r>
              <a:rPr lang="fr-FR" smtClean="0"/>
              <a:t>l’OO permet de faire une bonne analyse du problème suffisamment détachée de l’étape d’écriture du code - on peut travailler de manière très abstraite </a:t>
            </a:r>
            <a:r>
              <a:rPr lang="fr-FR" smtClean="0">
                <a:sym typeface="Wingdings" pitchFamily="2" charset="2"/>
              </a:rPr>
              <a:t> </a:t>
            </a:r>
            <a:r>
              <a:rPr lang="fr-FR" smtClean="0"/>
              <a:t>UML</a:t>
            </a:r>
          </a:p>
          <a:p>
            <a:pPr>
              <a:lnSpc>
                <a:spcPct val="90000"/>
              </a:lnSpc>
            </a:pPr>
            <a:r>
              <a:rPr lang="fr-FR" smtClean="0"/>
              <a:t>l’OO colle beaucoup mieux à notre façon de percevoir et de découper le monde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810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810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810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810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810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810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1027" grpId="0" build="p" autoUpdateAnimBg="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Footer Placeholder 3"/>
          <p:cNvSpPr>
            <a:spLocks noGrp="1"/>
          </p:cNvSpPr>
          <p:nvPr>
            <p:ph type="ftr" sz="quarter" idx="10"/>
          </p:nvPr>
        </p:nvSpPr>
        <p:spPr>
          <a:noFill/>
        </p:spPr>
        <p:txBody>
          <a:bodyPr/>
          <a:lstStyle/>
          <a:p>
            <a:r>
              <a:rPr lang="fr-FR" smtClean="0"/>
              <a:t>Cours Java 2013 Bersini</a:t>
            </a:r>
            <a:endParaRPr lang="fr-FR" u="sng"/>
          </a:p>
        </p:txBody>
      </p:sp>
      <p:sp>
        <p:nvSpPr>
          <p:cNvPr id="379907" name="Rectangle 2"/>
          <p:cNvSpPr>
            <a:spLocks noGrp="1" noChangeArrowheads="1"/>
          </p:cNvSpPr>
          <p:nvPr>
            <p:ph type="title"/>
          </p:nvPr>
        </p:nvSpPr>
        <p:spPr/>
        <p:txBody>
          <a:bodyPr/>
          <a:lstStyle/>
          <a:p>
            <a:r>
              <a:rPr lang="fr-FR" sz="3600" smtClean="0"/>
              <a:t>Les concepts de l’OO</a:t>
            </a:r>
            <a:br>
              <a:rPr lang="fr-FR" sz="3600" smtClean="0"/>
            </a:br>
            <a:r>
              <a:rPr lang="fr-FR" sz="2800" smtClean="0"/>
              <a:t>Les avantages de l’OO</a:t>
            </a:r>
          </a:p>
        </p:txBody>
      </p:sp>
      <p:sp>
        <p:nvSpPr>
          <p:cNvPr id="379908" name="Rectangle 3"/>
          <p:cNvSpPr>
            <a:spLocks noGrp="1" noChangeArrowheads="1"/>
          </p:cNvSpPr>
          <p:nvPr>
            <p:ph type="body" idx="1"/>
          </p:nvPr>
        </p:nvSpPr>
        <p:spPr>
          <a:xfrm>
            <a:off x="152400" y="1295400"/>
            <a:ext cx="8839200" cy="5105400"/>
          </a:xfrm>
        </p:spPr>
        <p:txBody>
          <a:bodyPr/>
          <a:lstStyle/>
          <a:p>
            <a:r>
              <a:rPr lang="fr-FR" smtClean="0"/>
              <a:t>Tous ces avantages de l’OO se font de plus en plus évidents avec le grossissement des projets informatiques et la multiplication des acteurs. Des aspects tels l’encapsulation, l’héritage ou le polymorphisme prennent vraiment tout leur sens. On appréhende mieux les bénéfices de langage plus stable, plus facilement extensible et plus facilement ré-employable</a:t>
            </a:r>
          </a:p>
          <a:p>
            <a:r>
              <a:rPr lang="fr-FR" smtClean="0"/>
              <a:t>JAVA est un langage strictement OO qui a été propulsé sur la scène par sa complémentarité avec Internet mais cette même complémentarité (avec ce réseau complètement ouvert) rend encore plus précieux les aspects de stabilité et de sécurité</a:t>
            </a:r>
          </a:p>
        </p:txBody>
      </p:sp>
    </p:spTree>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Footer Placeholder 3"/>
          <p:cNvSpPr>
            <a:spLocks noGrp="1"/>
          </p:cNvSpPr>
          <p:nvPr>
            <p:ph type="ftr" sz="quarter" idx="10"/>
          </p:nvPr>
        </p:nvSpPr>
        <p:spPr>
          <a:noFill/>
        </p:spPr>
        <p:txBody>
          <a:bodyPr/>
          <a:lstStyle/>
          <a:p>
            <a:r>
              <a:rPr lang="fr-FR" smtClean="0"/>
              <a:t>Cours Java 2013 Bersini</a:t>
            </a:r>
            <a:endParaRPr lang="fr-FR" u="sng"/>
          </a:p>
        </p:txBody>
      </p:sp>
      <p:sp>
        <p:nvSpPr>
          <p:cNvPr id="381955" name="Rectangle 2"/>
          <p:cNvSpPr>
            <a:spLocks noGrp="1" noChangeArrowheads="1"/>
          </p:cNvSpPr>
          <p:nvPr>
            <p:ph type="title"/>
          </p:nvPr>
        </p:nvSpPr>
        <p:spPr/>
        <p:txBody>
          <a:bodyPr/>
          <a:lstStyle/>
          <a:p>
            <a:r>
              <a:rPr lang="fr-FR" sz="3600" smtClean="0"/>
              <a:t>Les concepts de l’OO</a:t>
            </a:r>
            <a:br>
              <a:rPr lang="fr-FR" sz="3600" smtClean="0"/>
            </a:br>
            <a:r>
              <a:rPr lang="fr-FR" sz="2800" smtClean="0"/>
              <a:t>En résumé</a:t>
            </a:r>
            <a:endParaRPr lang="en-US" sz="2400" smtClean="0"/>
          </a:p>
        </p:txBody>
      </p:sp>
      <p:sp>
        <p:nvSpPr>
          <p:cNvPr id="381956" name="Rectangle 3"/>
          <p:cNvSpPr>
            <a:spLocks noGrp="1" noChangeArrowheads="1"/>
          </p:cNvSpPr>
          <p:nvPr>
            <p:ph type="body" idx="1"/>
          </p:nvPr>
        </p:nvSpPr>
        <p:spPr>
          <a:xfrm>
            <a:off x="152400" y="1173163"/>
            <a:ext cx="8839200" cy="5318125"/>
          </a:xfrm>
        </p:spPr>
        <p:txBody>
          <a:bodyPr/>
          <a:lstStyle/>
          <a:p>
            <a:r>
              <a:rPr lang="fr-BE" sz="1800" smtClean="0"/>
              <a:t>Tout est un objet</a:t>
            </a:r>
          </a:p>
          <a:p>
            <a:r>
              <a:rPr lang="fr-BE" sz="1800" smtClean="0"/>
              <a:t>L’exécution d’un programme est réalisée par échanges de messages entre objets</a:t>
            </a:r>
          </a:p>
          <a:p>
            <a:r>
              <a:rPr lang="fr-BE" sz="1800" smtClean="0"/>
              <a:t>Un message est une demande d’action, caractérisée par les paramètres nécessaires à la réalisation de cette action</a:t>
            </a:r>
          </a:p>
          <a:p>
            <a:r>
              <a:rPr lang="fr-BE" sz="1800" smtClean="0"/>
              <a:t>Tout objet est une instance de classe, qui est le « moule » générique des objets de ce type</a:t>
            </a:r>
          </a:p>
          <a:p>
            <a:r>
              <a:rPr lang="fr-BE" sz="1800" smtClean="0"/>
              <a:t>Les classes définissent les comportements possibles de leurs objets</a:t>
            </a:r>
          </a:p>
          <a:p>
            <a:r>
              <a:rPr lang="fr-BE" sz="1800" smtClean="0"/>
              <a:t>Les classes sont organisées en une structure arborescente à racine unique : la hiérarchie d’héritage</a:t>
            </a:r>
          </a:p>
          <a:p>
            <a:r>
              <a:rPr lang="fr-BE" sz="1800" smtClean="0"/>
              <a:t>Tout le code des programmes de trouve entièrement et exclusivement dans le corps des classes</a:t>
            </a:r>
          </a:p>
          <a:p>
            <a:r>
              <a:rPr lang="fr-BE" sz="1800" smtClean="0"/>
              <a:t>A l’exception toutefois de deux instructions:</a:t>
            </a:r>
          </a:p>
          <a:p>
            <a:pPr lvl="1"/>
            <a:r>
              <a:rPr lang="fr-BE" sz="1600" smtClean="0"/>
              <a:t>package </a:t>
            </a:r>
            <a:r>
              <a:rPr lang="fr-BE" sz="1600" smtClean="0">
                <a:sym typeface="Wingdings" pitchFamily="2" charset="2"/>
              </a:rPr>
              <a:t> définit l’ensemble auquel la classe appartient</a:t>
            </a:r>
          </a:p>
          <a:p>
            <a:pPr lvl="1"/>
            <a:r>
              <a:rPr lang="fr-BE" sz="1600" smtClean="0"/>
              <a:t>import </a:t>
            </a:r>
            <a:r>
              <a:rPr lang="fr-BE" sz="1600" smtClean="0">
                <a:sym typeface="Wingdings" pitchFamily="2" charset="2"/>
              </a:rPr>
              <a:t> permet l’utilisation de classes extérieures au package</a:t>
            </a:r>
          </a:p>
          <a:p>
            <a:r>
              <a:rPr lang="fr-BE" sz="1800" smtClean="0"/>
              <a:t>UML permet la représentation graphique des applications</a:t>
            </a:r>
          </a:p>
        </p:txBody>
      </p:sp>
    </p:spTree>
  </p:cSld>
  <p:clrMapOvr>
    <a:masterClrMapping/>
  </p:clrMapOv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Footer Placeholder 3"/>
          <p:cNvSpPr>
            <a:spLocks noGrp="1"/>
          </p:cNvSpPr>
          <p:nvPr>
            <p:ph type="ftr" sz="quarter" idx="10"/>
          </p:nvPr>
        </p:nvSpPr>
        <p:spPr>
          <a:noFill/>
        </p:spPr>
        <p:txBody>
          <a:bodyPr/>
          <a:lstStyle/>
          <a:p>
            <a:r>
              <a:rPr lang="fr-FR" smtClean="0"/>
              <a:t>Cours Java 2013 Bersini</a:t>
            </a:r>
            <a:endParaRPr lang="fr-FR" u="sng"/>
          </a:p>
        </p:txBody>
      </p:sp>
      <p:sp>
        <p:nvSpPr>
          <p:cNvPr id="384003" name="Rectangle 2"/>
          <p:cNvSpPr>
            <a:spLocks noGrp="1" noChangeArrowheads="1"/>
          </p:cNvSpPr>
          <p:nvPr>
            <p:ph type="title"/>
          </p:nvPr>
        </p:nvSpPr>
        <p:spPr/>
        <p:txBody>
          <a:bodyPr/>
          <a:lstStyle/>
          <a:p>
            <a:r>
              <a:rPr lang="fr-FR" smtClean="0"/>
              <a:t>EXERCICES</a:t>
            </a:r>
            <a:br>
              <a:rPr lang="fr-FR" smtClean="0"/>
            </a:br>
            <a:r>
              <a:rPr lang="fr-FR" sz="2800" smtClean="0"/>
              <a:t>Un jeu de rôles orienté objet</a:t>
            </a:r>
          </a:p>
        </p:txBody>
      </p:sp>
      <p:sp>
        <p:nvSpPr>
          <p:cNvPr id="384004" name="Rectangle 3"/>
          <p:cNvSpPr>
            <a:spLocks noGrp="1" noChangeArrowheads="1"/>
          </p:cNvSpPr>
          <p:nvPr>
            <p:ph type="body" idx="1"/>
          </p:nvPr>
        </p:nvSpPr>
        <p:spPr>
          <a:xfrm>
            <a:off x="152400" y="1042988"/>
            <a:ext cx="8839200" cy="5487987"/>
          </a:xfrm>
        </p:spPr>
        <p:txBody>
          <a:bodyPr/>
          <a:lstStyle/>
          <a:p>
            <a:pPr marL="381000" indent="-381000"/>
            <a:r>
              <a:rPr lang="fr-FR" altLang="ja-JP" sz="1400" smtClean="0"/>
              <a:t>Le programme consiste en un combat jusqu’à la mort opposant gentils et méchants dans lequel chacun des personnages se bat tour à tour.</a:t>
            </a:r>
          </a:p>
          <a:p>
            <a:pPr marL="381000" indent="-381000"/>
            <a:r>
              <a:rPr lang="fr-FR" altLang="ja-JP" sz="1400" smtClean="0"/>
              <a:t>Les personnages – chacun caractérisé par un ennemi – sont capables de se battre au moyen de leur arme (caractérisée par un nom et une certaine force). Quand l’arme frappe un ennemi, celui-ci perd une quantité d’énergie équivalente à la force de l’arme. Quand l’énergie d’un personnage atteint zéro, il meurt.</a:t>
            </a:r>
          </a:p>
          <a:p>
            <a:pPr marL="381000" indent="-381000"/>
            <a:r>
              <a:rPr lang="fr-FR" altLang="ja-JP" sz="1400" smtClean="0"/>
              <a:t>Mais pour pouvoir frapper leur ennemi, les personnages doivent se trouver au même endroit que lui, ce qui suppose, lorsqu’on leur demande de se battre, qu’ils commencent par s’assurer que leur ennemi est à proximité de leur arme. Dans le cas contraire, ils doivent se déplacer vers leur ennemi en avançant d’un pas dans sa direction.</a:t>
            </a:r>
          </a:p>
          <a:p>
            <a:pPr marL="381000" indent="-381000"/>
            <a:r>
              <a:rPr lang="fr-FR" altLang="ja-JP" sz="1400" smtClean="0"/>
              <a:t>Lorsqu’ils se déplacent, les méchants n’ont qu’un objectif: rejoindre leur ennemi le plus vite possible. En revanche, les gentils – moins velléitaires – ont la sollicitude naturelle de s’efforcer plutôt de rejoindre leur ami afin de lui venir en aide (ou de le venger), à moins que leur ennemi soit plus proche et qu’il leur soit alors impossible d’éviter l’affrontement avec lui. Auquel cas, les gentils iront eux aussi au devant de leur ennemi.</a:t>
            </a:r>
          </a:p>
          <a:p>
            <a:pPr marL="381000" indent="-381000"/>
            <a:r>
              <a:rPr lang="fr-FR" altLang="ja-JP" sz="1400" smtClean="0"/>
              <a:t>Quand un gentil parvient à rejoindre son ami (mort ou vif), suivant en cela le célèbre adage, il fait sien l’ennemi de son ami voire de l’ami de son ami (si ce dernier est déjà mort). Les gentils conservent ainsi l’obsession de secourir leur ami tant qu’ils sont menacés ou non vengés. Quant aux méchants, ils ne sont satisfaits qu’une fois leur ennemi mort.</a:t>
            </a:r>
          </a:p>
          <a:p>
            <a:pPr marL="381000" indent="-381000"/>
            <a:r>
              <a:rPr lang="fr-FR" altLang="ja-JP" sz="1400" smtClean="0"/>
              <a:t>Notons encore que les héros (qui sont des gentils) ont – de par leur ruse – l’avantage sur tous les autres personnages de pouvoir asséner en une fois un certain nombre de coups à leur ennemi.</a:t>
            </a:r>
          </a:p>
          <a:p>
            <a:pPr marL="381000" indent="-381000"/>
            <a:r>
              <a:rPr lang="fr-FR" altLang="ja-JP" sz="1400" smtClean="0"/>
              <a:t>A contrario, les volatiles (qui sont des méchants) ont la caractéristique d’être capable de parcourir la distance qui les sépare de leur ennemi en un battement d’ailes.</a:t>
            </a:r>
          </a:p>
        </p:txBody>
      </p:sp>
    </p:spTree>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Footer Placeholder 3"/>
          <p:cNvSpPr>
            <a:spLocks noGrp="1"/>
          </p:cNvSpPr>
          <p:nvPr>
            <p:ph type="ftr" sz="quarter" idx="10"/>
          </p:nvPr>
        </p:nvSpPr>
        <p:spPr>
          <a:noFill/>
        </p:spPr>
        <p:txBody>
          <a:bodyPr/>
          <a:lstStyle/>
          <a:p>
            <a:r>
              <a:rPr lang="fr-FR" smtClean="0"/>
              <a:t>Cours Java 2013 Bersini</a:t>
            </a:r>
            <a:endParaRPr lang="fr-FR" u="sng"/>
          </a:p>
        </p:txBody>
      </p:sp>
      <p:sp>
        <p:nvSpPr>
          <p:cNvPr id="386051" name="Rectangle 2"/>
          <p:cNvSpPr>
            <a:spLocks noGrp="1" noChangeArrowheads="1"/>
          </p:cNvSpPr>
          <p:nvPr>
            <p:ph type="title"/>
          </p:nvPr>
        </p:nvSpPr>
        <p:spPr/>
        <p:txBody>
          <a:bodyPr/>
          <a:lstStyle/>
          <a:p>
            <a:r>
              <a:rPr lang="fr-FR" smtClean="0"/>
              <a:t>EXERCICES</a:t>
            </a:r>
            <a:br>
              <a:rPr lang="fr-FR" smtClean="0"/>
            </a:br>
            <a:r>
              <a:rPr lang="fr-FR" sz="2800" smtClean="0"/>
              <a:t>Un jeu de rôles orienté objet</a:t>
            </a:r>
          </a:p>
        </p:txBody>
      </p:sp>
      <p:sp>
        <p:nvSpPr>
          <p:cNvPr id="386052" name="Rectangle 3"/>
          <p:cNvSpPr>
            <a:spLocks noGrp="1" noChangeArrowheads="1"/>
          </p:cNvSpPr>
          <p:nvPr>
            <p:ph type="body" idx="1"/>
          </p:nvPr>
        </p:nvSpPr>
        <p:spPr>
          <a:xfrm>
            <a:off x="152400" y="1295400"/>
            <a:ext cx="8839200" cy="5027613"/>
          </a:xfrm>
        </p:spPr>
        <p:txBody>
          <a:bodyPr/>
          <a:lstStyle/>
          <a:p>
            <a:pPr marL="381000" indent="-381000">
              <a:buFont typeface="Symbol" pitchFamily="18" charset="2"/>
              <a:buNone/>
            </a:pPr>
            <a:r>
              <a:rPr lang="fr-FR" smtClean="0"/>
              <a:t>Pour cela:</a:t>
            </a:r>
          </a:p>
          <a:p>
            <a:pPr marL="728663" lvl="1" indent="-342900">
              <a:buFont typeface="Symbol" pitchFamily="18" charset="2"/>
              <a:buAutoNum type="arabicPeriod"/>
            </a:pPr>
            <a:r>
              <a:rPr lang="fr-BE" smtClean="0"/>
              <a:t>Structurer les classes de base et leurs relations (diagramme de classe) pour réaliser ce jeu de rôles.</a:t>
            </a:r>
          </a:p>
          <a:p>
            <a:pPr marL="728663" lvl="1" indent="-342900">
              <a:buFont typeface="Symbol" pitchFamily="18" charset="2"/>
              <a:buAutoNum type="arabicPeriod"/>
            </a:pPr>
            <a:r>
              <a:rPr lang="fr-BE" smtClean="0"/>
              <a:t>Développer les classes.</a:t>
            </a:r>
          </a:p>
          <a:p>
            <a:pPr marL="728663" lvl="1" indent="-342900">
              <a:buFont typeface="Symbol" pitchFamily="18" charset="2"/>
              <a:buAutoNum type="arabicPeriod"/>
            </a:pPr>
            <a:r>
              <a:rPr lang="fr-BE" smtClean="0"/>
              <a:t>Créer une classe principale qui créera quelques personnages (gentils, méchants, héros et volatiles), leur ordonnera de s’afficher en début et en fin de programme, et de se battre à tour de rôle (jusqu’à ce qu’il ne reste plus qu’une sorte de personnages (des gentils ou des méchants).</a:t>
            </a:r>
          </a:p>
          <a:p>
            <a:pPr marL="728663" lvl="1" indent="-342900">
              <a:buFont typeface="Symbol" pitchFamily="18" charset="2"/>
              <a:buAutoNum type="arabicPeriod"/>
            </a:pPr>
            <a:r>
              <a:rPr lang="fr-BE" smtClean="0"/>
              <a:t>La méthode main instanciera cette classe principale et lancera les hostilités.</a:t>
            </a:r>
            <a:endParaRPr lang="fr-FR" smtClean="0"/>
          </a:p>
        </p:txBody>
      </p:sp>
    </p:spTree>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Footer Placeholder 3"/>
          <p:cNvSpPr>
            <a:spLocks noGrp="1"/>
          </p:cNvSpPr>
          <p:nvPr>
            <p:ph type="ftr" sz="quarter" idx="10"/>
          </p:nvPr>
        </p:nvSpPr>
        <p:spPr>
          <a:noFill/>
        </p:spPr>
        <p:txBody>
          <a:bodyPr/>
          <a:lstStyle/>
          <a:p>
            <a:r>
              <a:rPr lang="fr-FR" smtClean="0"/>
              <a:t>Cours Java 2013 Bersini</a:t>
            </a:r>
            <a:endParaRPr lang="fr-FR" u="sng"/>
          </a:p>
        </p:txBody>
      </p:sp>
      <p:sp>
        <p:nvSpPr>
          <p:cNvPr id="388099" name="Rectangle 2"/>
          <p:cNvSpPr>
            <a:spLocks noGrp="1" noChangeArrowheads="1"/>
          </p:cNvSpPr>
          <p:nvPr>
            <p:ph type="title"/>
          </p:nvPr>
        </p:nvSpPr>
        <p:spPr/>
        <p:txBody>
          <a:bodyPr/>
          <a:lstStyle/>
          <a:p>
            <a:r>
              <a:rPr lang="fr-FR" smtClean="0"/>
              <a:t>EXERCICES</a:t>
            </a:r>
            <a:br>
              <a:rPr lang="fr-FR" smtClean="0"/>
            </a:br>
            <a:r>
              <a:rPr lang="fr-FR" sz="2800" smtClean="0"/>
              <a:t>Réservations de spectacles</a:t>
            </a:r>
          </a:p>
        </p:txBody>
      </p:sp>
      <p:sp>
        <p:nvSpPr>
          <p:cNvPr id="388100" name="Rectangle 3"/>
          <p:cNvSpPr>
            <a:spLocks noGrp="1" noChangeArrowheads="1"/>
          </p:cNvSpPr>
          <p:nvPr>
            <p:ph type="body" idx="1"/>
          </p:nvPr>
        </p:nvSpPr>
        <p:spPr>
          <a:xfrm>
            <a:off x="152400" y="1035050"/>
            <a:ext cx="8839200" cy="5287963"/>
          </a:xfrm>
        </p:spPr>
        <p:txBody>
          <a:bodyPr/>
          <a:lstStyle/>
          <a:p>
            <a:pPr marL="381000" indent="-381000">
              <a:lnSpc>
                <a:spcPct val="130000"/>
              </a:lnSpc>
            </a:pPr>
            <a:r>
              <a:rPr lang="fr-FR" altLang="ja-JP" sz="1800" smtClean="0"/>
              <a:t>Un programme de gestion des réservations d’une salle de spectacle:</a:t>
            </a:r>
          </a:p>
          <a:p>
            <a:pPr marL="728663" lvl="1" indent="-342900">
              <a:lnSpc>
                <a:spcPct val="130000"/>
              </a:lnSpc>
            </a:pPr>
            <a:r>
              <a:rPr lang="fr-FR" altLang="ja-JP" sz="1600" smtClean="0"/>
              <a:t>vend des réservations pour une représentation</a:t>
            </a:r>
            <a:br>
              <a:rPr lang="fr-FR" altLang="ja-JP" sz="1600" smtClean="0"/>
            </a:br>
            <a:r>
              <a:rPr lang="fr-FR" altLang="ja-JP" sz="1600" smtClean="0"/>
              <a:t>(un certain jour à une certaine heure) </a:t>
            </a:r>
          </a:p>
          <a:p>
            <a:pPr marL="728663" lvl="1" indent="-342900">
              <a:lnSpc>
                <a:spcPct val="130000"/>
              </a:lnSpc>
            </a:pPr>
            <a:r>
              <a:rPr lang="fr-FR" altLang="ja-JP" sz="1600" smtClean="0"/>
              <a:t>d’un spectacle (caractérisé au minimum par son auteur, son titre et son type) </a:t>
            </a:r>
          </a:p>
          <a:p>
            <a:pPr marL="728663" lvl="1" indent="-342900">
              <a:lnSpc>
                <a:spcPct val="130000"/>
              </a:lnSpc>
            </a:pPr>
            <a:r>
              <a:rPr lang="fr-FR" altLang="ja-JP" sz="1600" smtClean="0"/>
              <a:t>à des clients, identifiés par leurs noms, prénoms, adresses et n° de téléphone</a:t>
            </a:r>
          </a:p>
          <a:p>
            <a:pPr marL="728663" lvl="1" indent="-342900">
              <a:lnSpc>
                <a:spcPct val="130000"/>
              </a:lnSpc>
            </a:pPr>
            <a:r>
              <a:rPr lang="fr-FR" altLang="ja-JP" sz="1600" smtClean="0"/>
              <a:t>qui peuvent effectuer autant de réservations qu’ils le souhaitent.</a:t>
            </a:r>
          </a:p>
          <a:p>
            <a:pPr marL="728663" lvl="1" indent="-342900">
              <a:lnSpc>
                <a:spcPct val="130000"/>
              </a:lnSpc>
            </a:pPr>
            <a:r>
              <a:rPr lang="fr-FR" altLang="ja-JP" sz="1600" smtClean="0"/>
              <a:t>Si le client est abonné (auquel cas on conserve son année d’inscription):</a:t>
            </a:r>
          </a:p>
          <a:p>
            <a:pPr marL="1173163" lvl="2" indent="-304800">
              <a:lnSpc>
                <a:spcPct val="130000"/>
              </a:lnSpc>
            </a:pPr>
            <a:r>
              <a:rPr lang="fr-FR" altLang="ja-JP" sz="1400" smtClean="0"/>
              <a:t>il bénéficie d’une priorité sur les réservations</a:t>
            </a:r>
          </a:p>
          <a:p>
            <a:pPr marL="1173163" lvl="2" indent="-304800">
              <a:lnSpc>
                <a:spcPct val="130000"/>
              </a:lnSpc>
            </a:pPr>
            <a:r>
              <a:rPr lang="fr-FR" altLang="ja-JP" sz="1400" smtClean="0"/>
              <a:t>il achète ses places à crédit (et ne les paie qu’à la fin de l’année)</a:t>
            </a:r>
          </a:p>
          <a:p>
            <a:pPr marL="728663" lvl="1" indent="-342900">
              <a:lnSpc>
                <a:spcPct val="130000"/>
              </a:lnSpc>
            </a:pPr>
            <a:r>
              <a:rPr lang="fr-FR" altLang="ja-JP" sz="1600" smtClean="0"/>
              <a:t>Si le client n’est pas abonné:</a:t>
            </a:r>
          </a:p>
          <a:p>
            <a:pPr marL="1173163" lvl="2" indent="-304800">
              <a:lnSpc>
                <a:spcPct val="130000"/>
              </a:lnSpc>
            </a:pPr>
            <a:r>
              <a:rPr lang="fr-FR" altLang="ja-JP" sz="1400" smtClean="0"/>
              <a:t>il paie ses réservations par débit de son porte-monnaie électronique</a:t>
            </a:r>
          </a:p>
          <a:p>
            <a:pPr marL="728663" lvl="1" indent="-342900">
              <a:lnSpc>
                <a:spcPct val="130000"/>
              </a:lnSpc>
            </a:pPr>
            <a:r>
              <a:rPr lang="fr-FR" altLang="ja-JP" sz="1600" smtClean="0"/>
              <a:t>Une fois la réservation enregistrée, le programme permet la sélection des places désirées</a:t>
            </a:r>
          </a:p>
          <a:p>
            <a:pPr marL="728663" lvl="1" indent="-342900">
              <a:lnSpc>
                <a:spcPct val="130000"/>
              </a:lnSpc>
            </a:pPr>
            <a:r>
              <a:rPr lang="fr-FR" altLang="ja-JP" sz="1600" smtClean="0"/>
              <a:t>Une fois le choix des places effectué, un ticket est généré par place</a:t>
            </a:r>
            <a:endParaRPr lang="en-GB" sz="1600" smtClean="0"/>
          </a:p>
        </p:txBody>
      </p:sp>
    </p:spTree>
  </p:cSld>
  <p:clrMapOvr>
    <a:masterClrMapping/>
  </p:clrMapOvr>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Footer Placeholder 3"/>
          <p:cNvSpPr>
            <a:spLocks noGrp="1"/>
          </p:cNvSpPr>
          <p:nvPr>
            <p:ph type="ftr" sz="quarter" idx="10"/>
          </p:nvPr>
        </p:nvSpPr>
        <p:spPr>
          <a:noFill/>
        </p:spPr>
        <p:txBody>
          <a:bodyPr/>
          <a:lstStyle/>
          <a:p>
            <a:r>
              <a:rPr lang="fr-FR" smtClean="0"/>
              <a:t>Cours Java 2013 Bersini</a:t>
            </a:r>
            <a:endParaRPr lang="fr-FR" u="sng"/>
          </a:p>
        </p:txBody>
      </p:sp>
      <p:sp>
        <p:nvSpPr>
          <p:cNvPr id="390147" name="Rectangle 2"/>
          <p:cNvSpPr>
            <a:spLocks noGrp="1" noChangeArrowheads="1"/>
          </p:cNvSpPr>
          <p:nvPr>
            <p:ph type="title"/>
          </p:nvPr>
        </p:nvSpPr>
        <p:spPr/>
        <p:txBody>
          <a:bodyPr/>
          <a:lstStyle/>
          <a:p>
            <a:r>
              <a:rPr lang="fr-FR" smtClean="0"/>
              <a:t>EXERCICES</a:t>
            </a:r>
            <a:br>
              <a:rPr lang="fr-FR" smtClean="0"/>
            </a:br>
            <a:r>
              <a:rPr lang="fr-FR" sz="2800" smtClean="0"/>
              <a:t>Réservations de spectacles</a:t>
            </a:r>
          </a:p>
        </p:txBody>
      </p:sp>
      <p:sp>
        <p:nvSpPr>
          <p:cNvPr id="390148" name="Rectangle 3"/>
          <p:cNvSpPr>
            <a:spLocks noGrp="1" noChangeArrowheads="1"/>
          </p:cNvSpPr>
          <p:nvPr>
            <p:ph type="body" idx="1"/>
          </p:nvPr>
        </p:nvSpPr>
        <p:spPr>
          <a:xfrm>
            <a:off x="152400" y="1295400"/>
            <a:ext cx="8839200" cy="5027613"/>
          </a:xfrm>
        </p:spPr>
        <p:txBody>
          <a:bodyPr/>
          <a:lstStyle/>
          <a:p>
            <a:pPr marL="381000" indent="-381000">
              <a:buFont typeface="Symbol" pitchFamily="18" charset="2"/>
              <a:buNone/>
            </a:pPr>
            <a:r>
              <a:rPr lang="fr-FR" smtClean="0"/>
              <a:t>Pour cela:</a:t>
            </a:r>
          </a:p>
          <a:p>
            <a:pPr marL="728663" lvl="1" indent="-342900">
              <a:buFont typeface="Symbol" pitchFamily="18" charset="2"/>
              <a:buAutoNum type="arabicPeriod"/>
            </a:pPr>
            <a:r>
              <a:rPr lang="fr-BE" smtClean="0"/>
              <a:t>Structurer les classes de base et leurs relations (diagramme de classe) pour permettre la réservation de places par les clients</a:t>
            </a:r>
          </a:p>
          <a:p>
            <a:pPr marL="728663" lvl="1" indent="-342900">
              <a:buFont typeface="Symbol" pitchFamily="18" charset="2"/>
              <a:buAutoNum type="arabicPeriod"/>
            </a:pPr>
            <a:r>
              <a:rPr lang="fr-BE" smtClean="0"/>
              <a:t>Développer les classes</a:t>
            </a:r>
          </a:p>
          <a:p>
            <a:pPr marL="728663" lvl="1" indent="-342900">
              <a:buFont typeface="Symbol" pitchFamily="18" charset="2"/>
              <a:buAutoNum type="arabicPeriod"/>
            </a:pPr>
            <a:r>
              <a:rPr lang="fr-BE" smtClean="0"/>
              <a:t>Créer une classe principale dont la méthode « main » créera quelques clients, quelques spectacles et représentations, passera quelques réservations, en choisira les places et en effectuera le paiement.</a:t>
            </a:r>
            <a:endParaRPr lang="fr-FR" smtClean="0"/>
          </a:p>
        </p:txBody>
      </p:sp>
    </p:spTree>
  </p:cSld>
  <p:clrMapOvr>
    <a:masterClrMapping/>
  </p:clrMapOvr>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1026"/>
          <p:cNvSpPr>
            <a:spLocks noGrp="1" noChangeArrowheads="1"/>
          </p:cNvSpPr>
          <p:nvPr>
            <p:ph type="ctrTitle"/>
          </p:nvPr>
        </p:nvSpPr>
        <p:spPr>
          <a:solidFill>
            <a:schemeClr val="bg1">
              <a:alpha val="50195"/>
            </a:schemeClr>
          </a:solidFill>
        </p:spPr>
        <p:txBody>
          <a:bodyPr/>
          <a:lstStyle/>
          <a:p>
            <a:r>
              <a:rPr lang="fr-FR" smtClean="0">
                <a:latin typeface="Arial" pitchFamily="34" charset="0"/>
              </a:rPr>
              <a:t>Introduction à Java</a:t>
            </a:r>
          </a:p>
        </p:txBody>
      </p:sp>
      <p:sp>
        <p:nvSpPr>
          <p:cNvPr id="392195" name="Rectangle 1027"/>
          <p:cNvSpPr>
            <a:spLocks noGrp="1" noChangeArrowheads="1"/>
          </p:cNvSpPr>
          <p:nvPr>
            <p:ph type="subTitle" idx="1"/>
          </p:nvPr>
        </p:nvSpPr>
        <p:spPr>
          <a:ln w="9525"/>
        </p:spPr>
        <p:txBody>
          <a:bodyPr/>
          <a:lstStyle/>
          <a:p>
            <a:r>
              <a:rPr lang="fr-FR" smtClean="0"/>
              <a:t>V. Structure des API Java</a:t>
            </a:r>
          </a:p>
        </p:txBody>
      </p:sp>
    </p:spTree>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Footer Placeholder 3"/>
          <p:cNvSpPr>
            <a:spLocks noGrp="1"/>
          </p:cNvSpPr>
          <p:nvPr>
            <p:ph type="ftr" sz="quarter" idx="10"/>
          </p:nvPr>
        </p:nvSpPr>
        <p:spPr>
          <a:noFill/>
        </p:spPr>
        <p:txBody>
          <a:bodyPr/>
          <a:lstStyle/>
          <a:p>
            <a:r>
              <a:rPr lang="fr-FR" smtClean="0"/>
              <a:t>Cours Java 2013 Bersini</a:t>
            </a:r>
            <a:endParaRPr lang="fr-FR" u="sng"/>
          </a:p>
        </p:txBody>
      </p:sp>
      <p:sp>
        <p:nvSpPr>
          <p:cNvPr id="394243" name="Rectangle 2"/>
          <p:cNvSpPr>
            <a:spLocks noGrp="1" noChangeArrowheads="1"/>
          </p:cNvSpPr>
          <p:nvPr>
            <p:ph type="title"/>
          </p:nvPr>
        </p:nvSpPr>
        <p:spPr/>
        <p:txBody>
          <a:bodyPr/>
          <a:lstStyle/>
          <a:p>
            <a:r>
              <a:rPr lang="fr-FR" smtClean="0"/>
              <a:t>Survol du chapitre</a:t>
            </a:r>
          </a:p>
        </p:txBody>
      </p:sp>
      <p:sp>
        <p:nvSpPr>
          <p:cNvPr id="394244" name="Rectangle 3"/>
          <p:cNvSpPr>
            <a:spLocks noGrp="1" noChangeArrowheads="1"/>
          </p:cNvSpPr>
          <p:nvPr>
            <p:ph type="body" idx="1"/>
          </p:nvPr>
        </p:nvSpPr>
        <p:spPr>
          <a:xfrm>
            <a:off x="152400" y="1266825"/>
            <a:ext cx="8839200" cy="3243263"/>
          </a:xfrm>
        </p:spPr>
        <p:txBody>
          <a:bodyPr/>
          <a:lstStyle/>
          <a:p>
            <a:r>
              <a:rPr lang="fr-FR" sz="2200" smtClean="0"/>
              <a:t>Introduction</a:t>
            </a:r>
          </a:p>
          <a:p>
            <a:pPr lvl="1"/>
            <a:r>
              <a:rPr lang="fr-FR" sz="2000" smtClean="0"/>
              <a:t>Organisation générale des API</a:t>
            </a:r>
          </a:p>
          <a:p>
            <a:r>
              <a:rPr lang="fr-FR" sz="2200" smtClean="0"/>
              <a:t>Packages</a:t>
            </a:r>
          </a:p>
          <a:p>
            <a:pPr lvl="1"/>
            <a:r>
              <a:rPr lang="fr-FR" sz="2000" smtClean="0"/>
              <a:t>JAVA</a:t>
            </a:r>
          </a:p>
          <a:p>
            <a:pPr lvl="1"/>
            <a:r>
              <a:rPr lang="fr-FR" sz="2000" smtClean="0"/>
              <a:t>JAVAX</a:t>
            </a:r>
          </a:p>
          <a:p>
            <a:pPr lvl="1"/>
            <a:r>
              <a:rPr lang="fr-FR" sz="2000" smtClean="0"/>
              <a:t>ORG</a:t>
            </a:r>
          </a:p>
        </p:txBody>
      </p:sp>
    </p:spTree>
  </p:cSld>
  <p:clrMapOvr>
    <a:masterClrMapping/>
  </p:clrMapOvr>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Footer Placeholder 3"/>
          <p:cNvSpPr>
            <a:spLocks noGrp="1"/>
          </p:cNvSpPr>
          <p:nvPr>
            <p:ph type="ftr" sz="quarter" idx="10"/>
          </p:nvPr>
        </p:nvSpPr>
        <p:spPr>
          <a:noFill/>
        </p:spPr>
        <p:txBody>
          <a:bodyPr/>
          <a:lstStyle/>
          <a:p>
            <a:r>
              <a:rPr lang="fr-FR" smtClean="0"/>
              <a:t>Cours Java 2013 Bersini</a:t>
            </a:r>
            <a:endParaRPr lang="fr-FR" u="sng"/>
          </a:p>
        </p:txBody>
      </p:sp>
      <p:sp>
        <p:nvSpPr>
          <p:cNvPr id="396291" name="Rectangle 2"/>
          <p:cNvSpPr>
            <a:spLocks noGrp="1" noChangeArrowheads="1"/>
          </p:cNvSpPr>
          <p:nvPr>
            <p:ph type="title"/>
          </p:nvPr>
        </p:nvSpPr>
        <p:spPr/>
        <p:txBody>
          <a:bodyPr/>
          <a:lstStyle/>
          <a:p>
            <a:r>
              <a:rPr lang="fr-FR" smtClean="0"/>
              <a:t>Introduction</a:t>
            </a:r>
            <a:br>
              <a:rPr lang="fr-FR" smtClean="0"/>
            </a:br>
            <a:r>
              <a:rPr lang="fr-FR" sz="2800" smtClean="0"/>
              <a:t>Organisation générale des API Java</a:t>
            </a:r>
          </a:p>
        </p:txBody>
      </p:sp>
      <p:sp>
        <p:nvSpPr>
          <p:cNvPr id="396292" name="Rectangle 3"/>
          <p:cNvSpPr>
            <a:spLocks noGrp="1" noChangeArrowheads="1"/>
          </p:cNvSpPr>
          <p:nvPr>
            <p:ph type="body" idx="1"/>
          </p:nvPr>
        </p:nvSpPr>
        <p:spPr>
          <a:xfrm>
            <a:off x="152400" y="1427163"/>
            <a:ext cx="8839200" cy="4995862"/>
          </a:xfrm>
        </p:spPr>
        <p:txBody>
          <a:bodyPr/>
          <a:lstStyle/>
          <a:p>
            <a:r>
              <a:rPr lang="fr-FR" smtClean="0"/>
              <a:t>Les différentes API Java sont regroupées en packages</a:t>
            </a:r>
          </a:p>
          <a:p>
            <a:r>
              <a:rPr lang="fr-FR" smtClean="0"/>
              <a:t>Ces packages sont eux-mêmes rassemblés dans trois grands groupes, JAVA, JAVAX et ORG</a:t>
            </a:r>
          </a:p>
          <a:p>
            <a:pPr lvl="1"/>
            <a:r>
              <a:rPr lang="fr-FR" smtClean="0"/>
              <a:t>JAVA</a:t>
            </a:r>
          </a:p>
          <a:p>
            <a:pPr lvl="2"/>
            <a:r>
              <a:rPr lang="fr-FR" smtClean="0"/>
              <a:t>Contient tous les API d’origine de Java 1.0 dont la plupart sont toujours utilisés</a:t>
            </a:r>
          </a:p>
          <a:p>
            <a:pPr lvl="1"/>
            <a:r>
              <a:rPr lang="fr-FR" smtClean="0"/>
              <a:t>JAVAX</a:t>
            </a:r>
          </a:p>
          <a:p>
            <a:pPr lvl="2"/>
            <a:r>
              <a:rPr lang="fr-FR" smtClean="0"/>
              <a:t>Contient des API réécrits depuis Java 2 et qui sont destinés à les remplacer</a:t>
            </a:r>
          </a:p>
          <a:p>
            <a:pPr lvl="1"/>
            <a:r>
              <a:rPr lang="fr-FR" smtClean="0"/>
              <a:t>ORG</a:t>
            </a:r>
          </a:p>
          <a:p>
            <a:pPr lvl="2"/>
            <a:r>
              <a:rPr lang="fr-FR" smtClean="0"/>
              <a:t>API provenant de spécifications définies par des organismes internationaux</a:t>
            </a:r>
          </a:p>
          <a:p>
            <a:r>
              <a:rPr lang="fr-FR" smtClean="0"/>
              <a:t>La documentation complète des API est toujours disponible sur le site Web de Java</a:t>
            </a:r>
          </a:p>
          <a:p>
            <a:pPr lvl="1"/>
            <a:r>
              <a:rPr lang="fr-FR" smtClean="0"/>
              <a:t>http://java.sun.com/</a:t>
            </a:r>
          </a:p>
          <a:p>
            <a:pPr lvl="1"/>
            <a:endParaRPr lang="fr-FR"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p:spPr>
        <p:txBody>
          <a:bodyPr/>
          <a:lstStyle/>
          <a:p>
            <a:r>
              <a:rPr lang="fr-FR" smtClean="0"/>
              <a:t>Cours Java 2013 Bersini</a:t>
            </a:r>
            <a:endParaRPr lang="fr-FR" u="sng"/>
          </a:p>
        </p:txBody>
      </p:sp>
      <p:sp>
        <p:nvSpPr>
          <p:cNvPr id="55299" name="Rectangle 5"/>
          <p:cNvSpPr>
            <a:spLocks noGrp="1" noChangeArrowheads="1"/>
          </p:cNvSpPr>
          <p:nvPr>
            <p:ph type="title"/>
          </p:nvPr>
        </p:nvSpPr>
        <p:spPr/>
        <p:txBody>
          <a:bodyPr/>
          <a:lstStyle/>
          <a:p>
            <a:r>
              <a:rPr lang="fr-FR" smtClean="0"/>
              <a:t>Java comme Plateforme</a:t>
            </a:r>
            <a:r>
              <a:rPr lang="fr-BE" sz="2800" smtClean="0"/>
              <a:t/>
            </a:r>
            <a:br>
              <a:rPr lang="fr-BE" sz="2800" smtClean="0"/>
            </a:br>
            <a:r>
              <a:rPr lang="fr-BE" sz="2800" smtClean="0"/>
              <a:t>Java Application Programming Interface (API)</a:t>
            </a:r>
            <a:endParaRPr lang="en-US" sz="2800" smtClean="0"/>
          </a:p>
        </p:txBody>
      </p:sp>
      <p:sp>
        <p:nvSpPr>
          <p:cNvPr id="55300" name="Rectangle 6"/>
          <p:cNvSpPr>
            <a:spLocks noGrp="1" noChangeArrowheads="1"/>
          </p:cNvSpPr>
          <p:nvPr>
            <p:ph type="body" idx="1"/>
          </p:nvPr>
        </p:nvSpPr>
        <p:spPr/>
        <p:txBody>
          <a:bodyPr/>
          <a:lstStyle/>
          <a:p>
            <a:r>
              <a:rPr lang="fr-FR" smtClean="0"/>
              <a:t>L’API Java est structuré en libraires (packages). Les packages comprennent des ensembles fonctionnels de composants (classes)..</a:t>
            </a:r>
          </a:p>
          <a:p>
            <a:r>
              <a:rPr lang="fr-FR" smtClean="0"/>
              <a:t> Le noyau (core) de l’API  Java (incluse dans toute implémentation complète de la plateforme Java) comprend notamment : </a:t>
            </a:r>
          </a:p>
          <a:p>
            <a:pPr lvl="1"/>
            <a:r>
              <a:rPr lang="fr-FR" smtClean="0"/>
              <a:t>Essentials (data types, objects, string, array, vector, I/O,date,…)</a:t>
            </a:r>
          </a:p>
          <a:p>
            <a:pPr lvl="1"/>
            <a:r>
              <a:rPr lang="fr-FR" smtClean="0"/>
              <a:t>Applet</a:t>
            </a:r>
          </a:p>
          <a:p>
            <a:pPr lvl="1"/>
            <a:r>
              <a:rPr lang="fr-FR" smtClean="0"/>
              <a:t>Abstract Windowing Toolkit (AWT)</a:t>
            </a:r>
          </a:p>
          <a:p>
            <a:pPr lvl="1"/>
            <a:r>
              <a:rPr lang="fr-FR" smtClean="0"/>
              <a:t>Basic Networking (URL, Socket –TCP or UDP-,IP)</a:t>
            </a:r>
          </a:p>
          <a:p>
            <a:pPr lvl="1"/>
            <a:r>
              <a:rPr lang="fr-FR" smtClean="0"/>
              <a:t>Evolved Networking (Remote Method Invocation)</a:t>
            </a:r>
          </a:p>
          <a:p>
            <a:pPr lvl="1"/>
            <a:r>
              <a:rPr lang="fr-FR" smtClean="0"/>
              <a:t>Internationalization</a:t>
            </a:r>
          </a:p>
          <a:p>
            <a:pPr lvl="1"/>
            <a:r>
              <a:rPr lang="fr-FR" smtClean="0"/>
              <a:t>Security</a:t>
            </a:r>
          </a:p>
          <a:p>
            <a:pPr lvl="1"/>
            <a:r>
              <a:rPr lang="fr-FR" smtClean="0"/>
              <a:t>…..</a:t>
            </a:r>
          </a:p>
        </p:txBody>
      </p:sp>
    </p:spTree>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Footer Placeholder 3"/>
          <p:cNvSpPr>
            <a:spLocks noGrp="1"/>
          </p:cNvSpPr>
          <p:nvPr>
            <p:ph type="ftr" sz="quarter" idx="10"/>
          </p:nvPr>
        </p:nvSpPr>
        <p:spPr>
          <a:noFill/>
        </p:spPr>
        <p:txBody>
          <a:bodyPr/>
          <a:lstStyle/>
          <a:p>
            <a:r>
              <a:rPr lang="fr-FR" smtClean="0"/>
              <a:t>Cours Java 2013 Bersini</a:t>
            </a:r>
            <a:endParaRPr lang="fr-FR" u="sng"/>
          </a:p>
        </p:txBody>
      </p:sp>
      <p:sp>
        <p:nvSpPr>
          <p:cNvPr id="398339" name="Rectangle 2"/>
          <p:cNvSpPr>
            <a:spLocks noGrp="1" noChangeArrowheads="1"/>
          </p:cNvSpPr>
          <p:nvPr>
            <p:ph type="title"/>
          </p:nvPr>
        </p:nvSpPr>
        <p:spPr/>
        <p:txBody>
          <a:bodyPr/>
          <a:lstStyle/>
          <a:p>
            <a:r>
              <a:rPr lang="fr-FR" smtClean="0"/>
              <a:t>Packages</a:t>
            </a:r>
            <a:br>
              <a:rPr lang="fr-FR" smtClean="0"/>
            </a:br>
            <a:r>
              <a:rPr lang="fr-FR" sz="2800" smtClean="0"/>
              <a:t>JAVA</a:t>
            </a:r>
            <a:endParaRPr lang="fr-FR" sz="2400" smtClean="0"/>
          </a:p>
        </p:txBody>
      </p:sp>
      <p:graphicFrame>
        <p:nvGraphicFramePr>
          <p:cNvPr id="692284" name="Group 60"/>
          <p:cNvGraphicFramePr>
            <a:graphicFrameLocks noGrp="1"/>
          </p:cNvGraphicFramePr>
          <p:nvPr>
            <p:ph type="tbl" idx="1"/>
          </p:nvPr>
        </p:nvGraphicFramePr>
        <p:xfrm>
          <a:off x="152400" y="1316038"/>
          <a:ext cx="8839200" cy="4724400"/>
        </p:xfrm>
        <a:graphic>
          <a:graphicData uri="http://schemas.openxmlformats.org/drawingml/2006/table">
            <a:tbl>
              <a:tblPr/>
              <a:tblGrid>
                <a:gridCol w="1584325"/>
                <a:gridCol w="7254875"/>
              </a:tblGrid>
              <a:tr h="331788">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1" i="0" u="none" strike="noStrike" cap="none" normalizeH="0" baseline="0" smtClean="0">
                          <a:ln>
                            <a:noFill/>
                          </a:ln>
                          <a:solidFill>
                            <a:schemeClr val="bg1"/>
                          </a:solidFill>
                          <a:effectLst/>
                          <a:latin typeface="Arial" pitchFamily="34" charset="0"/>
                          <a:ea typeface="ヒラギノ角ゴ Pro W3" charset="-128"/>
                        </a:rPr>
                        <a:t>Package</a:t>
                      </a:r>
                      <a:endParaRPr kumimoji="0" lang="en-US" sz="1800" b="1" i="0" u="none" strike="noStrike" cap="none" normalizeH="0" baseline="0" smtClean="0">
                        <a:ln>
                          <a:noFill/>
                        </a:ln>
                        <a:solidFill>
                          <a:schemeClr val="bg1"/>
                        </a:solidFill>
                        <a:effectLst/>
                        <a:latin typeface="Arial" pitchFamily="34" charset="0"/>
                        <a:ea typeface="ヒラギノ角ゴ Pro W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1" i="0" u="none" strike="noStrike" cap="none" normalizeH="0" baseline="0" smtClean="0">
                          <a:ln>
                            <a:noFill/>
                          </a:ln>
                          <a:solidFill>
                            <a:schemeClr val="bg1"/>
                          </a:solidFill>
                          <a:effectLst/>
                          <a:latin typeface="Arial" pitchFamily="34" charset="0"/>
                          <a:ea typeface="ヒラギノ角ゴ Pro W3" charset="-128"/>
                        </a:rPr>
                        <a:t>Description</a:t>
                      </a:r>
                      <a:endParaRPr kumimoji="0" lang="en-US" sz="1800" b="1" i="0" u="none" strike="noStrike" cap="none" normalizeH="0" baseline="0" smtClean="0">
                        <a:ln>
                          <a:noFill/>
                        </a:ln>
                        <a:solidFill>
                          <a:schemeClr val="bg1"/>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31788">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java.applet</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Classes nécessaires à la création d’applets</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java.awt</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Abstract Windowing Toolkit </a:t>
                      </a:r>
                      <a:r>
                        <a:rPr kumimoji="0" lang="fr-FR" sz="1600" b="1" i="0" u="none" strike="noStrike" cap="none" normalizeH="0" baseline="0" smtClean="0">
                          <a:ln>
                            <a:noFill/>
                          </a:ln>
                          <a:solidFill>
                            <a:schemeClr val="tx2"/>
                          </a:solidFill>
                          <a:effectLst/>
                          <a:latin typeface="Arial" pitchFamily="34" charset="0"/>
                          <a:ea typeface="ヒラギノ角ゴ Pro W3" charset="-128"/>
                          <a:sym typeface="Wingdings" pitchFamily="2" charset="2"/>
                        </a:rPr>
                        <a:t> Interfaces graphiques, événements…</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java.beans</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Pour le développement de composants JavaBeans</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java.io</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Pour la gestion des IO systèmes (système de fichiers, etc.)</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java.lang</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Classes fondamentales du langage (toujours importées par défaut)</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java.math</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Pour les traitements arithmétiques demandant une grand précision</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java.net</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Pour les connexions et la gestion réseau</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java.nio</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Définit des tampons</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java.rmi</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Toutes les classes liées au package RMI (Remote Method Invokation)</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java.security</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Classes et interfaces du framework de sécurité Java</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java.sql</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Pour l’accès et la gestion des bases de données </a:t>
                      </a:r>
                      <a:r>
                        <a:rPr kumimoji="0" lang="fr-FR" sz="1600" b="1" i="0" u="none" strike="noStrike" cap="none" normalizeH="0" baseline="0" smtClean="0">
                          <a:ln>
                            <a:noFill/>
                          </a:ln>
                          <a:solidFill>
                            <a:schemeClr val="tx2"/>
                          </a:solidFill>
                          <a:effectLst/>
                          <a:latin typeface="Arial" pitchFamily="34" charset="0"/>
                          <a:ea typeface="ヒラギノ角ゴ Pro W3" charset="-128"/>
                          <a:sym typeface="Wingdings" pitchFamily="2" charset="2"/>
                        </a:rPr>
                        <a:t> JDBC</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java.text</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Pour la manipulation de texte, dates, nombres et messages</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java.util</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Collections, modèle événementiel, dates/heures, internationalisation</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Footer Placeholder 3"/>
          <p:cNvSpPr>
            <a:spLocks noGrp="1"/>
          </p:cNvSpPr>
          <p:nvPr>
            <p:ph type="ftr" sz="quarter" idx="10"/>
          </p:nvPr>
        </p:nvSpPr>
        <p:spPr>
          <a:noFill/>
        </p:spPr>
        <p:txBody>
          <a:bodyPr/>
          <a:lstStyle/>
          <a:p>
            <a:r>
              <a:rPr lang="fr-FR" smtClean="0"/>
              <a:t>Cours Java 2013 Bersini</a:t>
            </a:r>
            <a:endParaRPr lang="fr-FR" u="sng"/>
          </a:p>
        </p:txBody>
      </p:sp>
      <p:sp>
        <p:nvSpPr>
          <p:cNvPr id="400387" name="Rectangle 2"/>
          <p:cNvSpPr>
            <a:spLocks noGrp="1" noChangeArrowheads="1"/>
          </p:cNvSpPr>
          <p:nvPr>
            <p:ph type="title"/>
          </p:nvPr>
        </p:nvSpPr>
        <p:spPr/>
        <p:txBody>
          <a:bodyPr/>
          <a:lstStyle/>
          <a:p>
            <a:r>
              <a:rPr lang="fr-FR" smtClean="0"/>
              <a:t>Packages</a:t>
            </a:r>
            <a:br>
              <a:rPr lang="fr-FR" smtClean="0"/>
            </a:br>
            <a:r>
              <a:rPr lang="fr-FR" sz="2800" smtClean="0"/>
              <a:t>JAVAX</a:t>
            </a:r>
            <a:endParaRPr lang="fr-FR" sz="2400" smtClean="0"/>
          </a:p>
        </p:txBody>
      </p:sp>
      <p:graphicFrame>
        <p:nvGraphicFramePr>
          <p:cNvPr id="694335" name="Group 63"/>
          <p:cNvGraphicFramePr>
            <a:graphicFrameLocks noGrp="1"/>
          </p:cNvGraphicFramePr>
          <p:nvPr>
            <p:ph type="tbl" idx="1"/>
          </p:nvPr>
        </p:nvGraphicFramePr>
        <p:xfrm>
          <a:off x="152400" y="1316038"/>
          <a:ext cx="8839200" cy="4724400"/>
        </p:xfrm>
        <a:graphic>
          <a:graphicData uri="http://schemas.openxmlformats.org/drawingml/2006/table">
            <a:tbl>
              <a:tblPr/>
              <a:tblGrid>
                <a:gridCol w="1962150"/>
                <a:gridCol w="6877050"/>
              </a:tblGrid>
              <a:tr h="331788">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1" i="0" u="none" strike="noStrike" cap="none" normalizeH="0" baseline="0" smtClean="0">
                          <a:ln>
                            <a:noFill/>
                          </a:ln>
                          <a:solidFill>
                            <a:schemeClr val="bg1"/>
                          </a:solidFill>
                          <a:effectLst/>
                          <a:latin typeface="Arial" pitchFamily="34" charset="0"/>
                          <a:ea typeface="ヒラギノ角ゴ Pro W3" charset="-128"/>
                        </a:rPr>
                        <a:t>Package</a:t>
                      </a:r>
                      <a:endParaRPr kumimoji="0" lang="en-US" sz="1800" b="1" i="0" u="none" strike="noStrike" cap="none" normalizeH="0" baseline="0" smtClean="0">
                        <a:ln>
                          <a:noFill/>
                        </a:ln>
                        <a:solidFill>
                          <a:schemeClr val="bg1"/>
                        </a:solidFill>
                        <a:effectLst/>
                        <a:latin typeface="Arial" pitchFamily="34" charset="0"/>
                        <a:ea typeface="ヒラギノ角ゴ Pro W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1" i="0" u="none" strike="noStrike" cap="none" normalizeH="0" baseline="0" smtClean="0">
                          <a:ln>
                            <a:noFill/>
                          </a:ln>
                          <a:solidFill>
                            <a:schemeClr val="bg1"/>
                          </a:solidFill>
                          <a:effectLst/>
                          <a:latin typeface="Arial" pitchFamily="34" charset="0"/>
                          <a:ea typeface="ヒラギノ角ゴ Pro W3" charset="-128"/>
                        </a:rPr>
                        <a:t>Description</a:t>
                      </a:r>
                      <a:endParaRPr kumimoji="0" lang="en-US" sz="1800" b="1" i="0" u="none" strike="noStrike" cap="none" normalizeH="0" baseline="0" smtClean="0">
                        <a:ln>
                          <a:noFill/>
                        </a:ln>
                        <a:solidFill>
                          <a:schemeClr val="bg1"/>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31788">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javax.accessibility</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en-US" sz="1600" b="1" i="0" u="none" strike="noStrike" cap="none" normalizeH="0" baseline="0" smtClean="0">
                          <a:ln>
                            <a:noFill/>
                          </a:ln>
                          <a:solidFill>
                            <a:schemeClr val="tx2"/>
                          </a:solidFill>
                          <a:effectLst/>
                          <a:latin typeface="Arial" pitchFamily="34" charset="0"/>
                          <a:ea typeface="ヒラギノ角ゴ Pro W3" charset="-128"/>
                        </a:rPr>
                        <a:t>Définit un contrat entre l’U.I. et une technologie d’assistance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javax.crypto</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Pour les opérations liées à la cryptographie</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javax.imageio</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Pour la gestion des IO liées aux images</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javax.naming</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Pour la gestion de la Java Naming and Directory Interface (JNDI)</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javax.net</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Pour les connexions et la gestion réseau</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javax.print</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Pour les services liés à l’impression</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javax.rmi</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Toutes les classes liées au package RMI (Remote Method Invokation)</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javax.security</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Classes et interfaces du framework de sécurité Java</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javax.sound</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Pour le développement d’application gérant le son (Midi / Sampled)</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javax.sql</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Pour l’accès et la gestion des bases de données </a:t>
                      </a:r>
                      <a:r>
                        <a:rPr kumimoji="0" lang="fr-FR" sz="1600" b="1" i="0" u="none" strike="noStrike" cap="none" normalizeH="0" baseline="0" smtClean="0">
                          <a:ln>
                            <a:noFill/>
                          </a:ln>
                          <a:solidFill>
                            <a:schemeClr val="tx2"/>
                          </a:solidFill>
                          <a:effectLst/>
                          <a:latin typeface="Arial" pitchFamily="34" charset="0"/>
                          <a:ea typeface="ヒラギノ角ゴ Pro W3" charset="-128"/>
                          <a:sym typeface="Wingdings" pitchFamily="2" charset="2"/>
                        </a:rPr>
                        <a:t> JDBC</a:t>
                      </a:r>
                      <a:endParaRPr kumimoji="0" lang="en-US" sz="1600" b="1" i="0" u="none" strike="noStrike" cap="none" normalizeH="0" baseline="0" smtClean="0">
                        <a:ln>
                          <a:noFill/>
                        </a:ln>
                        <a:solidFill>
                          <a:schemeClr val="tx2"/>
                        </a:solidFill>
                        <a:effectLst/>
                        <a:latin typeface="Arial" pitchFamily="34" charset="0"/>
                        <a:ea typeface="ヒラギノ角ゴ Pro W3" charset="-128"/>
                        <a:sym typeface="Wingdings" pitchFamily="2"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javax.swing</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Interfaces graphiques « légères », identiques sur toutes plateformes</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javax.transaction</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Exceptions liées à la gestion des transactions</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javax.xml</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Parseurs et autres classes liées au format XML</a:t>
                      </a:r>
                      <a:endParaRPr kumimoji="0" lang="en-US" sz="16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Footer Placeholder 3"/>
          <p:cNvSpPr>
            <a:spLocks noGrp="1"/>
          </p:cNvSpPr>
          <p:nvPr>
            <p:ph type="ftr" sz="quarter" idx="10"/>
          </p:nvPr>
        </p:nvSpPr>
        <p:spPr>
          <a:noFill/>
        </p:spPr>
        <p:txBody>
          <a:bodyPr/>
          <a:lstStyle/>
          <a:p>
            <a:r>
              <a:rPr lang="fr-FR" smtClean="0"/>
              <a:t>Cours Java 2013 Bersini</a:t>
            </a:r>
            <a:endParaRPr lang="fr-FR" u="sng"/>
          </a:p>
        </p:txBody>
      </p:sp>
      <p:sp>
        <p:nvSpPr>
          <p:cNvPr id="402435" name="Rectangle 2"/>
          <p:cNvSpPr>
            <a:spLocks noGrp="1" noChangeArrowheads="1"/>
          </p:cNvSpPr>
          <p:nvPr>
            <p:ph type="title"/>
          </p:nvPr>
        </p:nvSpPr>
        <p:spPr/>
        <p:txBody>
          <a:bodyPr/>
          <a:lstStyle/>
          <a:p>
            <a:r>
              <a:rPr lang="fr-FR" smtClean="0"/>
              <a:t>Packages</a:t>
            </a:r>
            <a:br>
              <a:rPr lang="fr-FR" smtClean="0"/>
            </a:br>
            <a:r>
              <a:rPr lang="fr-FR" sz="2800" smtClean="0"/>
              <a:t>ORG</a:t>
            </a:r>
            <a:endParaRPr lang="fr-FR" sz="2400" smtClean="0"/>
          </a:p>
        </p:txBody>
      </p:sp>
      <p:graphicFrame>
        <p:nvGraphicFramePr>
          <p:cNvPr id="696390" name="Group 70"/>
          <p:cNvGraphicFramePr>
            <a:graphicFrameLocks noGrp="1"/>
          </p:cNvGraphicFramePr>
          <p:nvPr>
            <p:ph type="tbl" idx="1"/>
          </p:nvPr>
        </p:nvGraphicFramePr>
        <p:xfrm>
          <a:off x="141288" y="1577975"/>
          <a:ext cx="8839200" cy="2651760"/>
        </p:xfrm>
        <a:graphic>
          <a:graphicData uri="http://schemas.openxmlformats.org/drawingml/2006/table">
            <a:tbl>
              <a:tblPr/>
              <a:tblGrid>
                <a:gridCol w="1962150"/>
                <a:gridCol w="6877050"/>
              </a:tblGrid>
              <a:tr h="287338">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1" i="0" u="none" strike="noStrike" cap="none" normalizeH="0" baseline="0" smtClean="0">
                          <a:ln>
                            <a:noFill/>
                          </a:ln>
                          <a:solidFill>
                            <a:schemeClr val="bg1"/>
                          </a:solidFill>
                          <a:effectLst/>
                          <a:latin typeface="Arial" pitchFamily="34" charset="0"/>
                          <a:ea typeface="ヒラギノ角ゴ Pro W3" charset="-128"/>
                        </a:rPr>
                        <a:t>Package</a:t>
                      </a:r>
                      <a:endParaRPr kumimoji="0" lang="en-US" sz="1800" b="1" i="0" u="none" strike="noStrike" cap="none" normalizeH="0" baseline="0" smtClean="0">
                        <a:ln>
                          <a:noFill/>
                        </a:ln>
                        <a:solidFill>
                          <a:schemeClr val="bg1"/>
                        </a:solidFill>
                        <a:effectLst/>
                        <a:latin typeface="Arial" pitchFamily="34" charset="0"/>
                        <a:ea typeface="ヒラギノ角ゴ Pro W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1" i="0" u="none" strike="noStrike" cap="none" normalizeH="0" baseline="0" smtClean="0">
                          <a:ln>
                            <a:noFill/>
                          </a:ln>
                          <a:solidFill>
                            <a:schemeClr val="bg1"/>
                          </a:solidFill>
                          <a:effectLst/>
                          <a:latin typeface="Arial" pitchFamily="34" charset="0"/>
                          <a:ea typeface="ヒラギノ角ゴ Pro W3" charset="-128"/>
                        </a:rPr>
                        <a:t>Description</a:t>
                      </a:r>
                      <a:endParaRPr kumimoji="0" lang="en-US" sz="1800" b="1" i="0" u="none" strike="noStrike" cap="none" normalizeH="0" baseline="0" smtClean="0">
                        <a:ln>
                          <a:noFill/>
                        </a:ln>
                        <a:solidFill>
                          <a:schemeClr val="bg1"/>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31788">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1" i="0" u="none" strike="noStrike" cap="none" normalizeH="0" baseline="0" smtClean="0">
                          <a:ln>
                            <a:noFill/>
                          </a:ln>
                          <a:solidFill>
                            <a:schemeClr val="tx2"/>
                          </a:solidFill>
                          <a:effectLst/>
                          <a:latin typeface="Arial" pitchFamily="34" charset="0"/>
                          <a:ea typeface="ヒラギノ角ゴ Pro W3" charset="-128"/>
                        </a:rPr>
                        <a:t>org.ietf</a:t>
                      </a:r>
                      <a:endParaRPr kumimoji="0" lang="en-US" sz="18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en-US" sz="1800" b="1" i="0" u="none" strike="noStrike" cap="none" normalizeH="0" baseline="0" smtClean="0">
                          <a:ln>
                            <a:noFill/>
                          </a:ln>
                          <a:solidFill>
                            <a:schemeClr val="tx2"/>
                          </a:solidFill>
                          <a:effectLst/>
                          <a:latin typeface="Arial" pitchFamily="34" charset="0"/>
                          <a:ea typeface="ヒラギノ角ゴ Pro W3" charset="-128"/>
                        </a:rPr>
                        <a:t>Framework pour le développement d’applications avec services de sécurité provenant de mécanismes comme le Kerberos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1" i="0" u="none" strike="noStrike" cap="none" normalizeH="0" baseline="0" smtClean="0">
                          <a:ln>
                            <a:noFill/>
                          </a:ln>
                          <a:solidFill>
                            <a:schemeClr val="tx2"/>
                          </a:solidFill>
                          <a:effectLst/>
                          <a:latin typeface="Arial" pitchFamily="34" charset="0"/>
                          <a:ea typeface="ヒラギノ角ゴ Pro W3" charset="-128"/>
                        </a:rPr>
                        <a:t>org.omg</a:t>
                      </a:r>
                      <a:endParaRPr kumimoji="0" lang="en-US" sz="18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1" i="0" u="none" strike="noStrike" cap="none" normalizeH="0" baseline="0" smtClean="0">
                          <a:ln>
                            <a:noFill/>
                          </a:ln>
                          <a:solidFill>
                            <a:schemeClr val="tx2"/>
                          </a:solidFill>
                          <a:effectLst/>
                          <a:latin typeface="Arial" pitchFamily="34" charset="0"/>
                          <a:ea typeface="ヒラギノ角ゴ Pro W3" charset="-128"/>
                        </a:rPr>
                        <a:t>Contient tous les packages liés aux spécifications de l’Object Management Group tels que CORBA, IDL et IOP</a:t>
                      </a:r>
                      <a:endParaRPr kumimoji="0" lang="en-US" sz="18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1" i="0" u="none" strike="noStrike" cap="none" normalizeH="0" baseline="0" smtClean="0">
                          <a:ln>
                            <a:noFill/>
                          </a:ln>
                          <a:solidFill>
                            <a:schemeClr val="tx2"/>
                          </a:solidFill>
                          <a:effectLst/>
                          <a:latin typeface="Arial" pitchFamily="34" charset="0"/>
                          <a:ea typeface="ヒラギノ角ゴ Pro W3" charset="-128"/>
                        </a:rPr>
                        <a:t>org.w3c</a:t>
                      </a:r>
                      <a:endParaRPr kumimoji="0" lang="en-US" sz="18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1" i="0" u="none" strike="noStrike" cap="none" normalizeH="0" baseline="0" smtClean="0">
                          <a:ln>
                            <a:noFill/>
                          </a:ln>
                          <a:solidFill>
                            <a:schemeClr val="tx2"/>
                          </a:solidFill>
                          <a:effectLst/>
                          <a:latin typeface="Arial" pitchFamily="34" charset="0"/>
                          <a:ea typeface="ヒラギノ角ゴ Pro W3" charset="-128"/>
                        </a:rPr>
                        <a:t>Contient un parseur DOM pour XML</a:t>
                      </a:r>
                      <a:endParaRPr kumimoji="0" lang="en-US" sz="18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1" i="0" u="none" strike="noStrike" cap="none" normalizeH="0" baseline="0" smtClean="0">
                          <a:ln>
                            <a:noFill/>
                          </a:ln>
                          <a:solidFill>
                            <a:schemeClr val="tx2"/>
                          </a:solidFill>
                          <a:effectLst/>
                          <a:latin typeface="Arial" pitchFamily="34" charset="0"/>
                          <a:ea typeface="ヒラギノ角ゴ Pro W3" charset="-128"/>
                        </a:rPr>
                        <a:t>org.xml</a:t>
                      </a:r>
                      <a:endParaRPr kumimoji="0" lang="en-US" sz="18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1" i="0" u="none" strike="noStrike" cap="none" normalizeH="0" baseline="0" smtClean="0">
                          <a:ln>
                            <a:noFill/>
                          </a:ln>
                          <a:solidFill>
                            <a:schemeClr val="tx2"/>
                          </a:solidFill>
                          <a:effectLst/>
                          <a:latin typeface="Arial" pitchFamily="34" charset="0"/>
                          <a:ea typeface="ヒラギノ角ゴ Pro W3" charset="-128"/>
                        </a:rPr>
                        <a:t>Contient des parseurs SAX pour XML</a:t>
                      </a:r>
                      <a:endParaRPr kumimoji="0" lang="en-US" sz="18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ctrTitle"/>
          </p:nvPr>
        </p:nvSpPr>
        <p:spPr>
          <a:solidFill>
            <a:schemeClr val="bg1">
              <a:alpha val="50195"/>
            </a:schemeClr>
          </a:solidFill>
        </p:spPr>
        <p:txBody>
          <a:bodyPr/>
          <a:lstStyle/>
          <a:p>
            <a:r>
              <a:rPr lang="fr-FR" smtClean="0">
                <a:latin typeface="Arial" pitchFamily="34" charset="0"/>
              </a:rPr>
              <a:t>Introduction à Java</a:t>
            </a:r>
          </a:p>
        </p:txBody>
      </p:sp>
      <p:sp>
        <p:nvSpPr>
          <p:cNvPr id="404483" name="Rectangle 3"/>
          <p:cNvSpPr>
            <a:spLocks noGrp="1" noChangeArrowheads="1"/>
          </p:cNvSpPr>
          <p:nvPr>
            <p:ph type="subTitle" idx="1"/>
          </p:nvPr>
        </p:nvSpPr>
        <p:spPr>
          <a:ln w="9525"/>
        </p:spPr>
        <p:txBody>
          <a:bodyPr/>
          <a:lstStyle/>
          <a:p>
            <a:r>
              <a:rPr lang="fr-FR" smtClean="0"/>
              <a:t>VI. Les collections</a:t>
            </a:r>
          </a:p>
        </p:txBody>
      </p:sp>
    </p:spTree>
  </p:cSld>
  <p:clrMapOvr>
    <a:masterClrMapping/>
  </p:clrMapOv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Footer Placeholder 3"/>
          <p:cNvSpPr>
            <a:spLocks noGrp="1"/>
          </p:cNvSpPr>
          <p:nvPr>
            <p:ph type="ftr" sz="quarter" idx="10"/>
          </p:nvPr>
        </p:nvSpPr>
        <p:spPr>
          <a:noFill/>
        </p:spPr>
        <p:txBody>
          <a:bodyPr/>
          <a:lstStyle/>
          <a:p>
            <a:r>
              <a:rPr lang="fr-FR" smtClean="0"/>
              <a:t>Cours Java 2013 Bersini</a:t>
            </a:r>
            <a:endParaRPr lang="fr-FR" u="sng"/>
          </a:p>
        </p:txBody>
      </p:sp>
      <p:sp>
        <p:nvSpPr>
          <p:cNvPr id="406531" name="Rectangle 2"/>
          <p:cNvSpPr>
            <a:spLocks noGrp="1" noChangeArrowheads="1"/>
          </p:cNvSpPr>
          <p:nvPr>
            <p:ph type="title"/>
          </p:nvPr>
        </p:nvSpPr>
        <p:spPr/>
        <p:txBody>
          <a:bodyPr/>
          <a:lstStyle/>
          <a:p>
            <a:r>
              <a:rPr lang="fr-FR" smtClean="0"/>
              <a:t>Survol du chapitre</a:t>
            </a:r>
          </a:p>
        </p:txBody>
      </p:sp>
      <p:sp>
        <p:nvSpPr>
          <p:cNvPr id="406532" name="Rectangle 3"/>
          <p:cNvSpPr>
            <a:spLocks noGrp="1" noChangeArrowheads="1"/>
          </p:cNvSpPr>
          <p:nvPr>
            <p:ph type="body" idx="1"/>
          </p:nvPr>
        </p:nvSpPr>
        <p:spPr>
          <a:xfrm>
            <a:off x="152400" y="1144588"/>
            <a:ext cx="8839200" cy="5024437"/>
          </a:xfrm>
        </p:spPr>
        <p:txBody>
          <a:bodyPr/>
          <a:lstStyle/>
          <a:p>
            <a:pPr>
              <a:lnSpc>
                <a:spcPct val="90000"/>
              </a:lnSpc>
            </a:pPr>
            <a:r>
              <a:rPr lang="fr-FR" smtClean="0"/>
              <a:t>Introduction</a:t>
            </a:r>
          </a:p>
          <a:p>
            <a:pPr lvl="1">
              <a:lnSpc>
                <a:spcPct val="90000"/>
              </a:lnSpc>
            </a:pPr>
            <a:r>
              <a:rPr lang="fr-FR" smtClean="0"/>
              <a:t>Qu’est-ce qu’une Collection?</a:t>
            </a:r>
          </a:p>
          <a:p>
            <a:pPr lvl="1">
              <a:lnSpc>
                <a:spcPct val="90000"/>
              </a:lnSpc>
            </a:pPr>
            <a:r>
              <a:rPr lang="fr-FR" smtClean="0"/>
              <a:t>Le Java Collections Framework</a:t>
            </a:r>
          </a:p>
          <a:p>
            <a:pPr>
              <a:lnSpc>
                <a:spcPct val="90000"/>
              </a:lnSpc>
            </a:pPr>
            <a:r>
              <a:rPr lang="fr-FR" smtClean="0"/>
              <a:t>Interfaces</a:t>
            </a:r>
          </a:p>
          <a:p>
            <a:pPr lvl="1">
              <a:lnSpc>
                <a:spcPct val="90000"/>
              </a:lnSpc>
            </a:pPr>
            <a:r>
              <a:rPr lang="fr-FR" smtClean="0"/>
              <a:t>Collections </a:t>
            </a:r>
            <a:r>
              <a:rPr lang="fr-FR" smtClean="0">
                <a:sym typeface="Wingdings" pitchFamily="2" charset="2"/>
              </a:rPr>
              <a:t> « Set » et « List »</a:t>
            </a:r>
            <a:endParaRPr lang="fr-FR" smtClean="0"/>
          </a:p>
          <a:p>
            <a:pPr lvl="1">
              <a:lnSpc>
                <a:spcPct val="90000"/>
              </a:lnSpc>
            </a:pPr>
            <a:r>
              <a:rPr lang="fr-FR" smtClean="0"/>
              <a:t>Maps </a:t>
            </a:r>
            <a:r>
              <a:rPr lang="fr-FR" smtClean="0">
                <a:sym typeface="Wingdings" pitchFamily="2" charset="2"/>
              </a:rPr>
              <a:t> « Map » et « SortedMap »</a:t>
            </a:r>
            <a:endParaRPr lang="fr-FR" smtClean="0"/>
          </a:p>
          <a:p>
            <a:pPr lvl="1">
              <a:lnSpc>
                <a:spcPct val="90000"/>
              </a:lnSpc>
            </a:pPr>
            <a:r>
              <a:rPr lang="fr-FR" smtClean="0"/>
              <a:t>Itérateurs </a:t>
            </a:r>
            <a:r>
              <a:rPr lang="fr-FR" smtClean="0">
                <a:sym typeface="Wingdings" pitchFamily="2" charset="2"/>
              </a:rPr>
              <a:t> « Iterator »</a:t>
            </a:r>
            <a:endParaRPr lang="fr-FR" smtClean="0"/>
          </a:p>
          <a:p>
            <a:pPr lvl="1">
              <a:lnSpc>
                <a:spcPct val="90000"/>
              </a:lnSpc>
            </a:pPr>
            <a:r>
              <a:rPr lang="fr-FR" smtClean="0"/>
              <a:t>Comparateurs </a:t>
            </a:r>
            <a:r>
              <a:rPr lang="fr-FR" smtClean="0">
                <a:sym typeface="Wingdings" pitchFamily="2" charset="2"/>
              </a:rPr>
              <a:t> « Comparable » et « Comparator »</a:t>
            </a:r>
            <a:endParaRPr lang="fr-FR" smtClean="0"/>
          </a:p>
          <a:p>
            <a:pPr>
              <a:lnSpc>
                <a:spcPct val="90000"/>
              </a:lnSpc>
            </a:pPr>
            <a:r>
              <a:rPr lang="fr-FR" smtClean="0"/>
              <a:t>Implémentations</a:t>
            </a:r>
          </a:p>
          <a:p>
            <a:pPr lvl="1">
              <a:lnSpc>
                <a:spcPct val="90000"/>
              </a:lnSpc>
            </a:pPr>
            <a:r>
              <a:rPr lang="fr-FR" smtClean="0"/>
              <a:t>HashSet et TreeSet</a:t>
            </a:r>
          </a:p>
          <a:p>
            <a:pPr lvl="1">
              <a:lnSpc>
                <a:spcPct val="90000"/>
              </a:lnSpc>
            </a:pPr>
            <a:r>
              <a:rPr lang="fr-FR" smtClean="0"/>
              <a:t>ArrayList et LinkedList</a:t>
            </a:r>
          </a:p>
          <a:p>
            <a:pPr>
              <a:lnSpc>
                <a:spcPct val="90000"/>
              </a:lnSpc>
            </a:pPr>
            <a:r>
              <a:rPr lang="fr-FR" smtClean="0"/>
              <a:t>Algorithmes</a:t>
            </a:r>
          </a:p>
          <a:p>
            <a:pPr lvl="1">
              <a:lnSpc>
                <a:spcPct val="90000"/>
              </a:lnSpc>
            </a:pPr>
            <a:r>
              <a:rPr lang="fr-FR" smtClean="0"/>
              <a:t>Tri</a:t>
            </a:r>
          </a:p>
          <a:p>
            <a:pPr lvl="1">
              <a:lnSpc>
                <a:spcPct val="90000"/>
              </a:lnSpc>
            </a:pPr>
            <a:r>
              <a:rPr lang="fr-FR" smtClean="0"/>
              <a:t>Autres: Recherche, Mélange, etc.</a:t>
            </a:r>
          </a:p>
        </p:txBody>
      </p:sp>
    </p:spTree>
  </p:cSld>
  <p:clrMapOvr>
    <a:masterClrMapping/>
  </p:clrMapOv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Footer Placeholder 3"/>
          <p:cNvSpPr>
            <a:spLocks noGrp="1"/>
          </p:cNvSpPr>
          <p:nvPr>
            <p:ph type="ftr" sz="quarter" idx="10"/>
          </p:nvPr>
        </p:nvSpPr>
        <p:spPr>
          <a:noFill/>
        </p:spPr>
        <p:txBody>
          <a:bodyPr/>
          <a:lstStyle/>
          <a:p>
            <a:r>
              <a:rPr lang="fr-FR" smtClean="0"/>
              <a:t>Cours Java 2013 Bersini</a:t>
            </a:r>
            <a:endParaRPr lang="fr-FR" u="sng"/>
          </a:p>
        </p:txBody>
      </p:sp>
      <p:sp>
        <p:nvSpPr>
          <p:cNvPr id="408579" name="Rectangle 2"/>
          <p:cNvSpPr>
            <a:spLocks noGrp="1" noChangeArrowheads="1"/>
          </p:cNvSpPr>
          <p:nvPr>
            <p:ph type="title"/>
          </p:nvPr>
        </p:nvSpPr>
        <p:spPr/>
        <p:txBody>
          <a:bodyPr/>
          <a:lstStyle/>
          <a:p>
            <a:r>
              <a:rPr lang="fr-FR" smtClean="0"/>
              <a:t>Introduction</a:t>
            </a:r>
            <a:br>
              <a:rPr lang="fr-FR" smtClean="0"/>
            </a:br>
            <a:r>
              <a:rPr lang="fr-FR" sz="2800" smtClean="0"/>
              <a:t>Qu’est-ce qu’un collection?</a:t>
            </a:r>
          </a:p>
        </p:txBody>
      </p:sp>
      <p:sp>
        <p:nvSpPr>
          <p:cNvPr id="408580" name="Rectangle 3"/>
          <p:cNvSpPr>
            <a:spLocks noGrp="1" noChangeArrowheads="1"/>
          </p:cNvSpPr>
          <p:nvPr>
            <p:ph type="body" idx="1"/>
          </p:nvPr>
        </p:nvSpPr>
        <p:spPr>
          <a:xfrm>
            <a:off x="152400" y="1296988"/>
            <a:ext cx="8839200" cy="4945062"/>
          </a:xfrm>
        </p:spPr>
        <p:txBody>
          <a:bodyPr/>
          <a:lstStyle/>
          <a:p>
            <a:r>
              <a:rPr lang="fr-FR" sz="2400" smtClean="0"/>
              <a:t>Collection</a:t>
            </a:r>
          </a:p>
          <a:p>
            <a:pPr lvl="1"/>
            <a:r>
              <a:rPr lang="fr-BE" sz="2000" smtClean="0"/>
              <a:t>Un objet utilisé afin de représenter un groupe d’objets</a:t>
            </a:r>
          </a:p>
          <a:p>
            <a:r>
              <a:rPr lang="fr-FR" sz="2400" smtClean="0">
                <a:sym typeface="Wingdings" pitchFamily="2" charset="2"/>
              </a:rPr>
              <a:t>Utilisé pour:</a:t>
            </a:r>
          </a:p>
          <a:p>
            <a:pPr lvl="1"/>
            <a:r>
              <a:rPr lang="fr-FR" sz="2000" smtClean="0">
                <a:sym typeface="Wingdings" pitchFamily="2" charset="2"/>
              </a:rPr>
              <a:t>Stocker, retrouver et manipuler des données</a:t>
            </a:r>
          </a:p>
          <a:p>
            <a:pPr lvl="1"/>
            <a:r>
              <a:rPr lang="fr-FR" sz="2000" smtClean="0">
                <a:sym typeface="Wingdings" pitchFamily="2" charset="2"/>
              </a:rPr>
              <a:t>Transmettre des données d’une méthode à une autre</a:t>
            </a:r>
          </a:p>
          <a:p>
            <a:r>
              <a:rPr lang="fr-FR" sz="2400" smtClean="0"/>
              <a:t>Représente des unités de données formant un groupe logique ou naturel, par exemple:</a:t>
            </a:r>
          </a:p>
          <a:p>
            <a:pPr lvl="1"/>
            <a:r>
              <a:rPr lang="fr-FR" sz="2000" smtClean="0"/>
              <a:t>Une main de poker (collection de cartes)</a:t>
            </a:r>
          </a:p>
          <a:p>
            <a:pPr lvl="1"/>
            <a:r>
              <a:rPr lang="fr-FR" sz="2000" smtClean="0"/>
              <a:t>Un dossier d’emails (collection de messages)</a:t>
            </a:r>
          </a:p>
          <a:p>
            <a:pPr lvl="1"/>
            <a:r>
              <a:rPr lang="fr-FR" sz="2000" smtClean="0"/>
              <a:t>Un répertoire téléphonique (collection de correspondances NOM – N°)</a:t>
            </a:r>
          </a:p>
        </p:txBody>
      </p:sp>
    </p:spTree>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Footer Placeholder 3"/>
          <p:cNvSpPr>
            <a:spLocks noGrp="1"/>
          </p:cNvSpPr>
          <p:nvPr>
            <p:ph type="ftr" sz="quarter" idx="10"/>
          </p:nvPr>
        </p:nvSpPr>
        <p:spPr>
          <a:noFill/>
        </p:spPr>
        <p:txBody>
          <a:bodyPr/>
          <a:lstStyle/>
          <a:p>
            <a:r>
              <a:rPr lang="fr-FR" smtClean="0"/>
              <a:t>Cours Java 2013 Bersini</a:t>
            </a:r>
            <a:endParaRPr lang="fr-FR" u="sng"/>
          </a:p>
        </p:txBody>
      </p:sp>
      <p:sp>
        <p:nvSpPr>
          <p:cNvPr id="410627" name="Rectangle 2"/>
          <p:cNvSpPr>
            <a:spLocks noGrp="1" noChangeArrowheads="1"/>
          </p:cNvSpPr>
          <p:nvPr>
            <p:ph type="title"/>
          </p:nvPr>
        </p:nvSpPr>
        <p:spPr/>
        <p:txBody>
          <a:bodyPr/>
          <a:lstStyle/>
          <a:p>
            <a:r>
              <a:rPr lang="fr-FR" smtClean="0"/>
              <a:t>Introduction</a:t>
            </a:r>
            <a:br>
              <a:rPr lang="fr-FR" smtClean="0"/>
            </a:br>
            <a:r>
              <a:rPr lang="fr-FR" sz="2800" smtClean="0"/>
              <a:t>Java Collections Framework</a:t>
            </a:r>
          </a:p>
        </p:txBody>
      </p:sp>
      <p:sp>
        <p:nvSpPr>
          <p:cNvPr id="410628" name="Rectangle 3"/>
          <p:cNvSpPr>
            <a:spLocks noGrp="1" noChangeArrowheads="1"/>
          </p:cNvSpPr>
          <p:nvPr>
            <p:ph type="body" idx="1"/>
          </p:nvPr>
        </p:nvSpPr>
        <p:spPr>
          <a:xfrm>
            <a:off x="152400" y="1296988"/>
            <a:ext cx="8839200" cy="4945062"/>
          </a:xfrm>
        </p:spPr>
        <p:txBody>
          <a:bodyPr/>
          <a:lstStyle/>
          <a:p>
            <a:r>
              <a:rPr lang="fr-FR" smtClean="0"/>
              <a:t>Définit toute la structure des collections en Java</a:t>
            </a:r>
          </a:p>
          <a:p>
            <a:r>
              <a:rPr lang="fr-FR" smtClean="0"/>
              <a:t>Constitue une architecture unifiée pour</a:t>
            </a:r>
          </a:p>
          <a:p>
            <a:pPr lvl="1"/>
            <a:r>
              <a:rPr lang="fr-FR" smtClean="0"/>
              <a:t>la représentation des collections</a:t>
            </a:r>
          </a:p>
          <a:p>
            <a:pPr lvl="1"/>
            <a:r>
              <a:rPr lang="fr-FR" smtClean="0"/>
              <a:t>la manipulation des collections</a:t>
            </a:r>
          </a:p>
          <a:p>
            <a:r>
              <a:rPr lang="fr-FR" smtClean="0"/>
              <a:t>Contient des:</a:t>
            </a:r>
          </a:p>
          <a:p>
            <a:pPr lvl="1"/>
            <a:r>
              <a:rPr lang="fr-FR" smtClean="0"/>
              <a:t>Interfaces</a:t>
            </a:r>
          </a:p>
          <a:p>
            <a:pPr lvl="2"/>
            <a:r>
              <a:rPr lang="fr-FR" smtClean="0"/>
              <a:t>Types de données abstraits représentant des collections</a:t>
            </a:r>
          </a:p>
          <a:p>
            <a:pPr lvl="2"/>
            <a:r>
              <a:rPr lang="fr-FR" smtClean="0"/>
              <a:t>Permettent de manipuler les collections indépendamment de leur représentation</a:t>
            </a:r>
          </a:p>
          <a:p>
            <a:pPr lvl="2"/>
            <a:r>
              <a:rPr lang="fr-FR" smtClean="0"/>
              <a:t>Organisées en une hiérarchie unique</a:t>
            </a:r>
          </a:p>
          <a:p>
            <a:pPr lvl="1"/>
            <a:r>
              <a:rPr lang="fr-FR" smtClean="0"/>
              <a:t>Implémentations</a:t>
            </a:r>
          </a:p>
          <a:p>
            <a:pPr lvl="2"/>
            <a:r>
              <a:rPr lang="fr-FR" smtClean="0"/>
              <a:t>Implémentations concrètes des interfaces </a:t>
            </a:r>
            <a:r>
              <a:rPr lang="fr-FR" smtClean="0">
                <a:sym typeface="Wingdings" pitchFamily="2" charset="2"/>
              </a:rPr>
              <a:t> Structures de données réutilisables</a:t>
            </a:r>
            <a:endParaRPr lang="fr-FR" smtClean="0"/>
          </a:p>
          <a:p>
            <a:pPr lvl="2"/>
            <a:r>
              <a:rPr lang="fr-FR" smtClean="0"/>
              <a:t>Fournies pour accélérer le développement</a:t>
            </a:r>
          </a:p>
          <a:p>
            <a:pPr lvl="1"/>
            <a:r>
              <a:rPr lang="fr-FR" smtClean="0"/>
              <a:t>Algorithmes</a:t>
            </a:r>
          </a:p>
          <a:p>
            <a:pPr lvl="2"/>
            <a:r>
              <a:rPr lang="fr-FR" smtClean="0"/>
              <a:t>Méthodes standards fournissant des opérations comme le tri, la recherche, etc.</a:t>
            </a:r>
          </a:p>
        </p:txBody>
      </p:sp>
    </p:spTree>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Footer Placeholder 3"/>
          <p:cNvSpPr>
            <a:spLocks noGrp="1"/>
          </p:cNvSpPr>
          <p:nvPr>
            <p:ph type="ftr" sz="quarter" idx="10"/>
          </p:nvPr>
        </p:nvSpPr>
        <p:spPr>
          <a:noFill/>
        </p:spPr>
        <p:txBody>
          <a:bodyPr/>
          <a:lstStyle/>
          <a:p>
            <a:r>
              <a:rPr lang="fr-FR" smtClean="0"/>
              <a:t>Cours Java 2013 Bersini</a:t>
            </a:r>
            <a:endParaRPr lang="fr-FR" u="sng"/>
          </a:p>
        </p:txBody>
      </p:sp>
      <p:sp>
        <p:nvSpPr>
          <p:cNvPr id="412675" name="Rectangle 2"/>
          <p:cNvSpPr>
            <a:spLocks noGrp="1" noChangeArrowheads="1"/>
          </p:cNvSpPr>
          <p:nvPr>
            <p:ph type="title"/>
          </p:nvPr>
        </p:nvSpPr>
        <p:spPr/>
        <p:txBody>
          <a:bodyPr/>
          <a:lstStyle/>
          <a:p>
            <a:r>
              <a:rPr lang="fr-FR" smtClean="0"/>
              <a:t>Interfaces</a:t>
            </a:r>
            <a:br>
              <a:rPr lang="fr-FR" smtClean="0"/>
            </a:br>
            <a:r>
              <a:rPr lang="fr-FR" sz="2800" smtClean="0"/>
              <a:t>Structure</a:t>
            </a:r>
          </a:p>
        </p:txBody>
      </p:sp>
      <p:sp>
        <p:nvSpPr>
          <p:cNvPr id="412676" name="Rectangle 3"/>
          <p:cNvSpPr>
            <a:spLocks noGrp="1" noChangeArrowheads="1"/>
          </p:cNvSpPr>
          <p:nvPr>
            <p:ph type="body" idx="1"/>
          </p:nvPr>
        </p:nvSpPr>
        <p:spPr>
          <a:xfrm>
            <a:off x="152400" y="1222375"/>
            <a:ext cx="8839200" cy="5019675"/>
          </a:xfrm>
        </p:spPr>
        <p:txBody>
          <a:bodyPr/>
          <a:lstStyle/>
          <a:p>
            <a:pPr>
              <a:buFont typeface="Symbol" pitchFamily="18" charset="2"/>
              <a:buNone/>
            </a:pPr>
            <a:r>
              <a:rPr lang="fr-FR" smtClean="0"/>
              <a:t>Il existe 4 groupes d’interfaces liées aux collections</a:t>
            </a:r>
          </a:p>
          <a:p>
            <a:pPr lvl="1"/>
            <a:r>
              <a:rPr lang="fr-FR" smtClean="0"/>
              <a:t>Collection</a:t>
            </a:r>
          </a:p>
          <a:p>
            <a:pPr lvl="2"/>
            <a:r>
              <a:rPr lang="fr-FR" smtClean="0"/>
              <a:t>Racine de la structure des collections</a:t>
            </a:r>
          </a:p>
          <a:p>
            <a:pPr lvl="2"/>
            <a:r>
              <a:rPr lang="fr-FR" smtClean="0"/>
              <a:t>Représente un groupe d’objets (dits « éléments »)</a:t>
            </a:r>
          </a:p>
          <a:p>
            <a:pPr lvl="2"/>
            <a:r>
              <a:rPr lang="fr-FR" smtClean="0"/>
              <a:t>Peut autoriser ou non les duplicats</a:t>
            </a:r>
          </a:p>
          <a:p>
            <a:pPr lvl="2"/>
            <a:r>
              <a:rPr lang="fr-FR" smtClean="0"/>
              <a:t>Peut contenir un ordre intrinsèque ou pas</a:t>
            </a:r>
          </a:p>
          <a:p>
            <a:pPr lvl="1"/>
            <a:r>
              <a:rPr lang="fr-FR" smtClean="0"/>
              <a:t>Map</a:t>
            </a:r>
          </a:p>
          <a:p>
            <a:pPr lvl="2"/>
            <a:r>
              <a:rPr lang="fr-FR" smtClean="0"/>
              <a:t>Un objet qui établit des correspondances entre des clés et des valeurs</a:t>
            </a:r>
          </a:p>
          <a:p>
            <a:pPr lvl="2"/>
            <a:r>
              <a:rPr lang="fr-FR" smtClean="0"/>
              <a:t>Ne peut en aucun cas contenir des duplicats</a:t>
            </a:r>
          </a:p>
          <a:p>
            <a:pPr lvl="2">
              <a:buFont typeface="Wingdings" pitchFamily="2" charset="2"/>
              <a:buNone/>
            </a:pPr>
            <a:r>
              <a:rPr lang="fr-FR" smtClean="0">
                <a:sym typeface="Wingdings" pitchFamily="2" charset="2"/>
              </a:rPr>
              <a:t> Chaque clé ne peut correspondre qu’à une valeur au plus</a:t>
            </a:r>
          </a:p>
          <a:p>
            <a:pPr lvl="1"/>
            <a:r>
              <a:rPr lang="fr-FR" smtClean="0"/>
              <a:t>Interfaces de comparaison</a:t>
            </a:r>
          </a:p>
          <a:p>
            <a:pPr lvl="2"/>
            <a:r>
              <a:rPr lang="fr-FR" smtClean="0"/>
              <a:t>Permettent le tri des objets du type implémentant l’interface</a:t>
            </a:r>
          </a:p>
          <a:p>
            <a:pPr lvl="2"/>
            <a:r>
              <a:rPr lang="fr-FR" smtClean="0"/>
              <a:t>Deux versions: « Comparator » et « Comparable »</a:t>
            </a:r>
          </a:p>
          <a:p>
            <a:pPr lvl="1"/>
            <a:r>
              <a:rPr lang="fr-FR" smtClean="0"/>
              <a:t>Iterator</a:t>
            </a:r>
          </a:p>
          <a:p>
            <a:pPr lvl="2"/>
            <a:r>
              <a:rPr lang="fr-FR" smtClean="0"/>
              <a:t>Permet de gérer les éléments d’une collection</a:t>
            </a:r>
          </a:p>
        </p:txBody>
      </p:sp>
    </p:spTree>
  </p:cSld>
  <p:clrMapOvr>
    <a:masterClrMapping/>
  </p:clrMapOvr>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Footer Placeholder 3"/>
          <p:cNvSpPr>
            <a:spLocks noGrp="1"/>
          </p:cNvSpPr>
          <p:nvPr>
            <p:ph type="ftr" sz="quarter" idx="10"/>
          </p:nvPr>
        </p:nvSpPr>
        <p:spPr>
          <a:noFill/>
        </p:spPr>
        <p:txBody>
          <a:bodyPr/>
          <a:lstStyle/>
          <a:p>
            <a:r>
              <a:rPr lang="fr-FR" smtClean="0"/>
              <a:t>Cours Java 2013 Bersini</a:t>
            </a:r>
            <a:endParaRPr lang="fr-FR" u="sng"/>
          </a:p>
        </p:txBody>
      </p:sp>
      <p:sp>
        <p:nvSpPr>
          <p:cNvPr id="414723" name="Rectangle 2"/>
          <p:cNvSpPr>
            <a:spLocks noGrp="1" noChangeArrowheads="1"/>
          </p:cNvSpPr>
          <p:nvPr>
            <p:ph type="title"/>
          </p:nvPr>
        </p:nvSpPr>
        <p:spPr/>
        <p:txBody>
          <a:bodyPr/>
          <a:lstStyle/>
          <a:p>
            <a:r>
              <a:rPr lang="fr-FR" smtClean="0"/>
              <a:t>Interfaces</a:t>
            </a:r>
            <a:br>
              <a:rPr lang="fr-FR" smtClean="0"/>
            </a:br>
            <a:r>
              <a:rPr lang="fr-FR" sz="2800" smtClean="0"/>
              <a:t>Collection (1/2)</a:t>
            </a:r>
            <a:endParaRPr lang="fr-FR" sz="2400" smtClean="0"/>
          </a:p>
        </p:txBody>
      </p:sp>
      <p:sp>
        <p:nvSpPr>
          <p:cNvPr id="414724" name="Rectangle 3"/>
          <p:cNvSpPr>
            <a:spLocks noGrp="1" noChangeArrowheads="1"/>
          </p:cNvSpPr>
          <p:nvPr>
            <p:ph type="body" idx="1"/>
          </p:nvPr>
        </p:nvSpPr>
        <p:spPr>
          <a:xfrm>
            <a:off x="152400" y="1222375"/>
            <a:ext cx="8839200" cy="5019675"/>
          </a:xfrm>
        </p:spPr>
        <p:txBody>
          <a:bodyPr/>
          <a:lstStyle/>
          <a:p>
            <a:r>
              <a:rPr lang="fr-FR" smtClean="0"/>
              <a:t>La racine de la structure des collections</a:t>
            </a:r>
          </a:p>
          <a:p>
            <a:pPr lvl="1"/>
            <a:r>
              <a:rPr lang="fr-FR" smtClean="0"/>
              <a:t>Sans ordre spécifique</a:t>
            </a:r>
          </a:p>
          <a:p>
            <a:pPr lvl="1"/>
            <a:r>
              <a:rPr lang="fr-FR" smtClean="0"/>
              <a:t>Duplicats permis</a:t>
            </a:r>
          </a:p>
          <a:p>
            <a:r>
              <a:rPr lang="fr-FR" smtClean="0"/>
              <a:t>Définit les comportements standards des collections</a:t>
            </a:r>
          </a:p>
          <a:p>
            <a:pPr lvl="1"/>
            <a:r>
              <a:rPr lang="fr-FR" smtClean="0"/>
              <a:t>Vérification du nombre d’éléments</a:t>
            </a:r>
          </a:p>
          <a:p>
            <a:pPr lvl="2">
              <a:buFont typeface="Wingdings" pitchFamily="2" charset="2"/>
              <a:buNone/>
            </a:pPr>
            <a:r>
              <a:rPr lang="fr-FR" smtClean="0">
                <a:sym typeface="Wingdings" pitchFamily="2" charset="2"/>
              </a:rPr>
              <a:t> </a:t>
            </a:r>
            <a:r>
              <a:rPr lang="fr-FR" i="1" smtClean="0">
                <a:sym typeface="Wingdings" pitchFamily="2" charset="2"/>
              </a:rPr>
              <a:t>size()</a:t>
            </a:r>
            <a:r>
              <a:rPr lang="fr-FR" smtClean="0">
                <a:sym typeface="Wingdings" pitchFamily="2" charset="2"/>
              </a:rPr>
              <a:t>, </a:t>
            </a:r>
            <a:r>
              <a:rPr lang="fr-FR" i="1" smtClean="0">
                <a:sym typeface="Wingdings" pitchFamily="2" charset="2"/>
              </a:rPr>
              <a:t>isEmpty()</a:t>
            </a:r>
            <a:endParaRPr lang="fr-FR" smtClean="0">
              <a:sym typeface="Wingdings" pitchFamily="2" charset="2"/>
            </a:endParaRPr>
          </a:p>
          <a:p>
            <a:pPr lvl="1"/>
            <a:r>
              <a:rPr lang="fr-FR" smtClean="0">
                <a:sym typeface="Wingdings" pitchFamily="2" charset="2"/>
              </a:rPr>
              <a:t>Test d’appartenance d’un objet à la collection</a:t>
            </a:r>
          </a:p>
          <a:p>
            <a:pPr lvl="2">
              <a:buFont typeface="Wingdings" pitchFamily="2" charset="2"/>
              <a:buNone/>
            </a:pPr>
            <a:r>
              <a:rPr lang="fr-FR" smtClean="0">
                <a:sym typeface="Wingdings" pitchFamily="2" charset="2"/>
              </a:rPr>
              <a:t> </a:t>
            </a:r>
            <a:r>
              <a:rPr lang="fr-FR" i="1" smtClean="0">
                <a:sym typeface="Wingdings" pitchFamily="2" charset="2"/>
              </a:rPr>
              <a:t>contains(Object)</a:t>
            </a:r>
            <a:endParaRPr lang="fr-FR" smtClean="0">
              <a:sym typeface="Wingdings" pitchFamily="2" charset="2"/>
            </a:endParaRPr>
          </a:p>
          <a:p>
            <a:pPr lvl="1"/>
            <a:r>
              <a:rPr lang="fr-FR" smtClean="0">
                <a:sym typeface="Wingdings" pitchFamily="2" charset="2"/>
              </a:rPr>
              <a:t>Ajout et suppression d’éléments</a:t>
            </a:r>
          </a:p>
          <a:p>
            <a:pPr lvl="2">
              <a:buFont typeface="Wingdings" pitchFamily="2" charset="2"/>
              <a:buNone/>
            </a:pPr>
            <a:r>
              <a:rPr lang="fr-FR" smtClean="0">
                <a:sym typeface="Wingdings" pitchFamily="2" charset="2"/>
              </a:rPr>
              <a:t> </a:t>
            </a:r>
            <a:r>
              <a:rPr lang="fr-FR" i="1" smtClean="0">
                <a:sym typeface="Wingdings" pitchFamily="2" charset="2"/>
              </a:rPr>
              <a:t>add(Object)</a:t>
            </a:r>
            <a:r>
              <a:rPr lang="fr-FR" smtClean="0">
                <a:sym typeface="Wingdings" pitchFamily="2" charset="2"/>
              </a:rPr>
              <a:t>, </a:t>
            </a:r>
            <a:r>
              <a:rPr lang="fr-FR" i="1" smtClean="0">
                <a:sym typeface="Wingdings" pitchFamily="2" charset="2"/>
              </a:rPr>
              <a:t>remove(Object)</a:t>
            </a:r>
            <a:endParaRPr lang="fr-FR" smtClean="0">
              <a:sym typeface="Wingdings" pitchFamily="2" charset="2"/>
            </a:endParaRPr>
          </a:p>
          <a:p>
            <a:pPr lvl="1"/>
            <a:r>
              <a:rPr lang="fr-FR" smtClean="0">
                <a:sym typeface="Wingdings" pitchFamily="2" charset="2"/>
              </a:rPr>
              <a:t>Fournir un itérateur pour la collection</a:t>
            </a:r>
          </a:p>
          <a:p>
            <a:pPr lvl="2">
              <a:buFont typeface="Wingdings" pitchFamily="2" charset="2"/>
              <a:buNone/>
            </a:pPr>
            <a:r>
              <a:rPr lang="fr-FR" smtClean="0">
                <a:sym typeface="Wingdings" pitchFamily="2" charset="2"/>
              </a:rPr>
              <a:t> </a:t>
            </a:r>
            <a:r>
              <a:rPr lang="fr-FR" i="1" smtClean="0">
                <a:sym typeface="Wingdings" pitchFamily="2" charset="2"/>
              </a:rPr>
              <a:t>iterator()</a:t>
            </a:r>
          </a:p>
          <a:p>
            <a:pPr lvl="1"/>
            <a:r>
              <a:rPr lang="fr-FR" smtClean="0">
                <a:sym typeface="Wingdings" pitchFamily="2" charset="2"/>
              </a:rPr>
              <a:t>Bulk Operations</a:t>
            </a:r>
          </a:p>
          <a:p>
            <a:pPr lvl="2">
              <a:buFont typeface="Wingdings" pitchFamily="2" charset="2"/>
              <a:buNone/>
            </a:pPr>
            <a:r>
              <a:rPr lang="fr-FR" smtClean="0">
                <a:sym typeface="Wingdings" pitchFamily="2" charset="2"/>
              </a:rPr>
              <a:t> </a:t>
            </a:r>
            <a:r>
              <a:rPr lang="fr-FR" i="1" smtClean="0">
                <a:sym typeface="Wingdings" pitchFamily="2" charset="2"/>
              </a:rPr>
              <a:t>addAll(Collections)</a:t>
            </a:r>
            <a:r>
              <a:rPr lang="fr-FR" smtClean="0">
                <a:sym typeface="Wingdings" pitchFamily="2" charset="2"/>
              </a:rPr>
              <a:t>, </a:t>
            </a:r>
            <a:r>
              <a:rPr lang="fr-FR" i="1" smtClean="0">
                <a:sym typeface="Wingdings" pitchFamily="2" charset="2"/>
              </a:rPr>
              <a:t>clear()</a:t>
            </a:r>
            <a:r>
              <a:rPr lang="fr-FR" smtClean="0">
                <a:sym typeface="Wingdings" pitchFamily="2" charset="2"/>
              </a:rPr>
              <a:t>, </a:t>
            </a:r>
            <a:r>
              <a:rPr lang="fr-FR" i="1" smtClean="0">
                <a:sym typeface="Wingdings" pitchFamily="2" charset="2"/>
              </a:rPr>
              <a:t>containsAll(Collections)</a:t>
            </a:r>
            <a:endParaRPr lang="fr-FR" smtClean="0">
              <a:sym typeface="Wingdings" pitchFamily="2" charset="2"/>
            </a:endParaRPr>
          </a:p>
        </p:txBody>
      </p:sp>
    </p:spTree>
  </p:cSld>
  <p:clrMapOvr>
    <a:masterClrMapping/>
  </p:clrMapOvr>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1" name="Footer Placeholder 4"/>
          <p:cNvSpPr>
            <a:spLocks noGrp="1"/>
          </p:cNvSpPr>
          <p:nvPr>
            <p:ph type="ftr" sz="quarter" idx="10"/>
          </p:nvPr>
        </p:nvSpPr>
        <p:spPr>
          <a:noFill/>
        </p:spPr>
        <p:txBody>
          <a:bodyPr/>
          <a:lstStyle/>
          <a:p>
            <a:r>
              <a:rPr lang="fr-FR" smtClean="0"/>
              <a:t>Cours Java 2013 Bersini</a:t>
            </a:r>
            <a:endParaRPr lang="fr-FR" u="sng"/>
          </a:p>
        </p:txBody>
      </p:sp>
      <p:sp>
        <p:nvSpPr>
          <p:cNvPr id="416772" name="Rectangle 2"/>
          <p:cNvSpPr>
            <a:spLocks noGrp="1" noChangeArrowheads="1"/>
          </p:cNvSpPr>
          <p:nvPr>
            <p:ph type="title"/>
          </p:nvPr>
        </p:nvSpPr>
        <p:spPr/>
        <p:txBody>
          <a:bodyPr/>
          <a:lstStyle/>
          <a:p>
            <a:r>
              <a:rPr lang="fr-FR" smtClean="0"/>
              <a:t>Interfaces</a:t>
            </a:r>
            <a:br>
              <a:rPr lang="fr-FR" smtClean="0"/>
            </a:br>
            <a:r>
              <a:rPr lang="fr-FR" sz="2800" smtClean="0"/>
              <a:t>Collection (2/2)</a:t>
            </a:r>
            <a:endParaRPr lang="fr-FR" sz="2400" smtClean="0"/>
          </a:p>
        </p:txBody>
      </p:sp>
      <p:sp>
        <p:nvSpPr>
          <p:cNvPr id="416773" name="Rectangle 9"/>
          <p:cNvSpPr>
            <a:spLocks noGrp="1" noChangeArrowheads="1"/>
          </p:cNvSpPr>
          <p:nvPr>
            <p:ph type="body" sz="half" idx="1"/>
          </p:nvPr>
        </p:nvSpPr>
        <p:spPr>
          <a:xfrm>
            <a:off x="152400" y="1374775"/>
            <a:ext cx="5643563" cy="4857750"/>
          </a:xfrm>
        </p:spPr>
        <p:txBody>
          <a:bodyPr/>
          <a:lstStyle/>
          <a:p>
            <a:pPr>
              <a:buFont typeface="Symbol" pitchFamily="18" charset="2"/>
              <a:buNone/>
            </a:pPr>
            <a:r>
              <a:rPr lang="fr-FR" sz="1800" smtClean="0"/>
              <a:t>Trois variantes principales:</a:t>
            </a:r>
          </a:p>
          <a:p>
            <a:r>
              <a:rPr lang="fr-FR" sz="1800" smtClean="0"/>
              <a:t>Set</a:t>
            </a:r>
          </a:p>
          <a:p>
            <a:pPr lvl="1"/>
            <a:r>
              <a:rPr lang="fr-FR" sz="1600" smtClean="0"/>
              <a:t>Duplicats interdits</a:t>
            </a:r>
          </a:p>
          <a:p>
            <a:pPr lvl="1"/>
            <a:r>
              <a:rPr lang="fr-FR" sz="1600" smtClean="0"/>
              <a:t>Sans ordre spécifique</a:t>
            </a:r>
          </a:p>
          <a:p>
            <a:r>
              <a:rPr lang="fr-FR" sz="1800" smtClean="0"/>
              <a:t>List</a:t>
            </a:r>
          </a:p>
          <a:p>
            <a:pPr lvl="1"/>
            <a:r>
              <a:rPr lang="fr-FR" sz="1600" smtClean="0"/>
              <a:t>Duplicats permis</a:t>
            </a:r>
          </a:p>
          <a:p>
            <a:pPr lvl="1"/>
            <a:r>
              <a:rPr lang="fr-FR" sz="1600" smtClean="0"/>
              <a:t>Contient un ordre spécifique intrinsèque</a:t>
            </a:r>
          </a:p>
          <a:p>
            <a:pPr lvl="1"/>
            <a:r>
              <a:rPr lang="fr-FR" sz="1600" smtClean="0"/>
              <a:t>Parfois appelé « Séquences »</a:t>
            </a:r>
          </a:p>
          <a:p>
            <a:pPr lvl="1"/>
            <a:r>
              <a:rPr lang="en-US" sz="1600" smtClean="0"/>
              <a:t>Permet 2 méthodes d’accès particulières:</a:t>
            </a:r>
          </a:p>
          <a:p>
            <a:pPr lvl="2"/>
            <a:r>
              <a:rPr lang="en-US" sz="1200" smtClean="0"/>
              <a:t>Positional Access: manipulation basée sur l’index numérique des éléments</a:t>
            </a:r>
          </a:p>
          <a:p>
            <a:pPr lvl="2"/>
            <a:r>
              <a:rPr lang="en-US" sz="1200" smtClean="0"/>
              <a:t>Search: recherche d’un objet en particulier dans la liste et renvoi de son numéro d’index (sa position dans la liste)</a:t>
            </a:r>
            <a:endParaRPr lang="fr-FR" sz="1400" smtClean="0"/>
          </a:p>
          <a:p>
            <a:r>
              <a:rPr lang="fr-FR" sz="1800" smtClean="0"/>
              <a:t>SortedSet</a:t>
            </a:r>
          </a:p>
          <a:p>
            <a:pPr lvl="1"/>
            <a:r>
              <a:rPr lang="fr-FR" sz="1600" smtClean="0"/>
              <a:t>Duplicats interdits</a:t>
            </a:r>
          </a:p>
          <a:p>
            <a:pPr lvl="1"/>
            <a:r>
              <a:rPr lang="fr-FR" sz="1600" smtClean="0"/>
              <a:t>Contient un ordre spécifique intrinsèque</a:t>
            </a:r>
            <a:endParaRPr lang="en-US" sz="1600" smtClean="0"/>
          </a:p>
        </p:txBody>
      </p:sp>
      <p:graphicFrame>
        <p:nvGraphicFramePr>
          <p:cNvPr id="416770" name="Object 2"/>
          <p:cNvGraphicFramePr>
            <a:graphicFrameLocks noGrp="1" noChangeAspect="1"/>
          </p:cNvGraphicFramePr>
          <p:nvPr>
            <p:ph type="clipArt" sz="half" idx="2"/>
          </p:nvPr>
        </p:nvGraphicFramePr>
        <p:xfrm>
          <a:off x="5857875" y="1651000"/>
          <a:ext cx="2970213" cy="3654425"/>
        </p:xfrm>
        <a:graphic>
          <a:graphicData uri="http://schemas.openxmlformats.org/presentationml/2006/ole">
            <mc:AlternateContent xmlns:mc="http://schemas.openxmlformats.org/markup-compatibility/2006">
              <mc:Choice xmlns:v="urn:schemas-microsoft-com:vml" Requires="v">
                <p:oleObj spid="_x0000_s416772" name="Bitmap Image" r:id="rId4" imgW="2276793" imgH="2800741" progId="Paint.Picture">
                  <p:embed/>
                </p:oleObj>
              </mc:Choice>
              <mc:Fallback>
                <p:oleObj name="Bitmap Image" r:id="rId4" imgW="2276793" imgH="2800741" progId="Paint.Picture">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7875" y="1651000"/>
                        <a:ext cx="2970213" cy="3654425"/>
                      </a:xfrm>
                      <a:prstGeom prst="rect">
                        <a:avLst/>
                      </a:prstGeom>
                      <a:noFill/>
                      <a:ln>
                        <a:noFill/>
                      </a:ln>
                      <a:effectLst/>
                      <a:extLst>
                        <a:ext uri="{909E8E84-426E-40DD-AFC4-6F175D3DCCD1}">
                          <a14:hiddenFill xmlns:a14="http://schemas.microsoft.com/office/drawing/2010/main">
                            <a:solidFill>
                              <a:srgbClr val="E6F4FF"/>
                            </a:solidFill>
                          </a14:hiddenFill>
                        </a:ext>
                        <a:ext uri="{91240B29-F687-4F45-9708-019B960494DF}">
                          <a14:hiddenLine xmlns:a14="http://schemas.microsoft.com/office/drawing/2010/main" w="190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noFill/>
        </p:spPr>
        <p:txBody>
          <a:bodyPr/>
          <a:lstStyle/>
          <a:p>
            <a:r>
              <a:rPr lang="fr-FR" smtClean="0"/>
              <a:t>Cours Java 2013 Bersini</a:t>
            </a:r>
            <a:endParaRPr lang="fr-FR" u="sng"/>
          </a:p>
        </p:txBody>
      </p:sp>
      <p:sp>
        <p:nvSpPr>
          <p:cNvPr id="20483" name="Rectangle 1032"/>
          <p:cNvSpPr>
            <a:spLocks noGrp="1" noChangeArrowheads="1"/>
          </p:cNvSpPr>
          <p:nvPr>
            <p:ph type="title"/>
          </p:nvPr>
        </p:nvSpPr>
        <p:spPr/>
        <p:txBody>
          <a:bodyPr/>
          <a:lstStyle/>
          <a:p>
            <a:r>
              <a:rPr lang="fr-BE" smtClean="0"/>
              <a:t>Objectifs du cours (1/2)</a:t>
            </a:r>
            <a:endParaRPr lang="en-GB" smtClean="0"/>
          </a:p>
        </p:txBody>
      </p:sp>
      <p:sp>
        <p:nvSpPr>
          <p:cNvPr id="20484" name="Rectangle 1033"/>
          <p:cNvSpPr>
            <a:spLocks noGrp="1" noChangeArrowheads="1"/>
          </p:cNvSpPr>
          <p:nvPr>
            <p:ph type="body" idx="1"/>
          </p:nvPr>
        </p:nvSpPr>
        <p:spPr/>
        <p:txBody>
          <a:bodyPr/>
          <a:lstStyle/>
          <a:p>
            <a:pPr>
              <a:lnSpc>
                <a:spcPct val="110000"/>
              </a:lnSpc>
            </a:pPr>
            <a:r>
              <a:rPr lang="fr-BE" sz="2400" smtClean="0"/>
              <a:t>Décrire les éléments-clé de la plate-forme Java</a:t>
            </a:r>
          </a:p>
          <a:p>
            <a:pPr>
              <a:lnSpc>
                <a:spcPct val="110000"/>
              </a:lnSpc>
            </a:pPr>
            <a:r>
              <a:rPr lang="fr-BE" sz="2400" smtClean="0"/>
              <a:t>Compiler et exécuter une application Java</a:t>
            </a:r>
          </a:p>
          <a:p>
            <a:pPr>
              <a:lnSpc>
                <a:spcPct val="110000"/>
              </a:lnSpc>
            </a:pPr>
            <a:r>
              <a:rPr lang="fr-FR" sz="2400" smtClean="0"/>
              <a:t>Prendre en mains l’environnement de développement Eclipse</a:t>
            </a:r>
          </a:p>
          <a:p>
            <a:pPr>
              <a:lnSpc>
                <a:spcPct val="110000"/>
              </a:lnSpc>
            </a:pPr>
            <a:r>
              <a:rPr lang="fr-BE" sz="2400" smtClean="0"/>
              <a:t>Comprendre et utiliser la documentation en ligne de Java</a:t>
            </a:r>
          </a:p>
          <a:p>
            <a:pPr>
              <a:lnSpc>
                <a:spcPct val="110000"/>
              </a:lnSpc>
            </a:pPr>
            <a:r>
              <a:rPr lang="fr-BE" sz="2400" smtClean="0"/>
              <a:t>Décrire la syntaxe du langage</a:t>
            </a:r>
          </a:p>
          <a:p>
            <a:pPr>
              <a:lnSpc>
                <a:spcPct val="110000"/>
              </a:lnSpc>
            </a:pPr>
            <a:r>
              <a:rPr lang="fr-BE" sz="2400" smtClean="0"/>
              <a:t>Comprendre le paradigme OO et utiliser Java pour le mettre en œuvre</a:t>
            </a:r>
          </a:p>
          <a:p>
            <a:pPr>
              <a:lnSpc>
                <a:spcPct val="110000"/>
              </a:lnSpc>
            </a:pPr>
            <a:r>
              <a:rPr lang="fr-BE" sz="2400" smtClean="0"/>
              <a:t>Comprendre et utiliser les exceptions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3"/>
          <p:cNvSpPr>
            <a:spLocks noGrp="1"/>
          </p:cNvSpPr>
          <p:nvPr>
            <p:ph type="ftr" sz="quarter" idx="10"/>
          </p:nvPr>
        </p:nvSpPr>
        <p:spPr>
          <a:noFill/>
        </p:spPr>
        <p:txBody>
          <a:bodyPr/>
          <a:lstStyle/>
          <a:p>
            <a:r>
              <a:rPr lang="fr-FR" smtClean="0"/>
              <a:t>Cours Java 2013 Bersini</a:t>
            </a:r>
            <a:endParaRPr lang="fr-FR" u="sng"/>
          </a:p>
        </p:txBody>
      </p:sp>
      <p:sp>
        <p:nvSpPr>
          <p:cNvPr id="57347" name="Rectangle 1028"/>
          <p:cNvSpPr>
            <a:spLocks noGrp="1" noChangeArrowheads="1"/>
          </p:cNvSpPr>
          <p:nvPr>
            <p:ph type="title"/>
          </p:nvPr>
        </p:nvSpPr>
        <p:spPr/>
        <p:txBody>
          <a:bodyPr/>
          <a:lstStyle/>
          <a:p>
            <a:r>
              <a:rPr lang="fr-FR" smtClean="0"/>
              <a:t>Java comme Plateforme</a:t>
            </a:r>
            <a:r>
              <a:rPr lang="fr-BE" sz="2800" smtClean="0"/>
              <a:t/>
            </a:r>
            <a:br>
              <a:rPr lang="fr-BE" sz="2800" smtClean="0"/>
            </a:br>
            <a:r>
              <a:rPr lang="fr-BE" sz="2800" smtClean="0"/>
              <a:t>Java Virtual Machine (1/2)</a:t>
            </a:r>
            <a:endParaRPr lang="en-GB" sz="2800" smtClean="0"/>
          </a:p>
        </p:txBody>
      </p:sp>
      <p:sp>
        <p:nvSpPr>
          <p:cNvPr id="57348" name="Rectangle 1029"/>
          <p:cNvSpPr>
            <a:spLocks noGrp="1" noChangeArrowheads="1"/>
          </p:cNvSpPr>
          <p:nvPr>
            <p:ph type="body" idx="1"/>
          </p:nvPr>
        </p:nvSpPr>
        <p:spPr/>
        <p:txBody>
          <a:bodyPr/>
          <a:lstStyle/>
          <a:p>
            <a:r>
              <a:rPr lang="fr-BE" sz="2400" smtClean="0"/>
              <a:t>« An imaginery machine that is implemented by emulating it in software on a real machine. Code for the JVM is stored in .class files, each of which contains code for at most one public class »</a:t>
            </a:r>
          </a:p>
          <a:p>
            <a:r>
              <a:rPr lang="fr-BE" sz="2400" smtClean="0"/>
              <a:t>Définit les spécifications hardware de la plateforme</a:t>
            </a:r>
          </a:p>
          <a:p>
            <a:r>
              <a:rPr lang="fr-BE" sz="2400" smtClean="0"/>
              <a:t>Lit le bytecode compilé (indépendant de la plateforme)</a:t>
            </a:r>
          </a:p>
          <a:p>
            <a:r>
              <a:rPr lang="fr-BE" sz="2400" smtClean="0"/>
              <a:t>Implémentée en software ou hardware</a:t>
            </a:r>
          </a:p>
          <a:p>
            <a:r>
              <a:rPr lang="fr-BE" sz="2400" smtClean="0"/>
              <a:t>Implémentée dans des environnements de développement ou dans les navigateurs Web</a:t>
            </a:r>
          </a:p>
          <a:p>
            <a:endParaRPr lang="en-GB" sz="2400" smtClean="0"/>
          </a:p>
        </p:txBody>
      </p:sp>
    </p:spTree>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Footer Placeholder 3"/>
          <p:cNvSpPr>
            <a:spLocks noGrp="1"/>
          </p:cNvSpPr>
          <p:nvPr>
            <p:ph type="ftr" sz="quarter" idx="10"/>
          </p:nvPr>
        </p:nvSpPr>
        <p:spPr>
          <a:noFill/>
        </p:spPr>
        <p:txBody>
          <a:bodyPr/>
          <a:lstStyle/>
          <a:p>
            <a:r>
              <a:rPr lang="fr-FR" smtClean="0"/>
              <a:t>Cours Java 2013 Bersini</a:t>
            </a:r>
            <a:endParaRPr lang="fr-FR" u="sng"/>
          </a:p>
        </p:txBody>
      </p:sp>
      <p:sp>
        <p:nvSpPr>
          <p:cNvPr id="418819" name="Rectangle 2"/>
          <p:cNvSpPr>
            <a:spLocks noGrp="1" noChangeArrowheads="1"/>
          </p:cNvSpPr>
          <p:nvPr>
            <p:ph type="title"/>
          </p:nvPr>
        </p:nvSpPr>
        <p:spPr/>
        <p:txBody>
          <a:bodyPr/>
          <a:lstStyle/>
          <a:p>
            <a:r>
              <a:rPr lang="fr-FR" smtClean="0"/>
              <a:t>Interfaces</a:t>
            </a:r>
            <a:br>
              <a:rPr lang="fr-FR" smtClean="0"/>
            </a:br>
            <a:r>
              <a:rPr lang="fr-FR" sz="2800" smtClean="0"/>
              <a:t>Map</a:t>
            </a:r>
            <a:endParaRPr lang="fr-FR" sz="2400" smtClean="0"/>
          </a:p>
        </p:txBody>
      </p:sp>
      <p:sp>
        <p:nvSpPr>
          <p:cNvPr id="418820" name="Rectangle 3"/>
          <p:cNvSpPr>
            <a:spLocks noGrp="1" noChangeArrowheads="1"/>
          </p:cNvSpPr>
          <p:nvPr>
            <p:ph type="body" idx="1"/>
          </p:nvPr>
        </p:nvSpPr>
        <p:spPr>
          <a:xfrm>
            <a:off x="152400" y="1200150"/>
            <a:ext cx="8839200" cy="5229225"/>
          </a:xfrm>
        </p:spPr>
        <p:txBody>
          <a:bodyPr/>
          <a:lstStyle/>
          <a:p>
            <a:r>
              <a:rPr lang="fr-FR" smtClean="0">
                <a:sym typeface="Wingdings" pitchFamily="2" charset="2"/>
              </a:rPr>
              <a:t>Map = Objet qui contient des correspondances Clé – Valeur</a:t>
            </a:r>
          </a:p>
          <a:p>
            <a:r>
              <a:rPr lang="fr-FR" smtClean="0">
                <a:sym typeface="Wingdings" pitchFamily="2" charset="2"/>
              </a:rPr>
              <a:t>Ne peut contenir de doublons (clés sont primaires)</a:t>
            </a:r>
          </a:p>
          <a:p>
            <a:r>
              <a:rPr lang="fr-FR" smtClean="0">
                <a:sym typeface="Wingdings" pitchFamily="2" charset="2"/>
              </a:rPr>
              <a:t>Fournit des opérations de base standards:</a:t>
            </a:r>
          </a:p>
          <a:p>
            <a:pPr lvl="1"/>
            <a:r>
              <a:rPr lang="fr-FR" smtClean="0">
                <a:sym typeface="Wingdings" pitchFamily="2" charset="2"/>
              </a:rPr>
              <a:t>put(</a:t>
            </a:r>
            <a:r>
              <a:rPr lang="fr-FR" i="1" smtClean="0">
                <a:sym typeface="Wingdings" pitchFamily="2" charset="2"/>
              </a:rPr>
              <a:t>key,value</a:t>
            </a:r>
            <a:r>
              <a:rPr lang="fr-FR" smtClean="0">
                <a:sym typeface="Wingdings" pitchFamily="2" charset="2"/>
              </a:rPr>
              <a:t>)</a:t>
            </a:r>
          </a:p>
          <a:p>
            <a:pPr lvl="1"/>
            <a:r>
              <a:rPr lang="fr-FR" smtClean="0">
                <a:sym typeface="Wingdings" pitchFamily="2" charset="2"/>
              </a:rPr>
              <a:t>get(</a:t>
            </a:r>
            <a:r>
              <a:rPr lang="fr-FR" i="1" smtClean="0">
                <a:sym typeface="Wingdings" pitchFamily="2" charset="2"/>
              </a:rPr>
              <a:t>key</a:t>
            </a:r>
            <a:r>
              <a:rPr lang="fr-FR" smtClean="0">
                <a:sym typeface="Wingdings" pitchFamily="2" charset="2"/>
              </a:rPr>
              <a:t>)</a:t>
            </a:r>
          </a:p>
          <a:p>
            <a:pPr lvl="1"/>
            <a:r>
              <a:rPr lang="fr-FR" smtClean="0">
                <a:sym typeface="Wingdings" pitchFamily="2" charset="2"/>
              </a:rPr>
              <a:t>remove(</a:t>
            </a:r>
            <a:r>
              <a:rPr lang="fr-FR" i="1" smtClean="0">
                <a:sym typeface="Wingdings" pitchFamily="2" charset="2"/>
              </a:rPr>
              <a:t>key</a:t>
            </a:r>
            <a:r>
              <a:rPr lang="fr-FR" smtClean="0">
                <a:sym typeface="Wingdings" pitchFamily="2" charset="2"/>
              </a:rPr>
              <a:t>)</a:t>
            </a:r>
          </a:p>
          <a:p>
            <a:pPr lvl="1"/>
            <a:r>
              <a:rPr lang="fr-FR" smtClean="0">
                <a:sym typeface="Wingdings" pitchFamily="2" charset="2"/>
              </a:rPr>
              <a:t>containsKey(</a:t>
            </a:r>
            <a:r>
              <a:rPr lang="fr-FR" i="1" smtClean="0">
                <a:sym typeface="Wingdings" pitchFamily="2" charset="2"/>
              </a:rPr>
              <a:t>key</a:t>
            </a:r>
            <a:r>
              <a:rPr lang="fr-FR" smtClean="0">
                <a:sym typeface="Wingdings" pitchFamily="2" charset="2"/>
              </a:rPr>
              <a:t>)</a:t>
            </a:r>
          </a:p>
          <a:p>
            <a:pPr lvl="1"/>
            <a:r>
              <a:rPr lang="fr-FR" smtClean="0">
                <a:sym typeface="Wingdings" pitchFamily="2" charset="2"/>
              </a:rPr>
              <a:t>containsValue(</a:t>
            </a:r>
            <a:r>
              <a:rPr lang="fr-FR" i="1" smtClean="0">
                <a:sym typeface="Wingdings" pitchFamily="2" charset="2"/>
              </a:rPr>
              <a:t>value</a:t>
            </a:r>
            <a:r>
              <a:rPr lang="fr-FR" smtClean="0">
                <a:sym typeface="Wingdings" pitchFamily="2" charset="2"/>
              </a:rPr>
              <a:t>)</a:t>
            </a:r>
          </a:p>
          <a:p>
            <a:pPr lvl="1"/>
            <a:r>
              <a:rPr lang="fr-FR" smtClean="0">
                <a:sym typeface="Wingdings" pitchFamily="2" charset="2"/>
              </a:rPr>
              <a:t>size()</a:t>
            </a:r>
          </a:p>
          <a:p>
            <a:pPr lvl="1"/>
            <a:r>
              <a:rPr lang="fr-FR" smtClean="0">
                <a:sym typeface="Wingdings" pitchFamily="2" charset="2"/>
              </a:rPr>
              <a:t>isEmpty()</a:t>
            </a:r>
          </a:p>
          <a:p>
            <a:r>
              <a:rPr lang="fr-FR" smtClean="0">
                <a:sym typeface="Wingdings" pitchFamily="2" charset="2"/>
              </a:rPr>
              <a:t>Peut générer une collection qui représente les couples Clé – Valeur</a:t>
            </a:r>
          </a:p>
          <a:p>
            <a:r>
              <a:rPr lang="fr-FR" smtClean="0">
                <a:sym typeface="Wingdings" pitchFamily="2" charset="2"/>
              </a:rPr>
              <a:t>Il existe aussi</a:t>
            </a:r>
          </a:p>
          <a:p>
            <a:pPr lvl="1"/>
            <a:r>
              <a:rPr lang="fr-FR" smtClean="0">
                <a:sym typeface="Wingdings" pitchFamily="2" charset="2"/>
              </a:rPr>
              <a:t>des « Map » permettant de faire correspondre plusieurs valeurs à chaque clé</a:t>
            </a:r>
          </a:p>
          <a:p>
            <a:pPr lvl="1"/>
            <a:r>
              <a:rPr lang="fr-FR" smtClean="0">
                <a:sym typeface="Wingdings" pitchFamily="2" charset="2"/>
              </a:rPr>
              <a:t>des « SortedMap » fournissant des « Map » naturellement triés</a:t>
            </a:r>
          </a:p>
        </p:txBody>
      </p:sp>
    </p:spTree>
  </p:cSld>
  <p:clrMapOvr>
    <a:masterClrMapping/>
  </p:clrMapOvr>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Footer Placeholder 3"/>
          <p:cNvSpPr>
            <a:spLocks noGrp="1"/>
          </p:cNvSpPr>
          <p:nvPr>
            <p:ph type="ftr" sz="quarter" idx="10"/>
          </p:nvPr>
        </p:nvSpPr>
        <p:spPr>
          <a:noFill/>
        </p:spPr>
        <p:txBody>
          <a:bodyPr/>
          <a:lstStyle/>
          <a:p>
            <a:r>
              <a:rPr lang="fr-FR" smtClean="0"/>
              <a:t>Cours Java 2013 Bersini</a:t>
            </a:r>
            <a:endParaRPr lang="fr-FR" u="sng"/>
          </a:p>
        </p:txBody>
      </p:sp>
      <p:sp>
        <p:nvSpPr>
          <p:cNvPr id="420867" name="Rectangle 2"/>
          <p:cNvSpPr>
            <a:spLocks noGrp="1" noChangeArrowheads="1"/>
          </p:cNvSpPr>
          <p:nvPr>
            <p:ph type="title"/>
          </p:nvPr>
        </p:nvSpPr>
        <p:spPr/>
        <p:txBody>
          <a:bodyPr/>
          <a:lstStyle/>
          <a:p>
            <a:r>
              <a:rPr lang="fr-FR" smtClean="0"/>
              <a:t>Interfaces</a:t>
            </a:r>
            <a:br>
              <a:rPr lang="fr-FR" smtClean="0"/>
            </a:br>
            <a:r>
              <a:rPr lang="fr-FR" sz="2800" smtClean="0"/>
              <a:t>Iterator</a:t>
            </a:r>
            <a:endParaRPr lang="fr-FR" sz="2400" smtClean="0"/>
          </a:p>
        </p:txBody>
      </p:sp>
      <p:sp>
        <p:nvSpPr>
          <p:cNvPr id="420868" name="Rectangle 3"/>
          <p:cNvSpPr>
            <a:spLocks noGrp="1" noChangeArrowheads="1"/>
          </p:cNvSpPr>
          <p:nvPr>
            <p:ph type="body" idx="1"/>
          </p:nvPr>
        </p:nvSpPr>
        <p:spPr>
          <a:xfrm>
            <a:off x="152400" y="1222375"/>
            <a:ext cx="8839200" cy="5151438"/>
          </a:xfrm>
        </p:spPr>
        <p:txBody>
          <a:bodyPr/>
          <a:lstStyle/>
          <a:p>
            <a:r>
              <a:rPr lang="fr-FR" smtClean="0"/>
              <a:t>Permet de gérer les éléments d’une collection</a:t>
            </a:r>
          </a:p>
          <a:p>
            <a:r>
              <a:rPr lang="fr-FR" smtClean="0">
                <a:sym typeface="Wingdings" pitchFamily="2" charset="2"/>
              </a:rPr>
              <a:t>Toute collection peut fournir son « Iterator »</a:t>
            </a:r>
          </a:p>
          <a:p>
            <a:r>
              <a:rPr lang="fr-FR" smtClean="0">
                <a:sym typeface="Wingdings" pitchFamily="2" charset="2"/>
              </a:rPr>
              <a:t>Permet également de supprimer des éléments d’une collection au cours d’une phase d’itération sur la collection</a:t>
            </a:r>
          </a:p>
          <a:p>
            <a:r>
              <a:rPr lang="fr-FR" smtClean="0">
                <a:sym typeface="Wingdings" pitchFamily="2" charset="2"/>
              </a:rPr>
              <a:t>Contient 3 méthodes essentielles:</a:t>
            </a:r>
          </a:p>
          <a:p>
            <a:pPr lvl="1"/>
            <a:r>
              <a:rPr lang="fr-FR" smtClean="0">
                <a:sym typeface="Wingdings" pitchFamily="2" charset="2"/>
              </a:rPr>
              <a:t>hasNext(): </a:t>
            </a:r>
            <a:r>
              <a:rPr lang="fr-FR" i="1" smtClean="0">
                <a:sym typeface="Wingdings" pitchFamily="2" charset="2"/>
              </a:rPr>
              <a:t>boolean</a:t>
            </a:r>
            <a:r>
              <a:rPr lang="fr-FR" smtClean="0">
                <a:sym typeface="Wingdings" pitchFamily="2" charset="2"/>
              </a:rPr>
              <a:t>  Indique s’il reste des éléments après l’élément en cours</a:t>
            </a:r>
          </a:p>
          <a:p>
            <a:pPr lvl="1"/>
            <a:r>
              <a:rPr lang="fr-FR" smtClean="0">
                <a:sym typeface="Wingdings" pitchFamily="2" charset="2"/>
              </a:rPr>
              <a:t>next(): </a:t>
            </a:r>
            <a:r>
              <a:rPr lang="fr-FR" i="1" smtClean="0">
                <a:sym typeface="Wingdings" pitchFamily="2" charset="2"/>
              </a:rPr>
              <a:t>Object</a:t>
            </a:r>
            <a:r>
              <a:rPr lang="fr-FR" smtClean="0">
                <a:sym typeface="Wingdings" pitchFamily="2" charset="2"/>
              </a:rPr>
              <a:t>  Fournit l’élément suivant de la collection</a:t>
            </a:r>
          </a:p>
          <a:p>
            <a:pPr lvl="1"/>
            <a:r>
              <a:rPr lang="fr-FR" smtClean="0">
                <a:sym typeface="Wingdings" pitchFamily="2" charset="2"/>
              </a:rPr>
              <a:t>Remove(): </a:t>
            </a:r>
            <a:r>
              <a:rPr lang="fr-FR" i="1" smtClean="0">
                <a:sym typeface="Wingdings" pitchFamily="2" charset="2"/>
              </a:rPr>
              <a:t>void</a:t>
            </a:r>
            <a:r>
              <a:rPr lang="fr-FR" smtClean="0">
                <a:sym typeface="Wingdings" pitchFamily="2" charset="2"/>
              </a:rPr>
              <a:t>  Supprime l’élément en cours</a:t>
            </a:r>
          </a:p>
          <a:p>
            <a:r>
              <a:rPr lang="fr-FR" smtClean="0">
                <a:sym typeface="Wingdings" pitchFamily="2" charset="2"/>
              </a:rPr>
              <a:t>Exemple:</a:t>
            </a:r>
          </a:p>
          <a:p>
            <a:pPr lvl="1">
              <a:buFont typeface="Wingdings" pitchFamily="2" charset="2"/>
              <a:buNone/>
            </a:pPr>
            <a:r>
              <a:rPr lang="en-US" smtClean="0">
                <a:latin typeface="Courier New" pitchFamily="49" charset="0"/>
                <a:sym typeface="Wingdings" pitchFamily="2" charset="2"/>
              </a:rPr>
              <a:t>static void filter(Collection c) {</a:t>
            </a:r>
          </a:p>
          <a:p>
            <a:pPr lvl="1">
              <a:buFont typeface="Wingdings" pitchFamily="2" charset="2"/>
              <a:buNone/>
            </a:pPr>
            <a:r>
              <a:rPr lang="en-US" smtClean="0">
                <a:latin typeface="Courier New" pitchFamily="49" charset="0"/>
                <a:sym typeface="Wingdings" pitchFamily="2" charset="2"/>
              </a:rPr>
              <a:t>	for (Iterator i = c.iterator(); i.hasNext(); ) </a:t>
            </a:r>
          </a:p>
          <a:p>
            <a:pPr lvl="1">
              <a:buFont typeface="Wingdings" pitchFamily="2" charset="2"/>
              <a:buNone/>
            </a:pPr>
            <a:r>
              <a:rPr lang="en-US" smtClean="0">
                <a:latin typeface="Courier New" pitchFamily="49" charset="0"/>
                <a:sym typeface="Wingdings" pitchFamily="2" charset="2"/>
              </a:rPr>
              <a:t>		if (! cond(i.next()))</a:t>
            </a:r>
          </a:p>
          <a:p>
            <a:pPr lvl="1">
              <a:buFont typeface="Wingdings" pitchFamily="2" charset="2"/>
              <a:buNone/>
            </a:pPr>
            <a:r>
              <a:rPr lang="en-US" smtClean="0">
                <a:latin typeface="Courier New" pitchFamily="49" charset="0"/>
                <a:sym typeface="Wingdings" pitchFamily="2" charset="2"/>
              </a:rPr>
              <a:t>			i.remove();</a:t>
            </a:r>
          </a:p>
          <a:p>
            <a:pPr lvl="1">
              <a:buFont typeface="Wingdings" pitchFamily="2" charset="2"/>
              <a:buNone/>
            </a:pPr>
            <a:r>
              <a:rPr lang="en-US" smtClean="0">
                <a:latin typeface="Courier New" pitchFamily="49" charset="0"/>
                <a:sym typeface="Wingdings" pitchFamily="2" charset="2"/>
              </a:rPr>
              <a:t>} </a:t>
            </a:r>
            <a:endParaRPr lang="fr-FR" smtClean="0">
              <a:latin typeface="Courier New" pitchFamily="49" charset="0"/>
              <a:sym typeface="Wingdings" pitchFamily="2" charset="2"/>
            </a:endParaRPr>
          </a:p>
        </p:txBody>
      </p:sp>
    </p:spTree>
  </p:cSld>
  <p:clrMapOvr>
    <a:masterClrMapping/>
  </p:clrMapOvr>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Footer Placeholder 3"/>
          <p:cNvSpPr>
            <a:spLocks noGrp="1"/>
          </p:cNvSpPr>
          <p:nvPr>
            <p:ph type="ftr" sz="quarter" idx="10"/>
          </p:nvPr>
        </p:nvSpPr>
        <p:spPr>
          <a:noFill/>
        </p:spPr>
        <p:txBody>
          <a:bodyPr/>
          <a:lstStyle/>
          <a:p>
            <a:r>
              <a:rPr lang="fr-FR" smtClean="0"/>
              <a:t>Cours Java 2013 Bersini</a:t>
            </a:r>
            <a:endParaRPr lang="fr-FR" u="sng"/>
          </a:p>
        </p:txBody>
      </p:sp>
      <p:sp>
        <p:nvSpPr>
          <p:cNvPr id="422915" name="Rectangle 2"/>
          <p:cNvSpPr>
            <a:spLocks noGrp="1" noChangeArrowheads="1"/>
          </p:cNvSpPr>
          <p:nvPr>
            <p:ph type="title"/>
          </p:nvPr>
        </p:nvSpPr>
        <p:spPr/>
        <p:txBody>
          <a:bodyPr/>
          <a:lstStyle/>
          <a:p>
            <a:r>
              <a:rPr lang="fr-FR" smtClean="0"/>
              <a:t>Interfaces</a:t>
            </a:r>
            <a:br>
              <a:rPr lang="fr-FR" smtClean="0"/>
            </a:br>
            <a:r>
              <a:rPr lang="fr-FR" sz="2800" smtClean="0"/>
              <a:t>Comparaison (1/4)</a:t>
            </a:r>
            <a:endParaRPr lang="fr-FR" sz="2400" smtClean="0"/>
          </a:p>
        </p:txBody>
      </p:sp>
      <p:sp>
        <p:nvSpPr>
          <p:cNvPr id="422916" name="Rectangle 3"/>
          <p:cNvSpPr>
            <a:spLocks noGrp="1" noChangeArrowheads="1"/>
          </p:cNvSpPr>
          <p:nvPr>
            <p:ph type="body" idx="1"/>
          </p:nvPr>
        </p:nvSpPr>
        <p:spPr>
          <a:xfrm>
            <a:off x="152400" y="1222375"/>
            <a:ext cx="8839200" cy="5151438"/>
          </a:xfrm>
          <a:noFill/>
        </p:spPr>
        <p:txBody>
          <a:bodyPr/>
          <a:lstStyle/>
          <a:p>
            <a:pPr>
              <a:lnSpc>
                <a:spcPct val="90000"/>
              </a:lnSpc>
              <a:buFont typeface="Symbol" pitchFamily="18" charset="2"/>
              <a:buNone/>
            </a:pPr>
            <a:r>
              <a:rPr lang="fr-FR" smtClean="0">
                <a:sym typeface="Wingdings" pitchFamily="2" charset="2"/>
              </a:rPr>
              <a:t>Deux interfaces</a:t>
            </a:r>
          </a:p>
          <a:p>
            <a:pPr>
              <a:lnSpc>
                <a:spcPct val="90000"/>
              </a:lnSpc>
            </a:pPr>
            <a:r>
              <a:rPr lang="fr-FR" smtClean="0">
                <a:sym typeface="Wingdings" pitchFamily="2" charset="2"/>
              </a:rPr>
              <a:t>Comparable</a:t>
            </a:r>
          </a:p>
          <a:p>
            <a:pPr lvl="1">
              <a:lnSpc>
                <a:spcPct val="90000"/>
              </a:lnSpc>
            </a:pPr>
            <a:r>
              <a:rPr lang="fr-FR" smtClean="0">
                <a:sym typeface="Wingdings" pitchFamily="2" charset="2"/>
              </a:rPr>
              <a:t>Fournit une méthode de comparaison au sein d’une classe</a:t>
            </a:r>
          </a:p>
          <a:p>
            <a:pPr lvl="1">
              <a:lnSpc>
                <a:spcPct val="90000"/>
              </a:lnSpc>
            </a:pPr>
            <a:r>
              <a:rPr lang="fr-FR" smtClean="0">
                <a:sym typeface="Wingdings" pitchFamily="2" charset="2"/>
              </a:rPr>
              <a:t>Impose de redéfinir une seule méthode </a:t>
            </a:r>
            <a:r>
              <a:rPr lang="fr-FR" sz="1600" smtClean="0">
                <a:latin typeface="Courier New" pitchFamily="49" charset="0"/>
                <a:sym typeface="Wingdings" pitchFamily="2" charset="2"/>
              </a:rPr>
              <a:t>public int compareTo(Object o) </a:t>
            </a:r>
            <a:r>
              <a:rPr lang="fr-FR" smtClean="0">
                <a:sym typeface="Wingdings" pitchFamily="2" charset="2"/>
              </a:rPr>
              <a:t>qui r</a:t>
            </a:r>
            <a:r>
              <a:rPr lang="fr-FR" smtClean="0"/>
              <a:t>envoie un entier:</a:t>
            </a:r>
          </a:p>
          <a:p>
            <a:pPr lvl="2">
              <a:lnSpc>
                <a:spcPct val="90000"/>
              </a:lnSpc>
              <a:buFont typeface="Wingdings" pitchFamily="2" charset="2"/>
              <a:buNone/>
            </a:pPr>
            <a:r>
              <a:rPr lang="fr-FR" smtClean="0"/>
              <a:t>1   si l’objet courant &gt; l’objet « o » fourni dans la méthode</a:t>
            </a:r>
          </a:p>
          <a:p>
            <a:pPr lvl="2">
              <a:lnSpc>
                <a:spcPct val="90000"/>
              </a:lnSpc>
              <a:buFont typeface="Wingdings" pitchFamily="2" charset="2"/>
              <a:buNone/>
            </a:pPr>
            <a:r>
              <a:rPr lang="fr-FR" smtClean="0"/>
              <a:t>0   si l’objet courant = l’objet « o » fourni dans la méthode</a:t>
            </a:r>
          </a:p>
          <a:p>
            <a:pPr lvl="2">
              <a:lnSpc>
                <a:spcPct val="90000"/>
              </a:lnSpc>
              <a:buFont typeface="Wingdings" pitchFamily="2" charset="2"/>
              <a:buNone/>
            </a:pPr>
            <a:r>
              <a:rPr lang="fr-FR" smtClean="0"/>
              <a:t>-1  si l’objet courant &lt; l’objet « o » fourni dans la méthode</a:t>
            </a:r>
          </a:p>
          <a:p>
            <a:pPr lvl="2">
              <a:lnSpc>
                <a:spcPct val="90000"/>
              </a:lnSpc>
              <a:buFont typeface="Wingdings" pitchFamily="2" charset="2"/>
              <a:buNone/>
            </a:pPr>
            <a:endParaRPr lang="fr-FR" smtClean="0"/>
          </a:p>
          <a:p>
            <a:pPr>
              <a:lnSpc>
                <a:spcPct val="90000"/>
              </a:lnSpc>
            </a:pPr>
            <a:r>
              <a:rPr lang="fr-FR" smtClean="0">
                <a:sym typeface="Wingdings" pitchFamily="2" charset="2"/>
              </a:rPr>
              <a:t>Comparator</a:t>
            </a:r>
          </a:p>
          <a:p>
            <a:pPr lvl="1">
              <a:lnSpc>
                <a:spcPct val="90000"/>
              </a:lnSpc>
            </a:pPr>
            <a:r>
              <a:rPr lang="fr-FR" smtClean="0">
                <a:sym typeface="Wingdings" pitchFamily="2" charset="2"/>
              </a:rPr>
              <a:t>Permet de définir une classe servant de comparateur à une autre</a:t>
            </a:r>
          </a:p>
          <a:p>
            <a:pPr lvl="1">
              <a:lnSpc>
                <a:spcPct val="90000"/>
              </a:lnSpc>
            </a:pPr>
            <a:r>
              <a:rPr lang="fr-FR" smtClean="0">
                <a:sym typeface="Wingdings" pitchFamily="2" charset="2"/>
              </a:rPr>
              <a:t>Impose de redéfinir une seule méthode</a:t>
            </a:r>
          </a:p>
          <a:p>
            <a:pPr lvl="1">
              <a:lnSpc>
                <a:spcPct val="90000"/>
              </a:lnSpc>
              <a:buFont typeface="Wingdings" pitchFamily="2" charset="2"/>
              <a:buNone/>
            </a:pPr>
            <a:r>
              <a:rPr lang="fr-FR" sz="1600" smtClean="0">
                <a:latin typeface="Courier New" pitchFamily="49" charset="0"/>
                <a:sym typeface="Wingdings" pitchFamily="2" charset="2"/>
              </a:rPr>
              <a:t>	public int compare(Object o1, Object o2) </a:t>
            </a:r>
            <a:r>
              <a:rPr lang="fr-FR" smtClean="0">
                <a:sym typeface="Wingdings" pitchFamily="2" charset="2"/>
              </a:rPr>
              <a:t>qui r</a:t>
            </a:r>
            <a:r>
              <a:rPr lang="fr-FR" smtClean="0"/>
              <a:t>envoie un entier:</a:t>
            </a:r>
          </a:p>
          <a:p>
            <a:pPr lvl="2">
              <a:lnSpc>
                <a:spcPct val="90000"/>
              </a:lnSpc>
              <a:buFont typeface="Wingdings" pitchFamily="2" charset="2"/>
              <a:buNone/>
            </a:pPr>
            <a:r>
              <a:rPr lang="fr-FR" smtClean="0"/>
              <a:t>1   si </a:t>
            </a:r>
            <a:r>
              <a:rPr lang="fr-FR" i="1" smtClean="0"/>
              <a:t>o1</a:t>
            </a:r>
            <a:r>
              <a:rPr lang="fr-FR" smtClean="0"/>
              <a:t> &gt; </a:t>
            </a:r>
            <a:r>
              <a:rPr lang="fr-FR" i="1" smtClean="0"/>
              <a:t>o2</a:t>
            </a:r>
            <a:endParaRPr lang="fr-FR" smtClean="0"/>
          </a:p>
          <a:p>
            <a:pPr lvl="2">
              <a:lnSpc>
                <a:spcPct val="90000"/>
              </a:lnSpc>
              <a:buFont typeface="Wingdings" pitchFamily="2" charset="2"/>
              <a:buNone/>
            </a:pPr>
            <a:r>
              <a:rPr lang="fr-FR" smtClean="0"/>
              <a:t>0   si </a:t>
            </a:r>
            <a:r>
              <a:rPr lang="fr-FR" i="1" smtClean="0"/>
              <a:t>o1</a:t>
            </a:r>
            <a:r>
              <a:rPr lang="fr-FR" smtClean="0"/>
              <a:t> = </a:t>
            </a:r>
            <a:r>
              <a:rPr lang="fr-FR" i="1" smtClean="0"/>
              <a:t>o2</a:t>
            </a:r>
            <a:endParaRPr lang="fr-FR" smtClean="0"/>
          </a:p>
          <a:p>
            <a:pPr lvl="2">
              <a:lnSpc>
                <a:spcPct val="90000"/>
              </a:lnSpc>
              <a:buFont typeface="Wingdings" pitchFamily="2" charset="2"/>
              <a:buNone/>
            </a:pPr>
            <a:r>
              <a:rPr lang="fr-FR" smtClean="0"/>
              <a:t>-1  si </a:t>
            </a:r>
            <a:r>
              <a:rPr lang="fr-FR" i="1" smtClean="0"/>
              <a:t>o1</a:t>
            </a:r>
            <a:r>
              <a:rPr lang="fr-FR" smtClean="0"/>
              <a:t> &lt; </a:t>
            </a:r>
            <a:r>
              <a:rPr lang="fr-FR" i="1" smtClean="0"/>
              <a:t>o2</a:t>
            </a:r>
            <a:endParaRPr lang="fr-FR" sz="1400" smtClean="0">
              <a:latin typeface="Courier New" pitchFamily="49" charset="0"/>
              <a:sym typeface="Wingdings" pitchFamily="2" charset="2"/>
            </a:endParaRPr>
          </a:p>
        </p:txBody>
      </p:sp>
    </p:spTree>
  </p:cSld>
  <p:clrMapOvr>
    <a:masterClrMapping/>
  </p:clrMapOv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Footer Placeholder 3"/>
          <p:cNvSpPr>
            <a:spLocks noGrp="1"/>
          </p:cNvSpPr>
          <p:nvPr>
            <p:ph type="ftr" sz="quarter" idx="10"/>
          </p:nvPr>
        </p:nvSpPr>
        <p:spPr>
          <a:noFill/>
        </p:spPr>
        <p:txBody>
          <a:bodyPr/>
          <a:lstStyle/>
          <a:p>
            <a:r>
              <a:rPr lang="fr-FR" smtClean="0"/>
              <a:t>Cours Java 2013 Bersini</a:t>
            </a:r>
            <a:endParaRPr lang="fr-FR" u="sng"/>
          </a:p>
        </p:txBody>
      </p:sp>
      <p:sp>
        <p:nvSpPr>
          <p:cNvPr id="424963" name="Rectangle 2"/>
          <p:cNvSpPr>
            <a:spLocks noGrp="1" noChangeArrowheads="1"/>
          </p:cNvSpPr>
          <p:nvPr>
            <p:ph type="title"/>
          </p:nvPr>
        </p:nvSpPr>
        <p:spPr/>
        <p:txBody>
          <a:bodyPr/>
          <a:lstStyle/>
          <a:p>
            <a:r>
              <a:rPr lang="fr-FR" smtClean="0"/>
              <a:t>Interfaces</a:t>
            </a:r>
            <a:br>
              <a:rPr lang="fr-FR" smtClean="0"/>
            </a:br>
            <a:r>
              <a:rPr lang="fr-FR" sz="2800" smtClean="0"/>
              <a:t>Comparaison (2/4)</a:t>
            </a:r>
            <a:endParaRPr lang="fr-FR" sz="2400" smtClean="0"/>
          </a:p>
        </p:txBody>
      </p:sp>
      <p:sp>
        <p:nvSpPr>
          <p:cNvPr id="424964" name="Rectangle 3"/>
          <p:cNvSpPr>
            <a:spLocks noGrp="1" noChangeArrowheads="1"/>
          </p:cNvSpPr>
          <p:nvPr>
            <p:ph type="body" idx="1"/>
          </p:nvPr>
        </p:nvSpPr>
        <p:spPr>
          <a:xfrm>
            <a:off x="450850" y="1739900"/>
            <a:ext cx="7494588" cy="4567238"/>
          </a:xfrm>
          <a:solidFill>
            <a:srgbClr val="E6F4FF"/>
          </a:solidFill>
          <a:ln cap="flat">
            <a:solidFill>
              <a:schemeClr val="tx1"/>
            </a:solidFill>
          </a:ln>
        </p:spPr>
        <p:txBody>
          <a:bodyPr/>
          <a:lstStyle/>
          <a:p>
            <a:pPr>
              <a:lnSpc>
                <a:spcPct val="80000"/>
              </a:lnSpc>
              <a:buFont typeface="Symbol" pitchFamily="18" charset="2"/>
              <a:buNone/>
            </a:pPr>
            <a:r>
              <a:rPr lang="fr-FR" sz="1600" b="0" smtClean="0">
                <a:latin typeface="Courier New" pitchFamily="49" charset="0"/>
                <a:sym typeface="Wingdings" pitchFamily="2" charset="2"/>
              </a:rPr>
              <a:t>import java.util.*;</a:t>
            </a:r>
          </a:p>
          <a:p>
            <a:pPr>
              <a:lnSpc>
                <a:spcPct val="80000"/>
              </a:lnSpc>
              <a:buFont typeface="Symbol" pitchFamily="18" charset="2"/>
              <a:buNone/>
            </a:pPr>
            <a:r>
              <a:rPr lang="fr-FR" sz="1600" b="0" smtClean="0">
                <a:latin typeface="Courier New" pitchFamily="49" charset="0"/>
                <a:sym typeface="Wingdings" pitchFamily="2" charset="2"/>
              </a:rPr>
              <a:t>public class Name implements Comparable {</a:t>
            </a:r>
          </a:p>
          <a:p>
            <a:pPr>
              <a:lnSpc>
                <a:spcPct val="80000"/>
              </a:lnSpc>
              <a:buFont typeface="Symbol" pitchFamily="18" charset="2"/>
              <a:buNone/>
            </a:pPr>
            <a:r>
              <a:rPr lang="fr-FR" sz="1600" b="0" smtClean="0">
                <a:latin typeface="Courier New" pitchFamily="49" charset="0"/>
                <a:sym typeface="Wingdings" pitchFamily="2" charset="2"/>
              </a:rPr>
              <a:t>    private String  firstName, lastName;</a:t>
            </a:r>
          </a:p>
          <a:p>
            <a:pPr>
              <a:lnSpc>
                <a:spcPct val="80000"/>
              </a:lnSpc>
              <a:buFont typeface="Symbol" pitchFamily="18" charset="2"/>
              <a:buNone/>
            </a:pPr>
            <a:endParaRPr lang="fr-FR" sz="1600" b="0" smtClean="0">
              <a:latin typeface="Courier New" pitchFamily="49" charset="0"/>
              <a:sym typeface="Wingdings" pitchFamily="2" charset="2"/>
            </a:endParaRPr>
          </a:p>
          <a:p>
            <a:pPr>
              <a:lnSpc>
                <a:spcPct val="80000"/>
              </a:lnSpc>
              <a:buFont typeface="Symbol" pitchFamily="18" charset="2"/>
              <a:buNone/>
            </a:pPr>
            <a:r>
              <a:rPr lang="fr-FR" sz="1600" b="0" smtClean="0">
                <a:latin typeface="Courier New" pitchFamily="49" charset="0"/>
                <a:sym typeface="Wingdings" pitchFamily="2" charset="2"/>
              </a:rPr>
              <a:t>    public Name(String firstName, String lastName) {</a:t>
            </a:r>
          </a:p>
          <a:p>
            <a:pPr>
              <a:lnSpc>
                <a:spcPct val="80000"/>
              </a:lnSpc>
              <a:buFont typeface="Symbol" pitchFamily="18" charset="2"/>
              <a:buNone/>
            </a:pPr>
            <a:r>
              <a:rPr lang="fr-FR" sz="1600" b="0" smtClean="0">
                <a:latin typeface="Courier New" pitchFamily="49" charset="0"/>
                <a:sym typeface="Wingdings" pitchFamily="2" charset="2"/>
              </a:rPr>
              <a:t>        this.firstName = firstName;</a:t>
            </a:r>
          </a:p>
          <a:p>
            <a:pPr>
              <a:lnSpc>
                <a:spcPct val="80000"/>
              </a:lnSpc>
              <a:buFont typeface="Symbol" pitchFamily="18" charset="2"/>
              <a:buNone/>
            </a:pPr>
            <a:r>
              <a:rPr lang="fr-FR" sz="1600" b="0" smtClean="0">
                <a:latin typeface="Courier New" pitchFamily="49" charset="0"/>
                <a:sym typeface="Wingdings" pitchFamily="2" charset="2"/>
              </a:rPr>
              <a:t>        this.lastName = lastName;</a:t>
            </a:r>
          </a:p>
          <a:p>
            <a:pPr>
              <a:lnSpc>
                <a:spcPct val="80000"/>
              </a:lnSpc>
              <a:buFont typeface="Symbol" pitchFamily="18" charset="2"/>
              <a:buNone/>
            </a:pPr>
            <a:r>
              <a:rPr lang="fr-FR" sz="1600" b="0" smtClean="0">
                <a:latin typeface="Courier New" pitchFamily="49" charset="0"/>
                <a:sym typeface="Wingdings" pitchFamily="2" charset="2"/>
              </a:rPr>
              <a:t>    }</a:t>
            </a:r>
          </a:p>
          <a:p>
            <a:pPr>
              <a:lnSpc>
                <a:spcPct val="80000"/>
              </a:lnSpc>
              <a:buFont typeface="Symbol" pitchFamily="18" charset="2"/>
              <a:buNone/>
            </a:pPr>
            <a:endParaRPr lang="fr-FR" sz="1600" b="0" smtClean="0">
              <a:latin typeface="Courier New" pitchFamily="49" charset="0"/>
              <a:sym typeface="Wingdings" pitchFamily="2" charset="2"/>
            </a:endParaRPr>
          </a:p>
          <a:p>
            <a:pPr>
              <a:lnSpc>
                <a:spcPct val="80000"/>
              </a:lnSpc>
              <a:buFont typeface="Symbol" pitchFamily="18" charset="2"/>
              <a:buNone/>
            </a:pPr>
            <a:r>
              <a:rPr lang="fr-FR" sz="1600" b="0" smtClean="0">
                <a:latin typeface="Courier New" pitchFamily="49" charset="0"/>
                <a:sym typeface="Wingdings" pitchFamily="2" charset="2"/>
              </a:rPr>
              <a:t>    public int compareTo(Object o) {</a:t>
            </a:r>
          </a:p>
          <a:p>
            <a:pPr>
              <a:lnSpc>
                <a:spcPct val="80000"/>
              </a:lnSpc>
              <a:buFont typeface="Symbol" pitchFamily="18" charset="2"/>
              <a:buNone/>
            </a:pPr>
            <a:r>
              <a:rPr lang="fr-FR" sz="1600" b="0" smtClean="0">
                <a:latin typeface="Courier New" pitchFamily="49" charset="0"/>
                <a:sym typeface="Wingdings" pitchFamily="2" charset="2"/>
              </a:rPr>
              <a:t>		Name n = (Name) o;</a:t>
            </a:r>
          </a:p>
          <a:p>
            <a:pPr>
              <a:lnSpc>
                <a:spcPct val="80000"/>
              </a:lnSpc>
              <a:buFont typeface="Symbol" pitchFamily="18" charset="2"/>
              <a:buNone/>
            </a:pPr>
            <a:r>
              <a:rPr lang="fr-FR" sz="1600" b="0" smtClean="0">
                <a:latin typeface="Courier New" pitchFamily="49" charset="0"/>
                <a:sym typeface="Wingdings" pitchFamily="2" charset="2"/>
              </a:rPr>
              <a:t>		int lastCmp = lastName.compareTo(n.lastName);</a:t>
            </a:r>
          </a:p>
          <a:p>
            <a:pPr>
              <a:lnSpc>
                <a:spcPct val="80000"/>
              </a:lnSpc>
              <a:buFont typeface="Symbol" pitchFamily="18" charset="2"/>
              <a:buNone/>
            </a:pPr>
            <a:r>
              <a:rPr lang="fr-FR" sz="1600" b="0" smtClean="0">
                <a:latin typeface="Courier New" pitchFamily="49" charset="0"/>
                <a:sym typeface="Wingdings" pitchFamily="2" charset="2"/>
              </a:rPr>
              <a:t>		if(lastCmp==0)</a:t>
            </a:r>
          </a:p>
          <a:p>
            <a:pPr>
              <a:lnSpc>
                <a:spcPct val="80000"/>
              </a:lnSpc>
              <a:buFont typeface="Symbol" pitchFamily="18" charset="2"/>
              <a:buNone/>
            </a:pPr>
            <a:r>
              <a:rPr lang="fr-FR" sz="1600" b="0" smtClean="0">
                <a:latin typeface="Courier New" pitchFamily="49" charset="0"/>
                <a:sym typeface="Wingdings" pitchFamily="2" charset="2"/>
              </a:rPr>
              <a:t>		    lastCmp = firstName.compareTo(n.firstName);</a:t>
            </a:r>
          </a:p>
          <a:p>
            <a:pPr>
              <a:lnSpc>
                <a:spcPct val="80000"/>
              </a:lnSpc>
              <a:buFont typeface="Symbol" pitchFamily="18" charset="2"/>
              <a:buNone/>
            </a:pPr>
            <a:r>
              <a:rPr lang="fr-FR" sz="1600" b="0" smtClean="0">
                <a:latin typeface="Courier New" pitchFamily="49" charset="0"/>
                <a:sym typeface="Wingdings" pitchFamily="2" charset="2"/>
              </a:rPr>
              <a:t>		return lastCmp;</a:t>
            </a:r>
          </a:p>
          <a:p>
            <a:pPr>
              <a:lnSpc>
                <a:spcPct val="80000"/>
              </a:lnSpc>
              <a:buFont typeface="Symbol" pitchFamily="18" charset="2"/>
              <a:buNone/>
            </a:pPr>
            <a:r>
              <a:rPr lang="fr-FR" sz="1600" b="0" smtClean="0">
                <a:latin typeface="Courier New" pitchFamily="49" charset="0"/>
                <a:sym typeface="Wingdings" pitchFamily="2" charset="2"/>
              </a:rPr>
              <a:t>    }</a:t>
            </a:r>
          </a:p>
          <a:p>
            <a:pPr>
              <a:lnSpc>
                <a:spcPct val="80000"/>
              </a:lnSpc>
              <a:buFont typeface="Symbol" pitchFamily="18" charset="2"/>
              <a:buNone/>
            </a:pPr>
            <a:r>
              <a:rPr lang="fr-FR" sz="1600" b="0" smtClean="0">
                <a:latin typeface="Courier New" pitchFamily="49" charset="0"/>
                <a:sym typeface="Wingdings" pitchFamily="2" charset="2"/>
              </a:rPr>
              <a:t>}</a:t>
            </a:r>
          </a:p>
        </p:txBody>
      </p:sp>
      <p:sp>
        <p:nvSpPr>
          <p:cNvPr id="424965" name="Rectangle 4"/>
          <p:cNvSpPr>
            <a:spLocks noChangeArrowheads="1"/>
          </p:cNvSpPr>
          <p:nvPr/>
        </p:nvSpPr>
        <p:spPr bwMode="auto">
          <a:xfrm>
            <a:off x="152400" y="1262063"/>
            <a:ext cx="5303838" cy="396875"/>
          </a:xfrm>
          <a:prstGeom prst="rect">
            <a:avLst/>
          </a:prstGeom>
          <a:noFill/>
          <a:ln w="19050">
            <a:noFill/>
            <a:miter lim="800000"/>
            <a:headEnd/>
            <a:tailEnd/>
          </a:ln>
        </p:spPr>
        <p:txBody>
          <a:bodyPr wrap="none">
            <a:spAutoFit/>
          </a:bodyPr>
          <a:lstStyle/>
          <a:p>
            <a:r>
              <a:rPr lang="fr-FR" sz="2000" b="1">
                <a:solidFill>
                  <a:schemeClr val="tx2"/>
                </a:solidFill>
                <a:sym typeface="Wingdings" pitchFamily="2" charset="2"/>
              </a:rPr>
              <a:t>Exemple d’implémentation de </a:t>
            </a:r>
            <a:r>
              <a:rPr lang="fr-FR" sz="2000" b="1" i="1">
                <a:solidFill>
                  <a:schemeClr val="tx2"/>
                </a:solidFill>
                <a:sym typeface="Wingdings" pitchFamily="2" charset="2"/>
              </a:rPr>
              <a:t>Comparable</a:t>
            </a:r>
            <a:endParaRPr lang="en-US" sz="2000" b="1" i="1">
              <a:solidFill>
                <a:schemeClr val="tx2"/>
              </a:solidFill>
              <a:sym typeface="Wingdings" pitchFamily="2" charset="2"/>
            </a:endParaRPr>
          </a:p>
        </p:txBody>
      </p:sp>
    </p:spTree>
  </p:cSld>
  <p:clrMapOvr>
    <a:masterClrMapping/>
  </p:clrMapOv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Footer Placeholder 3"/>
          <p:cNvSpPr>
            <a:spLocks noGrp="1"/>
          </p:cNvSpPr>
          <p:nvPr>
            <p:ph type="ftr" sz="quarter" idx="10"/>
          </p:nvPr>
        </p:nvSpPr>
        <p:spPr>
          <a:noFill/>
        </p:spPr>
        <p:txBody>
          <a:bodyPr/>
          <a:lstStyle/>
          <a:p>
            <a:r>
              <a:rPr lang="fr-FR" smtClean="0"/>
              <a:t>Cours Java 2013 Bersini</a:t>
            </a:r>
            <a:endParaRPr lang="fr-FR" u="sng"/>
          </a:p>
        </p:txBody>
      </p:sp>
      <p:sp>
        <p:nvSpPr>
          <p:cNvPr id="427011" name="Rectangle 2"/>
          <p:cNvSpPr>
            <a:spLocks noGrp="1" noChangeArrowheads="1"/>
          </p:cNvSpPr>
          <p:nvPr>
            <p:ph type="title"/>
          </p:nvPr>
        </p:nvSpPr>
        <p:spPr/>
        <p:txBody>
          <a:bodyPr/>
          <a:lstStyle/>
          <a:p>
            <a:r>
              <a:rPr lang="fr-FR" smtClean="0"/>
              <a:t>Interfaces</a:t>
            </a:r>
            <a:br>
              <a:rPr lang="fr-FR" smtClean="0"/>
            </a:br>
            <a:r>
              <a:rPr lang="fr-FR" sz="2800" smtClean="0"/>
              <a:t>Comparaison (3/4)</a:t>
            </a:r>
            <a:endParaRPr lang="fr-FR" sz="2400" smtClean="0"/>
          </a:p>
        </p:txBody>
      </p:sp>
      <p:sp>
        <p:nvSpPr>
          <p:cNvPr id="427012" name="Rectangle 3"/>
          <p:cNvSpPr>
            <a:spLocks noGrp="1" noChangeArrowheads="1"/>
          </p:cNvSpPr>
          <p:nvPr>
            <p:ph type="body" idx="1"/>
          </p:nvPr>
        </p:nvSpPr>
        <p:spPr>
          <a:xfrm>
            <a:off x="450850" y="1739900"/>
            <a:ext cx="7494588" cy="4567238"/>
          </a:xfrm>
          <a:solidFill>
            <a:srgbClr val="E6F4FF"/>
          </a:solidFill>
          <a:ln cap="flat">
            <a:solidFill>
              <a:schemeClr val="tx1"/>
            </a:solidFill>
          </a:ln>
        </p:spPr>
        <p:txBody>
          <a:bodyPr/>
          <a:lstStyle/>
          <a:p>
            <a:pPr>
              <a:lnSpc>
                <a:spcPct val="80000"/>
              </a:lnSpc>
              <a:buFont typeface="Symbol" pitchFamily="18" charset="2"/>
              <a:buNone/>
            </a:pPr>
            <a:r>
              <a:rPr lang="fr-FR" sz="1600" b="0" smtClean="0">
                <a:latin typeface="Courier New" pitchFamily="49" charset="0"/>
                <a:sym typeface="Wingdings" pitchFamily="2" charset="2"/>
              </a:rPr>
              <a:t>import java.util.*;</a:t>
            </a:r>
          </a:p>
          <a:p>
            <a:pPr>
              <a:lnSpc>
                <a:spcPct val="80000"/>
              </a:lnSpc>
              <a:buFont typeface="Symbol" pitchFamily="18" charset="2"/>
              <a:buNone/>
            </a:pPr>
            <a:r>
              <a:rPr lang="fr-FR" sz="1600" b="0" smtClean="0">
                <a:latin typeface="Courier New" pitchFamily="49" charset="0"/>
                <a:sym typeface="Wingdings" pitchFamily="2" charset="2"/>
              </a:rPr>
              <a:t>public class Personne implements Comparable&lt;Personne&gt; {</a:t>
            </a:r>
          </a:p>
          <a:p>
            <a:pPr>
              <a:lnSpc>
                <a:spcPct val="80000"/>
              </a:lnSpc>
              <a:buFont typeface="Symbol" pitchFamily="18" charset="2"/>
              <a:buNone/>
            </a:pPr>
            <a:r>
              <a:rPr lang="fr-FR" sz="1600" b="0" smtClean="0">
                <a:latin typeface="Courier New" pitchFamily="49" charset="0"/>
                <a:sym typeface="Wingdings" pitchFamily="2" charset="2"/>
              </a:rPr>
              <a:t>    private String  firstName, lastName;</a:t>
            </a:r>
          </a:p>
          <a:p>
            <a:pPr>
              <a:lnSpc>
                <a:spcPct val="80000"/>
              </a:lnSpc>
              <a:buFont typeface="Symbol" pitchFamily="18" charset="2"/>
              <a:buNone/>
            </a:pPr>
            <a:endParaRPr lang="fr-FR" sz="1600" b="0" smtClean="0">
              <a:latin typeface="Courier New" pitchFamily="49" charset="0"/>
              <a:sym typeface="Wingdings" pitchFamily="2" charset="2"/>
            </a:endParaRPr>
          </a:p>
          <a:p>
            <a:pPr>
              <a:lnSpc>
                <a:spcPct val="80000"/>
              </a:lnSpc>
              <a:buFont typeface="Symbol" pitchFamily="18" charset="2"/>
              <a:buNone/>
            </a:pPr>
            <a:r>
              <a:rPr lang="fr-FR" sz="1600" b="0" smtClean="0">
                <a:latin typeface="Courier New" pitchFamily="49" charset="0"/>
                <a:sym typeface="Wingdings" pitchFamily="2" charset="2"/>
              </a:rPr>
              <a:t>    public Personne(String firstName, String lastName) {</a:t>
            </a:r>
          </a:p>
          <a:p>
            <a:pPr>
              <a:lnSpc>
                <a:spcPct val="80000"/>
              </a:lnSpc>
              <a:buFont typeface="Symbol" pitchFamily="18" charset="2"/>
              <a:buNone/>
            </a:pPr>
            <a:r>
              <a:rPr lang="fr-FR" sz="1600" b="0" smtClean="0">
                <a:latin typeface="Courier New" pitchFamily="49" charset="0"/>
                <a:sym typeface="Wingdings" pitchFamily="2" charset="2"/>
              </a:rPr>
              <a:t>        this.firstName = firstName;</a:t>
            </a:r>
          </a:p>
          <a:p>
            <a:pPr>
              <a:lnSpc>
                <a:spcPct val="80000"/>
              </a:lnSpc>
              <a:buFont typeface="Symbol" pitchFamily="18" charset="2"/>
              <a:buNone/>
            </a:pPr>
            <a:r>
              <a:rPr lang="fr-FR" sz="1600" b="0" smtClean="0">
                <a:latin typeface="Courier New" pitchFamily="49" charset="0"/>
                <a:sym typeface="Wingdings" pitchFamily="2" charset="2"/>
              </a:rPr>
              <a:t>        this.lastName = lastName;</a:t>
            </a:r>
          </a:p>
          <a:p>
            <a:pPr>
              <a:lnSpc>
                <a:spcPct val="80000"/>
              </a:lnSpc>
              <a:buFont typeface="Symbol" pitchFamily="18" charset="2"/>
              <a:buNone/>
            </a:pPr>
            <a:r>
              <a:rPr lang="fr-FR" sz="1600" b="0" smtClean="0">
                <a:latin typeface="Courier New" pitchFamily="49" charset="0"/>
                <a:sym typeface="Wingdings" pitchFamily="2" charset="2"/>
              </a:rPr>
              <a:t>    }</a:t>
            </a:r>
          </a:p>
          <a:p>
            <a:pPr>
              <a:lnSpc>
                <a:spcPct val="80000"/>
              </a:lnSpc>
              <a:buFont typeface="Symbol" pitchFamily="18" charset="2"/>
              <a:buNone/>
            </a:pPr>
            <a:endParaRPr lang="fr-FR" sz="1600" b="0" smtClean="0">
              <a:latin typeface="Courier New" pitchFamily="49" charset="0"/>
              <a:sym typeface="Wingdings" pitchFamily="2" charset="2"/>
            </a:endParaRPr>
          </a:p>
          <a:p>
            <a:pPr>
              <a:lnSpc>
                <a:spcPct val="80000"/>
              </a:lnSpc>
              <a:buFont typeface="Symbol" pitchFamily="18" charset="2"/>
              <a:buNone/>
            </a:pPr>
            <a:r>
              <a:rPr lang="fr-FR" sz="1600" b="0" smtClean="0">
                <a:latin typeface="Courier New" pitchFamily="49" charset="0"/>
                <a:sym typeface="Wingdings" pitchFamily="2" charset="2"/>
              </a:rPr>
              <a:t>    public int compareTo(Personne n) {</a:t>
            </a:r>
          </a:p>
          <a:p>
            <a:pPr>
              <a:lnSpc>
                <a:spcPct val="80000"/>
              </a:lnSpc>
              <a:buFont typeface="Symbol" pitchFamily="18" charset="2"/>
              <a:buNone/>
            </a:pPr>
            <a:r>
              <a:rPr lang="fr-FR" sz="1600" b="0" smtClean="0">
                <a:latin typeface="Courier New" pitchFamily="49" charset="0"/>
                <a:sym typeface="Wingdings" pitchFamily="2" charset="2"/>
              </a:rPr>
              <a:t>		int lastCmp = lastName.compareTo(n.lastName);</a:t>
            </a:r>
          </a:p>
          <a:p>
            <a:pPr>
              <a:lnSpc>
                <a:spcPct val="80000"/>
              </a:lnSpc>
              <a:buFont typeface="Symbol" pitchFamily="18" charset="2"/>
              <a:buNone/>
            </a:pPr>
            <a:r>
              <a:rPr lang="fr-FR" sz="1600" b="0" smtClean="0">
                <a:latin typeface="Courier New" pitchFamily="49" charset="0"/>
                <a:sym typeface="Wingdings" pitchFamily="2" charset="2"/>
              </a:rPr>
              <a:t>		if(lastCmp==0)</a:t>
            </a:r>
          </a:p>
          <a:p>
            <a:pPr>
              <a:lnSpc>
                <a:spcPct val="80000"/>
              </a:lnSpc>
              <a:buFont typeface="Symbol" pitchFamily="18" charset="2"/>
              <a:buNone/>
            </a:pPr>
            <a:r>
              <a:rPr lang="fr-FR" sz="1600" b="0" smtClean="0">
                <a:latin typeface="Courier New" pitchFamily="49" charset="0"/>
                <a:sym typeface="Wingdings" pitchFamily="2" charset="2"/>
              </a:rPr>
              <a:t>		    lastCmp = firstName.compareTo(n.firstName);</a:t>
            </a:r>
          </a:p>
          <a:p>
            <a:pPr>
              <a:lnSpc>
                <a:spcPct val="80000"/>
              </a:lnSpc>
              <a:buFont typeface="Symbol" pitchFamily="18" charset="2"/>
              <a:buNone/>
            </a:pPr>
            <a:r>
              <a:rPr lang="fr-FR" sz="1600" b="0" smtClean="0">
                <a:latin typeface="Courier New" pitchFamily="49" charset="0"/>
                <a:sym typeface="Wingdings" pitchFamily="2" charset="2"/>
              </a:rPr>
              <a:t>		return lastCmp;</a:t>
            </a:r>
          </a:p>
          <a:p>
            <a:pPr>
              <a:lnSpc>
                <a:spcPct val="80000"/>
              </a:lnSpc>
              <a:buFont typeface="Symbol" pitchFamily="18" charset="2"/>
              <a:buNone/>
            </a:pPr>
            <a:r>
              <a:rPr lang="fr-FR" sz="1600" b="0" smtClean="0">
                <a:latin typeface="Courier New" pitchFamily="49" charset="0"/>
                <a:sym typeface="Wingdings" pitchFamily="2" charset="2"/>
              </a:rPr>
              <a:t>    }</a:t>
            </a:r>
          </a:p>
          <a:p>
            <a:pPr>
              <a:lnSpc>
                <a:spcPct val="80000"/>
              </a:lnSpc>
              <a:buFont typeface="Symbol" pitchFamily="18" charset="2"/>
              <a:buNone/>
            </a:pPr>
            <a:r>
              <a:rPr lang="fr-FR" sz="1600" b="0" smtClean="0">
                <a:latin typeface="Courier New" pitchFamily="49" charset="0"/>
                <a:sym typeface="Wingdings" pitchFamily="2" charset="2"/>
              </a:rPr>
              <a:t>}</a:t>
            </a:r>
          </a:p>
        </p:txBody>
      </p:sp>
      <p:sp>
        <p:nvSpPr>
          <p:cNvPr id="427013" name="Rectangle 4"/>
          <p:cNvSpPr>
            <a:spLocks noChangeArrowheads="1"/>
          </p:cNvSpPr>
          <p:nvPr/>
        </p:nvSpPr>
        <p:spPr bwMode="auto">
          <a:xfrm>
            <a:off x="339725" y="1262063"/>
            <a:ext cx="5935663" cy="396875"/>
          </a:xfrm>
          <a:prstGeom prst="rect">
            <a:avLst/>
          </a:prstGeom>
          <a:noFill/>
          <a:ln w="19050">
            <a:noFill/>
            <a:miter lim="800000"/>
            <a:headEnd/>
            <a:tailEnd/>
          </a:ln>
        </p:spPr>
        <p:txBody>
          <a:bodyPr wrap="none">
            <a:spAutoFit/>
          </a:bodyPr>
          <a:lstStyle/>
          <a:p>
            <a:pPr algn="l"/>
            <a:r>
              <a:rPr lang="fr-FR" sz="2000" b="1">
                <a:solidFill>
                  <a:schemeClr val="tx2"/>
                </a:solidFill>
                <a:sym typeface="Wingdings" pitchFamily="2" charset="2"/>
              </a:rPr>
              <a:t>Depuis Java 1.5, l’interface peut être générique:</a:t>
            </a:r>
            <a:endParaRPr lang="en-US" sz="2000" b="1" i="1">
              <a:solidFill>
                <a:schemeClr val="tx2"/>
              </a:solidFill>
              <a:sym typeface="Wingdings" pitchFamily="2" charset="2"/>
            </a:endParaRPr>
          </a:p>
        </p:txBody>
      </p:sp>
    </p:spTree>
  </p:cSld>
  <p:clrMapOvr>
    <a:masterClrMapping/>
  </p:clrMapOvr>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9" name="Footer Placeholder 3"/>
          <p:cNvSpPr>
            <a:spLocks noGrp="1"/>
          </p:cNvSpPr>
          <p:nvPr>
            <p:ph type="ftr" sz="quarter" idx="10"/>
          </p:nvPr>
        </p:nvSpPr>
        <p:spPr>
          <a:noFill/>
        </p:spPr>
        <p:txBody>
          <a:bodyPr/>
          <a:lstStyle/>
          <a:p>
            <a:r>
              <a:rPr lang="fr-FR" smtClean="0"/>
              <a:t>Cours Java 2013 Bersini</a:t>
            </a:r>
            <a:endParaRPr lang="fr-FR" u="sng"/>
          </a:p>
        </p:txBody>
      </p:sp>
      <p:sp>
        <p:nvSpPr>
          <p:cNvPr id="429060" name="Rectangle 2"/>
          <p:cNvSpPr>
            <a:spLocks noGrp="1" noChangeArrowheads="1"/>
          </p:cNvSpPr>
          <p:nvPr>
            <p:ph type="title"/>
          </p:nvPr>
        </p:nvSpPr>
        <p:spPr/>
        <p:txBody>
          <a:bodyPr/>
          <a:lstStyle/>
          <a:p>
            <a:r>
              <a:rPr lang="fr-FR" smtClean="0"/>
              <a:t>Interfaces</a:t>
            </a:r>
            <a:br>
              <a:rPr lang="fr-FR" smtClean="0"/>
            </a:br>
            <a:r>
              <a:rPr lang="fr-FR" sz="2800" smtClean="0"/>
              <a:t>Comparaison (4/4)</a:t>
            </a:r>
            <a:endParaRPr lang="fr-FR" sz="2400" smtClean="0"/>
          </a:p>
        </p:txBody>
      </p:sp>
      <p:sp>
        <p:nvSpPr>
          <p:cNvPr id="429061" name="Rectangle 5"/>
          <p:cNvSpPr>
            <a:spLocks noGrp="1" noChangeArrowheads="1"/>
          </p:cNvSpPr>
          <p:nvPr>
            <p:ph type="body" idx="1"/>
          </p:nvPr>
        </p:nvSpPr>
        <p:spPr/>
        <p:txBody>
          <a:bodyPr/>
          <a:lstStyle/>
          <a:p>
            <a:r>
              <a:rPr lang="fr-FR" smtClean="0"/>
              <a:t>Les types primitifs contiennent toujours un ordre naturel</a:t>
            </a:r>
            <a:endParaRPr lang="en-US" smtClean="0"/>
          </a:p>
        </p:txBody>
      </p:sp>
      <p:graphicFrame>
        <p:nvGraphicFramePr>
          <p:cNvPr id="429058" name="Object 2"/>
          <p:cNvGraphicFramePr>
            <a:graphicFrameLocks noGrp="1" noChangeAspect="1"/>
          </p:cNvGraphicFramePr>
          <p:nvPr>
            <p:ph sz="half" idx="4294967295"/>
          </p:nvPr>
        </p:nvGraphicFramePr>
        <p:xfrm>
          <a:off x="1668463" y="1830388"/>
          <a:ext cx="4943475" cy="4191000"/>
        </p:xfrm>
        <a:graphic>
          <a:graphicData uri="http://schemas.openxmlformats.org/presentationml/2006/ole">
            <mc:AlternateContent xmlns:mc="http://schemas.openxmlformats.org/markup-compatibility/2006">
              <mc:Choice xmlns:v="urn:schemas-microsoft-com:vml" Requires="v">
                <p:oleObj spid="_x0000_s429060" name="Bitmap Image" r:id="rId4" imgW="3753374" imgH="3180952" progId="Paint.Picture">
                  <p:embed/>
                </p:oleObj>
              </mc:Choice>
              <mc:Fallback>
                <p:oleObj name="Bitmap Image" r:id="rId4" imgW="3753374" imgH="3180952" progId="Paint.Picture">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8463" y="1830388"/>
                        <a:ext cx="4943475" cy="4191000"/>
                      </a:xfrm>
                      <a:prstGeom prst="rect">
                        <a:avLst/>
                      </a:prstGeom>
                      <a:noFill/>
                      <a:ln>
                        <a:noFill/>
                      </a:ln>
                      <a:effectLst/>
                      <a:extLst>
                        <a:ext uri="{909E8E84-426E-40DD-AFC4-6F175D3DCCD1}">
                          <a14:hiddenFill xmlns:a14="http://schemas.microsoft.com/office/drawing/2010/main">
                            <a:solidFill>
                              <a:srgbClr val="E6F4FF"/>
                            </a:solidFill>
                          </a14:hiddenFill>
                        </a:ext>
                        <a:ext uri="{91240B29-F687-4F45-9708-019B960494DF}">
                          <a14:hiddenLine xmlns:a14="http://schemas.microsoft.com/office/drawing/2010/main" w="190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7" name="Footer Placeholder 3"/>
          <p:cNvSpPr>
            <a:spLocks noGrp="1"/>
          </p:cNvSpPr>
          <p:nvPr>
            <p:ph type="ftr" sz="quarter" idx="10"/>
          </p:nvPr>
        </p:nvSpPr>
        <p:spPr>
          <a:noFill/>
        </p:spPr>
        <p:txBody>
          <a:bodyPr/>
          <a:lstStyle/>
          <a:p>
            <a:r>
              <a:rPr lang="fr-FR" smtClean="0"/>
              <a:t>Cours Java 2013 Bersini</a:t>
            </a:r>
            <a:endParaRPr lang="fr-FR" u="sng"/>
          </a:p>
        </p:txBody>
      </p:sp>
      <p:sp>
        <p:nvSpPr>
          <p:cNvPr id="431108" name="Rectangle 2"/>
          <p:cNvSpPr>
            <a:spLocks noGrp="1" noChangeArrowheads="1"/>
          </p:cNvSpPr>
          <p:nvPr>
            <p:ph type="title"/>
          </p:nvPr>
        </p:nvSpPr>
        <p:spPr/>
        <p:txBody>
          <a:bodyPr/>
          <a:lstStyle/>
          <a:p>
            <a:r>
              <a:rPr lang="fr-FR" smtClean="0"/>
              <a:t>Implémentations</a:t>
            </a:r>
            <a:br>
              <a:rPr lang="fr-FR" smtClean="0"/>
            </a:br>
            <a:r>
              <a:rPr lang="fr-FR" sz="2800" smtClean="0"/>
              <a:t>Structure</a:t>
            </a:r>
            <a:endParaRPr lang="fr-FR" sz="2400" smtClean="0"/>
          </a:p>
        </p:txBody>
      </p:sp>
      <p:sp>
        <p:nvSpPr>
          <p:cNvPr id="431109" name="Rectangle 3"/>
          <p:cNvSpPr>
            <a:spLocks noGrp="1" noChangeArrowheads="1"/>
          </p:cNvSpPr>
          <p:nvPr>
            <p:ph type="body" idx="1"/>
          </p:nvPr>
        </p:nvSpPr>
        <p:spPr/>
        <p:txBody>
          <a:bodyPr/>
          <a:lstStyle/>
          <a:p>
            <a:r>
              <a:rPr lang="fr-FR" smtClean="0">
                <a:sym typeface="Wingdings" pitchFamily="2" charset="2"/>
              </a:rPr>
              <a:t>Les implémentations sont les types d’objets réels utilisés pour stocker des collections</a:t>
            </a:r>
          </a:p>
          <a:p>
            <a:r>
              <a:rPr lang="fr-FR" smtClean="0">
                <a:sym typeface="Wingdings" pitchFamily="2" charset="2"/>
              </a:rPr>
              <a:t>Toutes les classes fournies implémentent une ou plusieurs des interfaces de base des collections</a:t>
            </a:r>
          </a:p>
        </p:txBody>
      </p:sp>
      <p:graphicFrame>
        <p:nvGraphicFramePr>
          <p:cNvPr id="431106" name="Object 2"/>
          <p:cNvGraphicFramePr>
            <a:graphicFrameLocks noGrp="1" noChangeAspect="1"/>
          </p:cNvGraphicFramePr>
          <p:nvPr>
            <p:ph sz="half" idx="4294967295"/>
          </p:nvPr>
        </p:nvGraphicFramePr>
        <p:xfrm>
          <a:off x="912813" y="3113088"/>
          <a:ext cx="7089775" cy="2332037"/>
        </p:xfrm>
        <a:graphic>
          <a:graphicData uri="http://schemas.openxmlformats.org/presentationml/2006/ole">
            <mc:AlternateContent xmlns:mc="http://schemas.openxmlformats.org/markup-compatibility/2006">
              <mc:Choice xmlns:v="urn:schemas-microsoft-com:vml" Requires="v">
                <p:oleObj spid="_x0000_s431108" name="Bitmap Image" r:id="rId4" imgW="5125165" imgH="1685714" progId="Paint.Picture">
                  <p:embed/>
                </p:oleObj>
              </mc:Choice>
              <mc:Fallback>
                <p:oleObj name="Bitmap Image" r:id="rId4" imgW="5125165" imgH="1685714" progId="Paint.Picture">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813" y="3113088"/>
                        <a:ext cx="7089775" cy="2332037"/>
                      </a:xfrm>
                      <a:prstGeom prst="rect">
                        <a:avLst/>
                      </a:prstGeom>
                      <a:noFill/>
                      <a:ln>
                        <a:noFill/>
                      </a:ln>
                      <a:effectLst/>
                      <a:extLst>
                        <a:ext uri="{909E8E84-426E-40DD-AFC4-6F175D3DCCD1}">
                          <a14:hiddenFill xmlns:a14="http://schemas.microsoft.com/office/drawing/2010/main">
                            <a:solidFill>
                              <a:srgbClr val="E6F4FF"/>
                            </a:solidFill>
                          </a14:hiddenFill>
                        </a:ext>
                        <a:ext uri="{91240B29-F687-4F45-9708-019B960494DF}">
                          <a14:hiddenLine xmlns:a14="http://schemas.microsoft.com/office/drawing/2010/main" w="190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Footer Placeholder 3"/>
          <p:cNvSpPr>
            <a:spLocks noGrp="1"/>
          </p:cNvSpPr>
          <p:nvPr>
            <p:ph type="ftr" sz="quarter" idx="10"/>
          </p:nvPr>
        </p:nvSpPr>
        <p:spPr>
          <a:noFill/>
        </p:spPr>
        <p:txBody>
          <a:bodyPr/>
          <a:lstStyle/>
          <a:p>
            <a:r>
              <a:rPr lang="fr-FR" smtClean="0"/>
              <a:t>Cours Java 2013 Bersini</a:t>
            </a:r>
            <a:endParaRPr lang="fr-FR" u="sng"/>
          </a:p>
        </p:txBody>
      </p:sp>
      <p:sp>
        <p:nvSpPr>
          <p:cNvPr id="433155" name="Rectangle 2"/>
          <p:cNvSpPr>
            <a:spLocks noGrp="1" noChangeArrowheads="1"/>
          </p:cNvSpPr>
          <p:nvPr>
            <p:ph type="title"/>
          </p:nvPr>
        </p:nvSpPr>
        <p:spPr/>
        <p:txBody>
          <a:bodyPr/>
          <a:lstStyle/>
          <a:p>
            <a:r>
              <a:rPr lang="fr-FR" smtClean="0"/>
              <a:t>Implémentations</a:t>
            </a:r>
            <a:br>
              <a:rPr lang="fr-FR" smtClean="0"/>
            </a:br>
            <a:r>
              <a:rPr lang="fr-FR" sz="2800" smtClean="0"/>
              <a:t>Sets (1/3)</a:t>
            </a:r>
            <a:endParaRPr lang="fr-FR" sz="2400" smtClean="0"/>
          </a:p>
        </p:txBody>
      </p:sp>
      <p:sp>
        <p:nvSpPr>
          <p:cNvPr id="433156" name="Rectangle 3"/>
          <p:cNvSpPr>
            <a:spLocks noGrp="1" noChangeArrowheads="1"/>
          </p:cNvSpPr>
          <p:nvPr>
            <p:ph type="body" idx="1"/>
          </p:nvPr>
        </p:nvSpPr>
        <p:spPr/>
        <p:txBody>
          <a:bodyPr/>
          <a:lstStyle/>
          <a:p>
            <a:pPr>
              <a:buFont typeface="Symbol" pitchFamily="18" charset="2"/>
              <a:buNone/>
            </a:pPr>
            <a:r>
              <a:rPr lang="fr-FR" smtClean="0">
                <a:sym typeface="Wingdings" pitchFamily="2" charset="2"/>
              </a:rPr>
              <a:t>Deux principales implémentations de l’interface « Set »</a:t>
            </a:r>
          </a:p>
          <a:p>
            <a:r>
              <a:rPr lang="fr-FR" smtClean="0">
                <a:sym typeface="Wingdings" pitchFamily="2" charset="2"/>
              </a:rPr>
              <a:t>HashSet (Set)</a:t>
            </a:r>
          </a:p>
          <a:p>
            <a:pPr lvl="1"/>
            <a:r>
              <a:rPr lang="fr-FR" smtClean="0">
                <a:sym typeface="Wingdings" pitchFamily="2" charset="2"/>
              </a:rPr>
              <a:t>Plus rapide</a:t>
            </a:r>
          </a:p>
          <a:p>
            <a:pPr lvl="1"/>
            <a:r>
              <a:rPr lang="fr-FR" smtClean="0">
                <a:sym typeface="Wingdings" pitchFamily="2" charset="2"/>
              </a:rPr>
              <a:t>N’offre aucune garantie en termes de d’ordre</a:t>
            </a:r>
          </a:p>
          <a:p>
            <a:r>
              <a:rPr lang="fr-FR" smtClean="0">
                <a:sym typeface="Wingdings" pitchFamily="2" charset="2"/>
              </a:rPr>
              <a:t>TreeSet (SortedSet)</a:t>
            </a:r>
          </a:p>
          <a:p>
            <a:pPr lvl="1"/>
            <a:r>
              <a:rPr lang="fr-FR" smtClean="0">
                <a:sym typeface="Wingdings" pitchFamily="2" charset="2"/>
              </a:rPr>
              <a:t>Contient une structure permettant d’ordonner les éléments</a:t>
            </a:r>
          </a:p>
          <a:p>
            <a:pPr lvl="1"/>
            <a:r>
              <a:rPr lang="fr-FR" smtClean="0">
                <a:sym typeface="Wingdings" pitchFamily="2" charset="2"/>
              </a:rPr>
              <a:t>Nettement moins rapide</a:t>
            </a:r>
          </a:p>
          <a:p>
            <a:pPr lvl="1"/>
            <a:r>
              <a:rPr lang="fr-FR" smtClean="0">
                <a:sym typeface="Wingdings" pitchFamily="2" charset="2"/>
              </a:rPr>
              <a:t>A n’utiliser que si la collection doit être triée ou doit pouvoir être parcourue dans un certain ordre</a:t>
            </a:r>
          </a:p>
        </p:txBody>
      </p:sp>
    </p:spTree>
  </p:cSld>
  <p:clrMapOvr>
    <a:masterClrMapping/>
  </p:clrMapOvr>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Footer Placeholder 3"/>
          <p:cNvSpPr>
            <a:spLocks noGrp="1"/>
          </p:cNvSpPr>
          <p:nvPr>
            <p:ph type="ftr" sz="quarter" idx="10"/>
          </p:nvPr>
        </p:nvSpPr>
        <p:spPr>
          <a:noFill/>
        </p:spPr>
        <p:txBody>
          <a:bodyPr/>
          <a:lstStyle/>
          <a:p>
            <a:r>
              <a:rPr lang="fr-FR" smtClean="0"/>
              <a:t>Cours Java 2013 Bersini</a:t>
            </a:r>
            <a:endParaRPr lang="fr-FR" u="sng"/>
          </a:p>
        </p:txBody>
      </p:sp>
      <p:sp>
        <p:nvSpPr>
          <p:cNvPr id="435203" name="Rectangle 2"/>
          <p:cNvSpPr>
            <a:spLocks noGrp="1" noChangeArrowheads="1"/>
          </p:cNvSpPr>
          <p:nvPr>
            <p:ph type="title"/>
          </p:nvPr>
        </p:nvSpPr>
        <p:spPr/>
        <p:txBody>
          <a:bodyPr/>
          <a:lstStyle/>
          <a:p>
            <a:r>
              <a:rPr lang="fr-FR" smtClean="0"/>
              <a:t>Implémentations</a:t>
            </a:r>
            <a:br>
              <a:rPr lang="fr-FR" smtClean="0"/>
            </a:br>
            <a:r>
              <a:rPr lang="fr-FR" sz="2800" smtClean="0"/>
              <a:t>Sets (2/3)</a:t>
            </a:r>
            <a:endParaRPr lang="fr-FR" sz="2400" smtClean="0"/>
          </a:p>
        </p:txBody>
      </p:sp>
      <p:sp>
        <p:nvSpPr>
          <p:cNvPr id="435204" name="Rectangle 3"/>
          <p:cNvSpPr>
            <a:spLocks noGrp="1" noChangeArrowheads="1"/>
          </p:cNvSpPr>
          <p:nvPr>
            <p:ph type="body" idx="1"/>
          </p:nvPr>
        </p:nvSpPr>
        <p:spPr>
          <a:xfrm>
            <a:off x="152400" y="1073150"/>
            <a:ext cx="8839200" cy="484188"/>
          </a:xfrm>
        </p:spPr>
        <p:txBody>
          <a:bodyPr/>
          <a:lstStyle/>
          <a:p>
            <a:pPr>
              <a:buFont typeface="Symbol" pitchFamily="18" charset="2"/>
              <a:buNone/>
            </a:pPr>
            <a:r>
              <a:rPr lang="fr-FR" smtClean="0">
                <a:sym typeface="Wingdings" pitchFamily="2" charset="2"/>
              </a:rPr>
              <a:t>Exemple d’utilisation de « HashSet »</a:t>
            </a:r>
          </a:p>
        </p:txBody>
      </p:sp>
      <p:sp>
        <p:nvSpPr>
          <p:cNvPr id="435205" name="Rectangle 4"/>
          <p:cNvSpPr>
            <a:spLocks noChangeArrowheads="1"/>
          </p:cNvSpPr>
          <p:nvPr/>
        </p:nvSpPr>
        <p:spPr bwMode="auto">
          <a:xfrm>
            <a:off x="241300" y="1517650"/>
            <a:ext cx="8707438" cy="3398838"/>
          </a:xfrm>
          <a:prstGeom prst="rect">
            <a:avLst/>
          </a:prstGeom>
          <a:solidFill>
            <a:srgbClr val="E6F4FF"/>
          </a:solidFill>
          <a:ln w="9525">
            <a:solidFill>
              <a:schemeClr val="tx1"/>
            </a:solidFill>
            <a:miter lim="800000"/>
            <a:headEnd/>
            <a:tailEnd/>
          </a:ln>
        </p:spPr>
        <p:txBody>
          <a:bodyPr/>
          <a:lstStyle/>
          <a:p>
            <a:pPr marL="195263" indent="-195263" algn="l">
              <a:lnSpc>
                <a:spcPct val="80000"/>
              </a:lnSpc>
              <a:spcBef>
                <a:spcPct val="30000"/>
              </a:spcBef>
              <a:buClr>
                <a:srgbClr val="009BCC"/>
              </a:buClr>
              <a:buFont typeface="Symbol" pitchFamily="18" charset="2"/>
              <a:buNone/>
            </a:pPr>
            <a:r>
              <a:rPr lang="en-US" sz="2000">
                <a:solidFill>
                  <a:schemeClr val="tx2"/>
                </a:solidFill>
                <a:latin typeface="Courier New" pitchFamily="49" charset="0"/>
                <a:sym typeface="Wingdings" pitchFamily="2" charset="2"/>
              </a:rPr>
              <a:t>public class FindDups {</a:t>
            </a:r>
          </a:p>
          <a:p>
            <a:pPr marL="195263" indent="-195263" algn="l">
              <a:lnSpc>
                <a:spcPct val="80000"/>
              </a:lnSpc>
              <a:spcBef>
                <a:spcPct val="30000"/>
              </a:spcBef>
              <a:buClr>
                <a:srgbClr val="009BCC"/>
              </a:buClr>
              <a:buFont typeface="Symbol" pitchFamily="18" charset="2"/>
              <a:buNone/>
            </a:pPr>
            <a:r>
              <a:rPr lang="en-US" sz="2000">
                <a:solidFill>
                  <a:schemeClr val="tx2"/>
                </a:solidFill>
                <a:latin typeface="Courier New" pitchFamily="49" charset="0"/>
                <a:sym typeface="Wingdings" pitchFamily="2" charset="2"/>
              </a:rPr>
              <a:t>	public static void main(String args[]){</a:t>
            </a:r>
          </a:p>
          <a:p>
            <a:pPr marL="195263" indent="-195263" algn="l">
              <a:lnSpc>
                <a:spcPct val="80000"/>
              </a:lnSpc>
              <a:spcBef>
                <a:spcPct val="30000"/>
              </a:spcBef>
              <a:buClr>
                <a:srgbClr val="009BCC"/>
              </a:buClr>
              <a:buFont typeface="Symbol" pitchFamily="18" charset="2"/>
              <a:buNone/>
            </a:pPr>
            <a:r>
              <a:rPr lang="en-US" sz="2000">
                <a:solidFill>
                  <a:schemeClr val="tx2"/>
                </a:solidFill>
                <a:latin typeface="Courier New" pitchFamily="49" charset="0"/>
                <a:sym typeface="Wingdings" pitchFamily="2" charset="2"/>
              </a:rPr>
              <a:t>	  Set s = new HashSet();</a:t>
            </a:r>
          </a:p>
          <a:p>
            <a:pPr marL="195263" indent="-195263" algn="l">
              <a:lnSpc>
                <a:spcPct val="80000"/>
              </a:lnSpc>
              <a:spcBef>
                <a:spcPct val="30000"/>
              </a:spcBef>
              <a:buClr>
                <a:srgbClr val="009BCC"/>
              </a:buClr>
              <a:buFont typeface="Symbol" pitchFamily="18" charset="2"/>
              <a:buNone/>
            </a:pPr>
            <a:r>
              <a:rPr lang="en-US" sz="2000">
                <a:solidFill>
                  <a:schemeClr val="tx2"/>
                </a:solidFill>
                <a:latin typeface="Courier New" pitchFamily="49" charset="0"/>
                <a:sym typeface="Wingdings" pitchFamily="2" charset="2"/>
              </a:rPr>
              <a:t>	  for (int i=0; i&lt;args.length; i++)</a:t>
            </a:r>
          </a:p>
          <a:p>
            <a:pPr marL="195263" indent="-195263" algn="l">
              <a:lnSpc>
                <a:spcPct val="80000"/>
              </a:lnSpc>
              <a:spcBef>
                <a:spcPct val="30000"/>
              </a:spcBef>
              <a:buClr>
                <a:srgbClr val="009BCC"/>
              </a:buClr>
              <a:buFont typeface="Symbol" pitchFamily="18" charset="2"/>
              <a:buNone/>
            </a:pPr>
            <a:r>
              <a:rPr lang="en-US" sz="2000">
                <a:solidFill>
                  <a:schemeClr val="tx2"/>
                </a:solidFill>
                <a:latin typeface="Courier New" pitchFamily="49" charset="0"/>
                <a:sym typeface="Wingdings" pitchFamily="2" charset="2"/>
              </a:rPr>
              <a:t>	    if (!s.add(args[i]))</a:t>
            </a:r>
          </a:p>
          <a:p>
            <a:pPr marL="195263" indent="-195263" algn="l">
              <a:lnSpc>
                <a:spcPct val="80000"/>
              </a:lnSpc>
              <a:spcBef>
                <a:spcPct val="30000"/>
              </a:spcBef>
              <a:buClr>
                <a:srgbClr val="009BCC"/>
              </a:buClr>
              <a:buFont typeface="Symbol" pitchFamily="18" charset="2"/>
              <a:buNone/>
            </a:pPr>
            <a:r>
              <a:rPr lang="en-US" sz="2000">
                <a:solidFill>
                  <a:schemeClr val="tx2"/>
                </a:solidFill>
                <a:latin typeface="Courier New" pitchFamily="49" charset="0"/>
                <a:sym typeface="Wingdings" pitchFamily="2" charset="2"/>
              </a:rPr>
              <a:t>		  System.out.println("Duplicate</a:t>
            </a:r>
          </a:p>
          <a:p>
            <a:pPr marL="195263" indent="-195263" algn="l">
              <a:lnSpc>
                <a:spcPct val="80000"/>
              </a:lnSpc>
              <a:spcBef>
                <a:spcPct val="30000"/>
              </a:spcBef>
              <a:buClr>
                <a:srgbClr val="009BCC"/>
              </a:buClr>
              <a:buFont typeface="Symbol" pitchFamily="18" charset="2"/>
              <a:buNone/>
            </a:pPr>
            <a:r>
              <a:rPr lang="en-US" sz="2000">
                <a:solidFill>
                  <a:schemeClr val="tx2"/>
                </a:solidFill>
                <a:latin typeface="Courier New" pitchFamily="49" charset="0"/>
                <a:sym typeface="Wingdings" pitchFamily="2" charset="2"/>
              </a:rPr>
              <a:t>		  detected: "+args[i]); </a:t>
            </a:r>
          </a:p>
          <a:p>
            <a:pPr marL="195263" indent="-195263" algn="l">
              <a:lnSpc>
                <a:spcPct val="80000"/>
              </a:lnSpc>
              <a:spcBef>
                <a:spcPct val="30000"/>
              </a:spcBef>
              <a:buClr>
                <a:srgbClr val="009BCC"/>
              </a:buClr>
              <a:buFont typeface="Symbol" pitchFamily="18" charset="2"/>
              <a:buNone/>
            </a:pPr>
            <a:r>
              <a:rPr lang="en-US" sz="2000">
                <a:solidFill>
                  <a:schemeClr val="tx2"/>
                </a:solidFill>
                <a:latin typeface="Courier New" pitchFamily="49" charset="0"/>
                <a:sym typeface="Wingdings" pitchFamily="2" charset="2"/>
              </a:rPr>
              <a:t>	  System.out.print(s.size()+" distinct words : "+s);</a:t>
            </a:r>
          </a:p>
          <a:p>
            <a:pPr marL="195263" indent="-195263" algn="l">
              <a:lnSpc>
                <a:spcPct val="80000"/>
              </a:lnSpc>
              <a:spcBef>
                <a:spcPct val="30000"/>
              </a:spcBef>
              <a:buClr>
                <a:srgbClr val="009BCC"/>
              </a:buClr>
              <a:buFont typeface="Symbol" pitchFamily="18" charset="2"/>
              <a:buNone/>
            </a:pPr>
            <a:r>
              <a:rPr lang="en-US" sz="2000">
                <a:solidFill>
                  <a:schemeClr val="tx2"/>
                </a:solidFill>
                <a:latin typeface="Courier New" pitchFamily="49" charset="0"/>
                <a:sym typeface="Wingdings" pitchFamily="2" charset="2"/>
              </a:rPr>
              <a:t> }</a:t>
            </a:r>
          </a:p>
          <a:p>
            <a:pPr marL="195263" indent="-195263" algn="l">
              <a:lnSpc>
                <a:spcPct val="80000"/>
              </a:lnSpc>
              <a:spcBef>
                <a:spcPct val="30000"/>
              </a:spcBef>
              <a:buClr>
                <a:srgbClr val="009BCC"/>
              </a:buClr>
              <a:buFont typeface="Symbol" pitchFamily="18" charset="2"/>
              <a:buNone/>
            </a:pPr>
            <a:r>
              <a:rPr lang="en-US" sz="2000">
                <a:solidFill>
                  <a:schemeClr val="tx2"/>
                </a:solidFill>
                <a:latin typeface="Courier New" pitchFamily="49" charset="0"/>
                <a:sym typeface="Wingdings" pitchFamily="2" charset="2"/>
              </a:rPr>
              <a:t>}</a:t>
            </a:r>
            <a:r>
              <a:rPr lang="en-US" sz="2000" b="1">
                <a:solidFill>
                  <a:schemeClr val="tx2"/>
                </a:solidFill>
                <a:latin typeface="Courier New" pitchFamily="49" charset="0"/>
                <a:sym typeface="Wingdings" pitchFamily="2" charset="2"/>
              </a:rPr>
              <a:t> </a:t>
            </a:r>
            <a:endParaRPr lang="fr-FR" sz="2000" b="1">
              <a:solidFill>
                <a:schemeClr val="tx2"/>
              </a:solidFill>
              <a:latin typeface="Courier New" pitchFamily="49" charset="0"/>
              <a:sym typeface="Wingdings" pitchFamily="2" charset="2"/>
            </a:endParaRPr>
          </a:p>
        </p:txBody>
      </p:sp>
      <p:sp>
        <p:nvSpPr>
          <p:cNvPr id="435206" name="Rectangle 5"/>
          <p:cNvSpPr>
            <a:spLocks noChangeArrowheads="1"/>
          </p:cNvSpPr>
          <p:nvPr/>
        </p:nvSpPr>
        <p:spPr bwMode="auto">
          <a:xfrm>
            <a:off x="3989388" y="5165725"/>
            <a:ext cx="4616450" cy="1089025"/>
          </a:xfrm>
          <a:prstGeom prst="rect">
            <a:avLst/>
          </a:prstGeom>
          <a:solidFill>
            <a:srgbClr val="E6F4FF"/>
          </a:solidFill>
          <a:ln w="19050">
            <a:solidFill>
              <a:schemeClr val="tx1"/>
            </a:solidFill>
            <a:miter lim="800000"/>
            <a:headEnd/>
            <a:tailEnd/>
          </a:ln>
        </p:spPr>
        <p:txBody>
          <a:bodyPr wrap="none" anchor="ctr">
            <a:spAutoFit/>
          </a:bodyPr>
          <a:lstStyle/>
          <a:p>
            <a:pPr algn="l" eaLnBrk="1" hangingPunct="1"/>
            <a:r>
              <a:rPr lang="en-US"/>
              <a:t>C:&gt; </a:t>
            </a:r>
            <a:r>
              <a:rPr lang="en-US">
                <a:latin typeface="Courier New" pitchFamily="49" charset="0"/>
              </a:rPr>
              <a:t>java FindDups i came i saw i left</a:t>
            </a:r>
          </a:p>
          <a:p>
            <a:pPr algn="l" eaLnBrk="1" hangingPunct="1"/>
            <a:r>
              <a:rPr lang="en-US"/>
              <a:t>Duplicate detected: i</a:t>
            </a:r>
          </a:p>
          <a:p>
            <a:pPr algn="l" eaLnBrk="1" hangingPunct="1"/>
            <a:r>
              <a:rPr lang="en-US"/>
              <a:t>Duplicate detected: i</a:t>
            </a:r>
          </a:p>
          <a:p>
            <a:pPr algn="l" eaLnBrk="1" hangingPunct="1"/>
            <a:r>
              <a:rPr lang="en-US"/>
              <a:t>4 distinct words detected: [came, left, saw, i] </a:t>
            </a:r>
          </a:p>
        </p:txBody>
      </p:sp>
      <p:sp>
        <p:nvSpPr>
          <p:cNvPr id="435207" name="Rectangle 6"/>
          <p:cNvSpPr>
            <a:spLocks noChangeArrowheads="1"/>
          </p:cNvSpPr>
          <p:nvPr/>
        </p:nvSpPr>
        <p:spPr bwMode="auto">
          <a:xfrm>
            <a:off x="149225" y="5133975"/>
            <a:ext cx="3683000" cy="484188"/>
          </a:xfrm>
          <a:prstGeom prst="rect">
            <a:avLst/>
          </a:prstGeom>
          <a:noFill/>
          <a:ln w="9525">
            <a:noFill/>
            <a:miter lim="800000"/>
            <a:headEnd/>
            <a:tailEnd/>
          </a:ln>
        </p:spPr>
        <p:txBody>
          <a:bodyPr/>
          <a:lstStyle/>
          <a:p>
            <a:pPr marL="195263" indent="-195263" algn="l">
              <a:spcBef>
                <a:spcPct val="30000"/>
              </a:spcBef>
              <a:buClr>
                <a:srgbClr val="009BCC"/>
              </a:buClr>
              <a:buFont typeface="Symbol" pitchFamily="18" charset="2"/>
              <a:buNone/>
            </a:pPr>
            <a:r>
              <a:rPr lang="fr-FR" sz="2000" b="1">
                <a:solidFill>
                  <a:schemeClr val="tx2"/>
                </a:solidFill>
                <a:sym typeface="Wingdings" pitchFamily="2" charset="2"/>
              </a:rPr>
              <a:t>Produira le résultat suivant:</a:t>
            </a:r>
          </a:p>
        </p:txBody>
      </p:sp>
    </p:spTree>
  </p:cSld>
  <p:clrMapOvr>
    <a:masterClrMapping/>
  </p:clrMapOvr>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Footer Placeholder 3"/>
          <p:cNvSpPr>
            <a:spLocks noGrp="1"/>
          </p:cNvSpPr>
          <p:nvPr>
            <p:ph type="ftr" sz="quarter" idx="10"/>
          </p:nvPr>
        </p:nvSpPr>
        <p:spPr>
          <a:noFill/>
        </p:spPr>
        <p:txBody>
          <a:bodyPr/>
          <a:lstStyle/>
          <a:p>
            <a:r>
              <a:rPr lang="fr-FR" smtClean="0"/>
              <a:t>Cours Java 2013 Bersini</a:t>
            </a:r>
            <a:endParaRPr lang="fr-FR" u="sng"/>
          </a:p>
        </p:txBody>
      </p:sp>
      <p:sp>
        <p:nvSpPr>
          <p:cNvPr id="437251" name="Rectangle 2"/>
          <p:cNvSpPr>
            <a:spLocks noGrp="1" noChangeArrowheads="1"/>
          </p:cNvSpPr>
          <p:nvPr>
            <p:ph type="title"/>
          </p:nvPr>
        </p:nvSpPr>
        <p:spPr/>
        <p:txBody>
          <a:bodyPr/>
          <a:lstStyle/>
          <a:p>
            <a:r>
              <a:rPr lang="fr-FR" smtClean="0"/>
              <a:t>Implémentations</a:t>
            </a:r>
            <a:br>
              <a:rPr lang="fr-FR" smtClean="0"/>
            </a:br>
            <a:r>
              <a:rPr lang="fr-FR" sz="2800" smtClean="0"/>
              <a:t>Sets (3/3)</a:t>
            </a:r>
            <a:endParaRPr lang="fr-FR" sz="2400" smtClean="0"/>
          </a:p>
        </p:txBody>
      </p:sp>
      <p:sp>
        <p:nvSpPr>
          <p:cNvPr id="437252" name="Rectangle 3"/>
          <p:cNvSpPr>
            <a:spLocks noGrp="1" noChangeArrowheads="1"/>
          </p:cNvSpPr>
          <p:nvPr>
            <p:ph type="body" idx="1"/>
          </p:nvPr>
        </p:nvSpPr>
        <p:spPr>
          <a:xfrm>
            <a:off x="152400" y="1073150"/>
            <a:ext cx="8839200" cy="484188"/>
          </a:xfrm>
        </p:spPr>
        <p:txBody>
          <a:bodyPr/>
          <a:lstStyle/>
          <a:p>
            <a:pPr>
              <a:buFont typeface="Symbol" pitchFamily="18" charset="2"/>
              <a:buNone/>
            </a:pPr>
            <a:r>
              <a:rPr lang="fr-FR" smtClean="0">
                <a:sym typeface="Wingdings" pitchFamily="2" charset="2"/>
              </a:rPr>
              <a:t>Exemple d’utilisation de « TreeSet »</a:t>
            </a:r>
          </a:p>
        </p:txBody>
      </p:sp>
      <p:sp>
        <p:nvSpPr>
          <p:cNvPr id="437253" name="Rectangle 4"/>
          <p:cNvSpPr>
            <a:spLocks noChangeArrowheads="1"/>
          </p:cNvSpPr>
          <p:nvPr/>
        </p:nvSpPr>
        <p:spPr bwMode="auto">
          <a:xfrm>
            <a:off x="241300" y="1517650"/>
            <a:ext cx="8707438" cy="3398838"/>
          </a:xfrm>
          <a:prstGeom prst="rect">
            <a:avLst/>
          </a:prstGeom>
          <a:solidFill>
            <a:srgbClr val="E6F4FF"/>
          </a:solidFill>
          <a:ln w="9525">
            <a:solidFill>
              <a:schemeClr val="tx1"/>
            </a:solidFill>
            <a:miter lim="800000"/>
            <a:headEnd/>
            <a:tailEnd/>
          </a:ln>
        </p:spPr>
        <p:txBody>
          <a:bodyPr/>
          <a:lstStyle/>
          <a:p>
            <a:pPr marL="195263" indent="-195263" algn="l">
              <a:lnSpc>
                <a:spcPct val="80000"/>
              </a:lnSpc>
              <a:spcBef>
                <a:spcPct val="30000"/>
              </a:spcBef>
              <a:buClr>
                <a:srgbClr val="009BCC"/>
              </a:buClr>
              <a:buFont typeface="Symbol" pitchFamily="18" charset="2"/>
              <a:buNone/>
            </a:pPr>
            <a:r>
              <a:rPr lang="en-US" sz="2000">
                <a:solidFill>
                  <a:schemeClr val="tx2"/>
                </a:solidFill>
                <a:latin typeface="Courier New" pitchFamily="49" charset="0"/>
                <a:sym typeface="Wingdings" pitchFamily="2" charset="2"/>
              </a:rPr>
              <a:t>public class FindDups {</a:t>
            </a:r>
          </a:p>
          <a:p>
            <a:pPr marL="195263" indent="-195263" algn="l">
              <a:lnSpc>
                <a:spcPct val="80000"/>
              </a:lnSpc>
              <a:spcBef>
                <a:spcPct val="30000"/>
              </a:spcBef>
              <a:buClr>
                <a:srgbClr val="009BCC"/>
              </a:buClr>
              <a:buFont typeface="Symbol" pitchFamily="18" charset="2"/>
              <a:buNone/>
            </a:pPr>
            <a:r>
              <a:rPr lang="en-US" sz="2000">
                <a:solidFill>
                  <a:schemeClr val="tx2"/>
                </a:solidFill>
                <a:latin typeface="Courier New" pitchFamily="49" charset="0"/>
                <a:sym typeface="Wingdings" pitchFamily="2" charset="2"/>
              </a:rPr>
              <a:t>	public static void main(String args[]){</a:t>
            </a:r>
          </a:p>
          <a:p>
            <a:pPr marL="195263" indent="-195263" algn="l">
              <a:lnSpc>
                <a:spcPct val="80000"/>
              </a:lnSpc>
              <a:spcBef>
                <a:spcPct val="30000"/>
              </a:spcBef>
              <a:buClr>
                <a:srgbClr val="009BCC"/>
              </a:buClr>
              <a:buFont typeface="Symbol" pitchFamily="18" charset="2"/>
              <a:buNone/>
            </a:pPr>
            <a:r>
              <a:rPr lang="en-US" sz="2000">
                <a:solidFill>
                  <a:schemeClr val="tx2"/>
                </a:solidFill>
                <a:latin typeface="Courier New" pitchFamily="49" charset="0"/>
                <a:sym typeface="Wingdings" pitchFamily="2" charset="2"/>
              </a:rPr>
              <a:t>	  Set s = new TreeSet();</a:t>
            </a:r>
          </a:p>
          <a:p>
            <a:pPr marL="195263" indent="-195263" algn="l">
              <a:lnSpc>
                <a:spcPct val="80000"/>
              </a:lnSpc>
              <a:spcBef>
                <a:spcPct val="30000"/>
              </a:spcBef>
              <a:buClr>
                <a:srgbClr val="009BCC"/>
              </a:buClr>
              <a:buFont typeface="Symbol" pitchFamily="18" charset="2"/>
              <a:buNone/>
            </a:pPr>
            <a:r>
              <a:rPr lang="en-US" sz="2000">
                <a:solidFill>
                  <a:schemeClr val="tx2"/>
                </a:solidFill>
                <a:latin typeface="Courier New" pitchFamily="49" charset="0"/>
                <a:sym typeface="Wingdings" pitchFamily="2" charset="2"/>
              </a:rPr>
              <a:t>	  for (int i=0; i&lt;args.length; i++)</a:t>
            </a:r>
          </a:p>
          <a:p>
            <a:pPr marL="195263" indent="-195263" algn="l">
              <a:lnSpc>
                <a:spcPct val="80000"/>
              </a:lnSpc>
              <a:spcBef>
                <a:spcPct val="30000"/>
              </a:spcBef>
              <a:buClr>
                <a:srgbClr val="009BCC"/>
              </a:buClr>
              <a:buFont typeface="Symbol" pitchFamily="18" charset="2"/>
              <a:buNone/>
            </a:pPr>
            <a:r>
              <a:rPr lang="en-US" sz="2000">
                <a:solidFill>
                  <a:schemeClr val="tx2"/>
                </a:solidFill>
                <a:latin typeface="Courier New" pitchFamily="49" charset="0"/>
                <a:sym typeface="Wingdings" pitchFamily="2" charset="2"/>
              </a:rPr>
              <a:t>	    if (!s.add(args[i]))</a:t>
            </a:r>
          </a:p>
          <a:p>
            <a:pPr marL="195263" indent="-195263" algn="l">
              <a:lnSpc>
                <a:spcPct val="80000"/>
              </a:lnSpc>
              <a:spcBef>
                <a:spcPct val="30000"/>
              </a:spcBef>
              <a:buClr>
                <a:srgbClr val="009BCC"/>
              </a:buClr>
              <a:buFont typeface="Symbol" pitchFamily="18" charset="2"/>
              <a:buNone/>
            </a:pPr>
            <a:r>
              <a:rPr lang="en-US" sz="2000">
                <a:solidFill>
                  <a:schemeClr val="tx2"/>
                </a:solidFill>
                <a:latin typeface="Courier New" pitchFamily="49" charset="0"/>
                <a:sym typeface="Wingdings" pitchFamily="2" charset="2"/>
              </a:rPr>
              <a:t>		  System.out.println("Duplicate</a:t>
            </a:r>
          </a:p>
          <a:p>
            <a:pPr marL="195263" indent="-195263" algn="l">
              <a:lnSpc>
                <a:spcPct val="80000"/>
              </a:lnSpc>
              <a:spcBef>
                <a:spcPct val="30000"/>
              </a:spcBef>
              <a:buClr>
                <a:srgbClr val="009BCC"/>
              </a:buClr>
              <a:buFont typeface="Symbol" pitchFamily="18" charset="2"/>
              <a:buNone/>
            </a:pPr>
            <a:r>
              <a:rPr lang="en-US" sz="2000">
                <a:solidFill>
                  <a:schemeClr val="tx2"/>
                </a:solidFill>
                <a:latin typeface="Courier New" pitchFamily="49" charset="0"/>
                <a:sym typeface="Wingdings" pitchFamily="2" charset="2"/>
              </a:rPr>
              <a:t>		  detected: "+args[i]); </a:t>
            </a:r>
          </a:p>
          <a:p>
            <a:pPr marL="195263" indent="-195263" algn="l">
              <a:lnSpc>
                <a:spcPct val="80000"/>
              </a:lnSpc>
              <a:spcBef>
                <a:spcPct val="30000"/>
              </a:spcBef>
              <a:buClr>
                <a:srgbClr val="009BCC"/>
              </a:buClr>
              <a:buFont typeface="Symbol" pitchFamily="18" charset="2"/>
              <a:buNone/>
            </a:pPr>
            <a:r>
              <a:rPr lang="en-US" sz="2000">
                <a:solidFill>
                  <a:schemeClr val="tx2"/>
                </a:solidFill>
                <a:latin typeface="Courier New" pitchFamily="49" charset="0"/>
                <a:sym typeface="Wingdings" pitchFamily="2" charset="2"/>
              </a:rPr>
              <a:t>	  System.out.print(s.size()+" distinct words : "+s);</a:t>
            </a:r>
          </a:p>
          <a:p>
            <a:pPr marL="195263" indent="-195263" algn="l">
              <a:lnSpc>
                <a:spcPct val="80000"/>
              </a:lnSpc>
              <a:spcBef>
                <a:spcPct val="30000"/>
              </a:spcBef>
              <a:buClr>
                <a:srgbClr val="009BCC"/>
              </a:buClr>
              <a:buFont typeface="Symbol" pitchFamily="18" charset="2"/>
              <a:buNone/>
            </a:pPr>
            <a:r>
              <a:rPr lang="en-US" sz="2000">
                <a:solidFill>
                  <a:schemeClr val="tx2"/>
                </a:solidFill>
                <a:latin typeface="Courier New" pitchFamily="49" charset="0"/>
                <a:sym typeface="Wingdings" pitchFamily="2" charset="2"/>
              </a:rPr>
              <a:t> }</a:t>
            </a:r>
          </a:p>
          <a:p>
            <a:pPr marL="195263" indent="-195263" algn="l">
              <a:lnSpc>
                <a:spcPct val="80000"/>
              </a:lnSpc>
              <a:spcBef>
                <a:spcPct val="30000"/>
              </a:spcBef>
              <a:buClr>
                <a:srgbClr val="009BCC"/>
              </a:buClr>
              <a:buFont typeface="Symbol" pitchFamily="18" charset="2"/>
              <a:buNone/>
            </a:pPr>
            <a:r>
              <a:rPr lang="en-US" sz="2000">
                <a:solidFill>
                  <a:schemeClr val="tx2"/>
                </a:solidFill>
                <a:latin typeface="Courier New" pitchFamily="49" charset="0"/>
                <a:sym typeface="Wingdings" pitchFamily="2" charset="2"/>
              </a:rPr>
              <a:t>}</a:t>
            </a:r>
            <a:r>
              <a:rPr lang="en-US" sz="2000" b="1">
                <a:solidFill>
                  <a:schemeClr val="tx2"/>
                </a:solidFill>
                <a:latin typeface="Courier New" pitchFamily="49" charset="0"/>
                <a:sym typeface="Wingdings" pitchFamily="2" charset="2"/>
              </a:rPr>
              <a:t> </a:t>
            </a:r>
            <a:endParaRPr lang="fr-FR" sz="2000" b="1">
              <a:solidFill>
                <a:schemeClr val="tx2"/>
              </a:solidFill>
              <a:latin typeface="Courier New" pitchFamily="49" charset="0"/>
              <a:sym typeface="Wingdings" pitchFamily="2" charset="2"/>
            </a:endParaRPr>
          </a:p>
        </p:txBody>
      </p:sp>
      <p:sp>
        <p:nvSpPr>
          <p:cNvPr id="437254" name="Rectangle 5"/>
          <p:cNvSpPr>
            <a:spLocks noChangeArrowheads="1"/>
          </p:cNvSpPr>
          <p:nvPr/>
        </p:nvSpPr>
        <p:spPr bwMode="auto">
          <a:xfrm>
            <a:off x="3989388" y="5165725"/>
            <a:ext cx="4616450" cy="1089025"/>
          </a:xfrm>
          <a:prstGeom prst="rect">
            <a:avLst/>
          </a:prstGeom>
          <a:solidFill>
            <a:srgbClr val="E6F4FF"/>
          </a:solidFill>
          <a:ln w="19050">
            <a:solidFill>
              <a:schemeClr val="tx1"/>
            </a:solidFill>
            <a:miter lim="800000"/>
            <a:headEnd/>
            <a:tailEnd/>
          </a:ln>
        </p:spPr>
        <p:txBody>
          <a:bodyPr wrap="none" anchor="ctr">
            <a:spAutoFit/>
          </a:bodyPr>
          <a:lstStyle/>
          <a:p>
            <a:pPr algn="l" eaLnBrk="1" hangingPunct="1"/>
            <a:r>
              <a:rPr lang="en-US"/>
              <a:t>C:&gt; </a:t>
            </a:r>
            <a:r>
              <a:rPr lang="en-US">
                <a:latin typeface="Courier New" pitchFamily="49" charset="0"/>
              </a:rPr>
              <a:t>java FindDups i came i saw i left</a:t>
            </a:r>
          </a:p>
          <a:p>
            <a:pPr algn="l" eaLnBrk="1" hangingPunct="1"/>
            <a:r>
              <a:rPr lang="en-US"/>
              <a:t>Duplicate detected: i</a:t>
            </a:r>
          </a:p>
          <a:p>
            <a:pPr algn="l" eaLnBrk="1" hangingPunct="1"/>
            <a:r>
              <a:rPr lang="en-US"/>
              <a:t>Duplicate detected: i</a:t>
            </a:r>
          </a:p>
          <a:p>
            <a:pPr algn="l" eaLnBrk="1" hangingPunct="1"/>
            <a:r>
              <a:rPr lang="en-US"/>
              <a:t>4 distinct words detected: [came, i, left, saw] </a:t>
            </a:r>
          </a:p>
        </p:txBody>
      </p:sp>
      <p:sp>
        <p:nvSpPr>
          <p:cNvPr id="437255" name="Rectangle 6"/>
          <p:cNvSpPr>
            <a:spLocks noChangeArrowheads="1"/>
          </p:cNvSpPr>
          <p:nvPr/>
        </p:nvSpPr>
        <p:spPr bwMode="auto">
          <a:xfrm>
            <a:off x="149225" y="5133975"/>
            <a:ext cx="3683000" cy="484188"/>
          </a:xfrm>
          <a:prstGeom prst="rect">
            <a:avLst/>
          </a:prstGeom>
          <a:noFill/>
          <a:ln w="9525">
            <a:noFill/>
            <a:miter lim="800000"/>
            <a:headEnd/>
            <a:tailEnd/>
          </a:ln>
        </p:spPr>
        <p:txBody>
          <a:bodyPr/>
          <a:lstStyle/>
          <a:p>
            <a:pPr marL="195263" indent="-195263" algn="l">
              <a:spcBef>
                <a:spcPct val="30000"/>
              </a:spcBef>
              <a:buClr>
                <a:srgbClr val="009BCC"/>
              </a:buClr>
              <a:buFont typeface="Symbol" pitchFamily="18" charset="2"/>
              <a:buNone/>
            </a:pPr>
            <a:r>
              <a:rPr lang="fr-FR" sz="2000" b="1">
                <a:solidFill>
                  <a:schemeClr val="tx2"/>
                </a:solidFill>
                <a:sym typeface="Wingdings" pitchFamily="2" charset="2"/>
              </a:rPr>
              <a:t>Produira le résultat suivant:</a:t>
            </a:r>
          </a:p>
        </p:txBody>
      </p:sp>
      <p:sp>
        <p:nvSpPr>
          <p:cNvPr id="437256" name="Oval 7"/>
          <p:cNvSpPr>
            <a:spLocks noChangeArrowheads="1"/>
          </p:cNvSpPr>
          <p:nvPr/>
        </p:nvSpPr>
        <p:spPr bwMode="auto">
          <a:xfrm>
            <a:off x="6356350" y="5827713"/>
            <a:ext cx="1806575" cy="528637"/>
          </a:xfrm>
          <a:prstGeom prst="ellipse">
            <a:avLst/>
          </a:prstGeom>
          <a:noFill/>
          <a:ln w="19050">
            <a:solidFill>
              <a:srgbClr val="FF0000"/>
            </a:solidFill>
            <a:round/>
            <a:headEnd/>
            <a:tailEnd/>
          </a:ln>
        </p:spPr>
        <p:txBody>
          <a:bodyPr wrap="none" anchor="ctr"/>
          <a:lstStyle/>
          <a:p>
            <a:endParaRPr lang="fr-F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3"/>
          <p:cNvSpPr>
            <a:spLocks noGrp="1"/>
          </p:cNvSpPr>
          <p:nvPr>
            <p:ph type="ftr" sz="quarter" idx="10"/>
          </p:nvPr>
        </p:nvSpPr>
        <p:spPr>
          <a:noFill/>
        </p:spPr>
        <p:txBody>
          <a:bodyPr/>
          <a:lstStyle/>
          <a:p>
            <a:r>
              <a:rPr lang="fr-FR" smtClean="0"/>
              <a:t>Cours Java 2013 Bersini</a:t>
            </a:r>
            <a:endParaRPr lang="fr-FR" u="sng"/>
          </a:p>
        </p:txBody>
      </p:sp>
      <p:sp>
        <p:nvSpPr>
          <p:cNvPr id="59395" name="Rectangle 1028"/>
          <p:cNvSpPr>
            <a:spLocks noGrp="1" noChangeArrowheads="1"/>
          </p:cNvSpPr>
          <p:nvPr>
            <p:ph type="title"/>
          </p:nvPr>
        </p:nvSpPr>
        <p:spPr/>
        <p:txBody>
          <a:bodyPr/>
          <a:lstStyle/>
          <a:p>
            <a:r>
              <a:rPr lang="fr-FR" smtClean="0"/>
              <a:t>Java comme Plateforme</a:t>
            </a:r>
            <a:r>
              <a:rPr lang="fr-BE" sz="2800" smtClean="0"/>
              <a:t/>
            </a:r>
            <a:br>
              <a:rPr lang="fr-BE" sz="2800" smtClean="0"/>
            </a:br>
            <a:r>
              <a:rPr lang="fr-BE" sz="2800" smtClean="0"/>
              <a:t>Java Virtual Machine (2/2)</a:t>
            </a:r>
            <a:endParaRPr lang="en-GB" sz="2800" smtClean="0"/>
          </a:p>
        </p:txBody>
      </p:sp>
      <p:sp>
        <p:nvSpPr>
          <p:cNvPr id="59396" name="Rectangle 1029"/>
          <p:cNvSpPr>
            <a:spLocks noGrp="1" noChangeArrowheads="1"/>
          </p:cNvSpPr>
          <p:nvPr>
            <p:ph type="body" idx="1"/>
          </p:nvPr>
        </p:nvSpPr>
        <p:spPr/>
        <p:txBody>
          <a:bodyPr/>
          <a:lstStyle/>
          <a:p>
            <a:pPr>
              <a:buFont typeface="Symbol" pitchFamily="18" charset="2"/>
              <a:buNone/>
            </a:pPr>
            <a:r>
              <a:rPr lang="fr-BE" sz="2400" smtClean="0"/>
              <a:t>La JVM définit :</a:t>
            </a:r>
          </a:p>
          <a:p>
            <a:pPr lvl="1"/>
            <a:r>
              <a:rPr lang="fr-BE" sz="2400" smtClean="0"/>
              <a:t>Les instructions de la CPU</a:t>
            </a:r>
          </a:p>
          <a:p>
            <a:pPr lvl="1"/>
            <a:r>
              <a:rPr lang="fr-BE" sz="2400" smtClean="0"/>
              <a:t>Les différents registres</a:t>
            </a:r>
          </a:p>
          <a:p>
            <a:pPr lvl="1"/>
            <a:r>
              <a:rPr lang="fr-BE" sz="2400" smtClean="0"/>
              <a:t>Le format des fichiers .class</a:t>
            </a:r>
          </a:p>
          <a:p>
            <a:pPr lvl="1"/>
            <a:r>
              <a:rPr lang="fr-BE" sz="2400" smtClean="0"/>
              <a:t>Le « stack »</a:t>
            </a:r>
          </a:p>
          <a:p>
            <a:pPr lvl="1"/>
            <a:r>
              <a:rPr lang="fr-BE" sz="2400" smtClean="0"/>
              <a:t>Le tas (« Heap ») des objets « garbage-collectés »</a:t>
            </a:r>
          </a:p>
          <a:p>
            <a:pPr lvl="1"/>
            <a:r>
              <a:rPr lang="fr-BE" sz="2400" smtClean="0"/>
              <a:t>L’espace mémoire </a:t>
            </a:r>
            <a:endParaRPr lang="en-GB" sz="2400" smtClean="0"/>
          </a:p>
        </p:txBody>
      </p:sp>
    </p:spTree>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Footer Placeholder 3"/>
          <p:cNvSpPr>
            <a:spLocks noGrp="1"/>
          </p:cNvSpPr>
          <p:nvPr>
            <p:ph type="ftr" sz="quarter" idx="10"/>
          </p:nvPr>
        </p:nvSpPr>
        <p:spPr>
          <a:noFill/>
        </p:spPr>
        <p:txBody>
          <a:bodyPr/>
          <a:lstStyle/>
          <a:p>
            <a:r>
              <a:rPr lang="fr-FR" smtClean="0"/>
              <a:t>Cours Java 2013 Bersini</a:t>
            </a:r>
            <a:endParaRPr lang="fr-FR" u="sng"/>
          </a:p>
        </p:txBody>
      </p:sp>
      <p:sp>
        <p:nvSpPr>
          <p:cNvPr id="439299" name="Rectangle 2"/>
          <p:cNvSpPr>
            <a:spLocks noGrp="1" noChangeArrowheads="1"/>
          </p:cNvSpPr>
          <p:nvPr>
            <p:ph type="title"/>
          </p:nvPr>
        </p:nvSpPr>
        <p:spPr/>
        <p:txBody>
          <a:bodyPr/>
          <a:lstStyle/>
          <a:p>
            <a:r>
              <a:rPr lang="fr-FR" smtClean="0"/>
              <a:t>Implémentations</a:t>
            </a:r>
            <a:br>
              <a:rPr lang="fr-FR" smtClean="0"/>
            </a:br>
            <a:r>
              <a:rPr lang="fr-FR" sz="2800" smtClean="0"/>
              <a:t>Lists (1/2)</a:t>
            </a:r>
            <a:endParaRPr lang="fr-FR" sz="2400" smtClean="0"/>
          </a:p>
        </p:txBody>
      </p:sp>
      <p:sp>
        <p:nvSpPr>
          <p:cNvPr id="439300" name="Rectangle 3"/>
          <p:cNvSpPr>
            <a:spLocks noGrp="1" noChangeArrowheads="1"/>
          </p:cNvSpPr>
          <p:nvPr>
            <p:ph type="body" idx="1"/>
          </p:nvPr>
        </p:nvSpPr>
        <p:spPr/>
        <p:txBody>
          <a:bodyPr/>
          <a:lstStyle/>
          <a:p>
            <a:pPr>
              <a:buFont typeface="Symbol" pitchFamily="18" charset="2"/>
              <a:buNone/>
            </a:pPr>
            <a:r>
              <a:rPr lang="fr-FR" smtClean="0">
                <a:sym typeface="Wingdings" pitchFamily="2" charset="2"/>
              </a:rPr>
              <a:t>Deux principales implémentations de l’interface « List »</a:t>
            </a:r>
          </a:p>
          <a:p>
            <a:r>
              <a:rPr lang="fr-FR" smtClean="0">
                <a:sym typeface="Wingdings" pitchFamily="2" charset="2"/>
              </a:rPr>
              <a:t>ArrayList (et Vector)</a:t>
            </a:r>
          </a:p>
          <a:p>
            <a:pPr lvl="1"/>
            <a:r>
              <a:rPr lang="fr-FR" smtClean="0">
                <a:sym typeface="Wingdings" pitchFamily="2" charset="2"/>
              </a:rPr>
              <a:t>La plus couramment utilisée</a:t>
            </a:r>
          </a:p>
          <a:p>
            <a:pPr lvl="1"/>
            <a:r>
              <a:rPr lang="fr-FR" smtClean="0">
                <a:sym typeface="Wingdings" pitchFamily="2" charset="2"/>
              </a:rPr>
              <a:t>Offre un accès positionnel à vitesse constante  Particulièrement rapide</a:t>
            </a:r>
          </a:p>
          <a:p>
            <a:pPr lvl="1"/>
            <a:endParaRPr lang="fr-FR" smtClean="0">
              <a:sym typeface="Wingdings" pitchFamily="2" charset="2"/>
            </a:endParaRPr>
          </a:p>
          <a:p>
            <a:r>
              <a:rPr lang="fr-FR" smtClean="0">
                <a:sym typeface="Wingdings" pitchFamily="2" charset="2"/>
              </a:rPr>
              <a:t>LinkedList</a:t>
            </a:r>
          </a:p>
          <a:p>
            <a:pPr lvl="1"/>
            <a:r>
              <a:rPr lang="fr-FR" smtClean="0">
                <a:sym typeface="Wingdings" pitchFamily="2" charset="2"/>
              </a:rPr>
              <a:t>A utiliser pour</a:t>
            </a:r>
          </a:p>
          <a:p>
            <a:pPr lvl="2"/>
            <a:r>
              <a:rPr lang="fr-FR" smtClean="0">
                <a:sym typeface="Wingdings" pitchFamily="2" charset="2"/>
              </a:rPr>
              <a:t>Ajouter régulièrement des éléments au début de la liste</a:t>
            </a:r>
          </a:p>
          <a:p>
            <a:pPr lvl="2"/>
            <a:r>
              <a:rPr lang="fr-FR" smtClean="0">
                <a:sym typeface="Wingdings" pitchFamily="2" charset="2"/>
              </a:rPr>
              <a:t>Supprimer des éléments au milieu de la liste en cours d’itération</a:t>
            </a:r>
          </a:p>
          <a:p>
            <a:pPr lvl="1"/>
            <a:r>
              <a:rPr lang="fr-FR" smtClean="0">
                <a:sym typeface="Wingdings" pitchFamily="2" charset="2"/>
              </a:rPr>
              <a:t>Mais plus lent en termes d’accès positionnel</a:t>
            </a:r>
          </a:p>
          <a:p>
            <a:pPr lvl="1"/>
            <a:endParaRPr lang="fr-FR" smtClean="0">
              <a:sym typeface="Wingdings" pitchFamily="2" charset="2"/>
            </a:endParaRPr>
          </a:p>
        </p:txBody>
      </p:sp>
    </p:spTree>
  </p:cSld>
  <p:clrMapOvr>
    <a:masterClrMapping/>
  </p:clrMapOvr>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Footer Placeholder 3"/>
          <p:cNvSpPr>
            <a:spLocks noGrp="1"/>
          </p:cNvSpPr>
          <p:nvPr>
            <p:ph type="ftr" sz="quarter" idx="10"/>
          </p:nvPr>
        </p:nvSpPr>
        <p:spPr>
          <a:noFill/>
        </p:spPr>
        <p:txBody>
          <a:bodyPr/>
          <a:lstStyle/>
          <a:p>
            <a:r>
              <a:rPr lang="fr-FR" smtClean="0"/>
              <a:t>Cours Java 2013 Bersini</a:t>
            </a:r>
            <a:endParaRPr lang="fr-FR" u="sng"/>
          </a:p>
        </p:txBody>
      </p:sp>
      <p:sp>
        <p:nvSpPr>
          <p:cNvPr id="441347" name="Rectangle 2"/>
          <p:cNvSpPr>
            <a:spLocks noGrp="1" noChangeArrowheads="1"/>
          </p:cNvSpPr>
          <p:nvPr>
            <p:ph type="title"/>
          </p:nvPr>
        </p:nvSpPr>
        <p:spPr/>
        <p:txBody>
          <a:bodyPr/>
          <a:lstStyle/>
          <a:p>
            <a:r>
              <a:rPr lang="fr-FR" smtClean="0"/>
              <a:t>Implémentations</a:t>
            </a:r>
            <a:br>
              <a:rPr lang="fr-FR" smtClean="0"/>
            </a:br>
            <a:r>
              <a:rPr lang="fr-FR" sz="2800" smtClean="0"/>
              <a:t>Lists (2/2)</a:t>
            </a:r>
            <a:endParaRPr lang="fr-FR" sz="2400" smtClean="0"/>
          </a:p>
        </p:txBody>
      </p:sp>
      <p:sp>
        <p:nvSpPr>
          <p:cNvPr id="441348" name="Rectangle 3"/>
          <p:cNvSpPr>
            <a:spLocks noGrp="1" noChangeArrowheads="1"/>
          </p:cNvSpPr>
          <p:nvPr>
            <p:ph type="body" idx="1"/>
          </p:nvPr>
        </p:nvSpPr>
        <p:spPr/>
        <p:txBody>
          <a:bodyPr/>
          <a:lstStyle/>
          <a:p>
            <a:pPr>
              <a:buFont typeface="Symbol" pitchFamily="18" charset="2"/>
              <a:buNone/>
            </a:pPr>
            <a:r>
              <a:rPr lang="fr-FR" smtClean="0">
                <a:sym typeface="Wingdings" pitchFamily="2" charset="2"/>
              </a:rPr>
              <a:t>Opérations spécifiques aux listes:</a:t>
            </a:r>
          </a:p>
          <a:p>
            <a:r>
              <a:rPr lang="fr-FR" smtClean="0">
                <a:sym typeface="Wingdings" pitchFamily="2" charset="2"/>
              </a:rPr>
              <a:t>Obtenir la position d’un objet</a:t>
            </a:r>
          </a:p>
          <a:p>
            <a:pPr lvl="1"/>
            <a:r>
              <a:rPr lang="fr-FR" i="1" smtClean="0">
                <a:sym typeface="Wingdings" pitchFamily="2" charset="2"/>
              </a:rPr>
              <a:t>indexOf(Object o): int</a:t>
            </a:r>
          </a:p>
          <a:p>
            <a:pPr lvl="1"/>
            <a:r>
              <a:rPr lang="fr-FR" i="1" smtClean="0">
                <a:sym typeface="Wingdings" pitchFamily="2" charset="2"/>
              </a:rPr>
              <a:t>lastIndexOf(Object o): int</a:t>
            </a:r>
          </a:p>
          <a:p>
            <a:r>
              <a:rPr lang="fr-FR" smtClean="0">
                <a:sym typeface="Wingdings" pitchFamily="2" charset="2"/>
              </a:rPr>
              <a:t>Récupérer l’objet en position i</a:t>
            </a:r>
          </a:p>
          <a:p>
            <a:pPr lvl="1"/>
            <a:r>
              <a:rPr lang="fr-FR" i="1" smtClean="0">
                <a:sym typeface="Wingdings" pitchFamily="2" charset="2"/>
              </a:rPr>
              <a:t>get(int i)</a:t>
            </a:r>
            <a:r>
              <a:rPr lang="fr-FR" smtClean="0">
                <a:sym typeface="Wingdings" pitchFamily="2" charset="2"/>
              </a:rPr>
              <a:t>  Renvoie un objet de type « Object »  Devra être converti (cast)</a:t>
            </a:r>
            <a:endParaRPr lang="fr-FR" i="1" smtClean="0">
              <a:sym typeface="Wingdings" pitchFamily="2" charset="2"/>
            </a:endParaRPr>
          </a:p>
          <a:p>
            <a:r>
              <a:rPr lang="fr-FR" smtClean="0">
                <a:sym typeface="Wingdings" pitchFamily="2" charset="2"/>
              </a:rPr>
              <a:t>Placer un objet à une certaine position</a:t>
            </a:r>
          </a:p>
          <a:p>
            <a:pPr lvl="1"/>
            <a:r>
              <a:rPr lang="fr-FR" i="1" smtClean="0">
                <a:sym typeface="Wingdings" pitchFamily="2" charset="2"/>
              </a:rPr>
              <a:t>set(int i, Object o)</a:t>
            </a:r>
          </a:p>
          <a:p>
            <a:r>
              <a:rPr lang="fr-FR" smtClean="0">
                <a:sym typeface="Wingdings" pitchFamily="2" charset="2"/>
              </a:rPr>
              <a:t>Supprimer l’objet en position i</a:t>
            </a:r>
          </a:p>
          <a:p>
            <a:pPr lvl="1"/>
            <a:r>
              <a:rPr lang="fr-FR" i="1" smtClean="0">
                <a:sym typeface="Wingdings" pitchFamily="2" charset="2"/>
              </a:rPr>
              <a:t>remove(int i)</a:t>
            </a:r>
          </a:p>
          <a:p>
            <a:pPr lvl="1"/>
            <a:r>
              <a:rPr lang="fr-FR" i="1" smtClean="0">
                <a:sym typeface="Wingdings" pitchFamily="2" charset="2"/>
              </a:rPr>
              <a:t>removeRange(int fromIndex, int toIndex)</a:t>
            </a:r>
          </a:p>
        </p:txBody>
      </p:sp>
    </p:spTree>
  </p:cSld>
  <p:clrMapOvr>
    <a:masterClrMapping/>
  </p:clrMapOvr>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Footer Placeholder 3"/>
          <p:cNvSpPr>
            <a:spLocks noGrp="1"/>
          </p:cNvSpPr>
          <p:nvPr>
            <p:ph type="ftr" sz="quarter" idx="10"/>
          </p:nvPr>
        </p:nvSpPr>
        <p:spPr>
          <a:noFill/>
        </p:spPr>
        <p:txBody>
          <a:bodyPr/>
          <a:lstStyle/>
          <a:p>
            <a:r>
              <a:rPr lang="fr-FR" smtClean="0"/>
              <a:t>Cours Java 2013 Bersini</a:t>
            </a:r>
            <a:endParaRPr lang="fr-FR" u="sng"/>
          </a:p>
        </p:txBody>
      </p:sp>
      <p:sp>
        <p:nvSpPr>
          <p:cNvPr id="443395" name="Rectangle 2"/>
          <p:cNvSpPr>
            <a:spLocks noGrp="1" noChangeArrowheads="1"/>
          </p:cNvSpPr>
          <p:nvPr>
            <p:ph type="title"/>
          </p:nvPr>
        </p:nvSpPr>
        <p:spPr/>
        <p:txBody>
          <a:bodyPr/>
          <a:lstStyle/>
          <a:p>
            <a:r>
              <a:rPr lang="fr-FR" smtClean="0"/>
              <a:t>Algorithmes</a:t>
            </a:r>
            <a:br>
              <a:rPr lang="fr-FR" smtClean="0"/>
            </a:br>
            <a:r>
              <a:rPr lang="fr-FR" sz="2800" smtClean="0"/>
              <a:t>Tri</a:t>
            </a:r>
            <a:endParaRPr lang="fr-FR" sz="2400" smtClean="0"/>
          </a:p>
        </p:txBody>
      </p:sp>
      <p:sp>
        <p:nvSpPr>
          <p:cNvPr id="443396" name="Rectangle 4"/>
          <p:cNvSpPr>
            <a:spLocks noGrp="1" noChangeArrowheads="1"/>
          </p:cNvSpPr>
          <p:nvPr>
            <p:ph type="body" idx="1"/>
          </p:nvPr>
        </p:nvSpPr>
        <p:spPr>
          <a:xfrm>
            <a:off x="152400" y="1295400"/>
            <a:ext cx="8839200" cy="4945063"/>
          </a:xfrm>
        </p:spPr>
        <p:txBody>
          <a:bodyPr/>
          <a:lstStyle/>
          <a:p>
            <a:pPr>
              <a:buFont typeface="Symbol" pitchFamily="18" charset="2"/>
              <a:buNone/>
            </a:pPr>
            <a:r>
              <a:rPr lang="fr-FR" smtClean="0"/>
              <a:t>On peut trier un tableau/collection au moyen de méthodes simples:</a:t>
            </a:r>
          </a:p>
          <a:p>
            <a:pPr lvl="1"/>
            <a:endParaRPr lang="fr-BE" smtClean="0"/>
          </a:p>
          <a:p>
            <a:pPr lvl="1"/>
            <a:r>
              <a:rPr lang="fr-BE" smtClean="0"/>
              <a:t>Trier un tableau </a:t>
            </a:r>
            <a:r>
              <a:rPr lang="fr-BE" smtClean="0">
                <a:sym typeface="Wingdings" pitchFamily="2" charset="2"/>
              </a:rPr>
              <a:t> </a:t>
            </a:r>
            <a:r>
              <a:rPr lang="fr-BE" smtClean="0"/>
              <a:t>méthode « sort » de la classe « Arrays »</a:t>
            </a:r>
          </a:p>
          <a:p>
            <a:pPr lvl="2"/>
            <a:r>
              <a:rPr lang="fr-BE" smtClean="0">
                <a:latin typeface="Courier New" pitchFamily="49" charset="0"/>
              </a:rPr>
              <a:t>Arrays.sort(&lt;type&gt;[])</a:t>
            </a:r>
          </a:p>
          <a:p>
            <a:pPr lvl="2"/>
            <a:endParaRPr lang="fr-BE" smtClean="0">
              <a:latin typeface="Courier New" pitchFamily="49" charset="0"/>
            </a:endParaRPr>
          </a:p>
          <a:p>
            <a:pPr lvl="1"/>
            <a:r>
              <a:rPr lang="fr-BE" smtClean="0"/>
              <a:t>Trier une collection </a:t>
            </a:r>
            <a:r>
              <a:rPr lang="fr-BE" smtClean="0">
                <a:sym typeface="Wingdings" pitchFamily="2" charset="2"/>
              </a:rPr>
              <a:t> méthodes « sort » de la classe « Collections »</a:t>
            </a:r>
          </a:p>
          <a:p>
            <a:pPr lvl="2"/>
            <a:r>
              <a:rPr lang="fr-BE" smtClean="0"/>
              <a:t>Ne fonctionne qu’avec les collections dérivant de « List »</a:t>
            </a:r>
          </a:p>
          <a:p>
            <a:pPr lvl="2"/>
            <a:endParaRPr lang="fr-BE" smtClean="0"/>
          </a:p>
          <a:p>
            <a:pPr lvl="2"/>
            <a:r>
              <a:rPr lang="fr-BE" smtClean="0"/>
              <a:t>Si les éléments de la collection sont comparables (implémentent l’interface « Comparable »)</a:t>
            </a:r>
          </a:p>
          <a:p>
            <a:pPr lvl="3">
              <a:buFontTx/>
              <a:buNone/>
            </a:pPr>
            <a:r>
              <a:rPr lang="fr-BE" sz="1600" smtClean="0">
                <a:sym typeface="Wingdings" pitchFamily="2" charset="2"/>
              </a:rPr>
              <a:t> </a:t>
            </a:r>
            <a:r>
              <a:rPr lang="fr-BE" sz="1600" smtClean="0">
                <a:latin typeface="Courier New" pitchFamily="49" charset="0"/>
              </a:rPr>
              <a:t>Collections.sort(List)</a:t>
            </a:r>
          </a:p>
          <a:p>
            <a:pPr lvl="2"/>
            <a:endParaRPr lang="fr-BE" smtClean="0"/>
          </a:p>
          <a:p>
            <a:pPr lvl="2"/>
            <a:r>
              <a:rPr lang="fr-BE" smtClean="0"/>
              <a:t>Si les éléments de la collection ne sont pas comparables, il faut alors indiquer quelle classe servira de comparateur</a:t>
            </a:r>
          </a:p>
          <a:p>
            <a:pPr lvl="3">
              <a:buFontTx/>
              <a:buNone/>
            </a:pPr>
            <a:r>
              <a:rPr lang="fr-BE" sz="1600" smtClean="0">
                <a:sym typeface="Wingdings" pitchFamily="2" charset="2"/>
              </a:rPr>
              <a:t> </a:t>
            </a:r>
            <a:r>
              <a:rPr lang="fr-BE" sz="1600" smtClean="0">
                <a:latin typeface="Courier New" pitchFamily="49" charset="0"/>
              </a:rPr>
              <a:t>Collections.sort(List, Comparator)</a:t>
            </a:r>
            <a:endParaRPr lang="en-US" sz="1800" smtClean="0">
              <a:latin typeface="Courier New" pitchFamily="49" charset="0"/>
            </a:endParaRPr>
          </a:p>
        </p:txBody>
      </p:sp>
    </p:spTree>
  </p:cSld>
  <p:clrMapOvr>
    <a:masterClrMapping/>
  </p:clrMapOvr>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Footer Placeholder 3"/>
          <p:cNvSpPr>
            <a:spLocks noGrp="1"/>
          </p:cNvSpPr>
          <p:nvPr>
            <p:ph type="ftr" sz="quarter" idx="10"/>
          </p:nvPr>
        </p:nvSpPr>
        <p:spPr>
          <a:noFill/>
        </p:spPr>
        <p:txBody>
          <a:bodyPr/>
          <a:lstStyle/>
          <a:p>
            <a:r>
              <a:rPr lang="fr-FR" smtClean="0"/>
              <a:t>Cours Java 2013 Bersini</a:t>
            </a:r>
            <a:endParaRPr lang="fr-FR" u="sng"/>
          </a:p>
        </p:txBody>
      </p:sp>
      <p:sp>
        <p:nvSpPr>
          <p:cNvPr id="445443" name="Rectangle 2"/>
          <p:cNvSpPr>
            <a:spLocks noGrp="1" noChangeArrowheads="1"/>
          </p:cNvSpPr>
          <p:nvPr>
            <p:ph type="title"/>
          </p:nvPr>
        </p:nvSpPr>
        <p:spPr/>
        <p:txBody>
          <a:bodyPr/>
          <a:lstStyle/>
          <a:p>
            <a:r>
              <a:rPr lang="fr-FR" smtClean="0"/>
              <a:t>Algorithmes</a:t>
            </a:r>
            <a:br>
              <a:rPr lang="fr-FR" smtClean="0"/>
            </a:br>
            <a:r>
              <a:rPr lang="fr-FR" sz="2800" smtClean="0"/>
              <a:t>Autres</a:t>
            </a:r>
            <a:endParaRPr lang="fr-FR" sz="2400" smtClean="0"/>
          </a:p>
        </p:txBody>
      </p:sp>
      <p:sp>
        <p:nvSpPr>
          <p:cNvPr id="445444" name="Rectangle 4"/>
          <p:cNvSpPr>
            <a:spLocks noGrp="1" noChangeArrowheads="1"/>
          </p:cNvSpPr>
          <p:nvPr>
            <p:ph type="body" idx="1"/>
          </p:nvPr>
        </p:nvSpPr>
        <p:spPr>
          <a:xfrm>
            <a:off x="152400" y="1295400"/>
            <a:ext cx="8839200" cy="5026025"/>
          </a:xfrm>
        </p:spPr>
        <p:txBody>
          <a:bodyPr/>
          <a:lstStyle/>
          <a:p>
            <a:r>
              <a:rPr lang="fr-FR" smtClean="0"/>
              <a:t>D’autres opérations sont fournies par le Java Collections Framework:</a:t>
            </a:r>
          </a:p>
          <a:p>
            <a:pPr lvl="1"/>
            <a:r>
              <a:rPr lang="fr-FR" smtClean="0"/>
              <a:t>Recherche binaire</a:t>
            </a:r>
          </a:p>
          <a:p>
            <a:pPr lvl="2"/>
            <a:r>
              <a:rPr lang="fr-FR" i="1" smtClean="0"/>
              <a:t>Collections.binarySearch(liste, clé)</a:t>
            </a:r>
          </a:p>
          <a:p>
            <a:pPr lvl="1"/>
            <a:r>
              <a:rPr lang="fr-FR" smtClean="0"/>
              <a:t>Mélange</a:t>
            </a:r>
          </a:p>
          <a:p>
            <a:pPr lvl="2"/>
            <a:r>
              <a:rPr lang="fr-FR" i="1" smtClean="0"/>
              <a:t>Collections.shuffle(liste)</a:t>
            </a:r>
            <a:endParaRPr lang="en-US" i="1" smtClean="0"/>
          </a:p>
          <a:p>
            <a:pPr lvl="1"/>
            <a:r>
              <a:rPr lang="fr-FR" smtClean="0"/>
              <a:t>Inversion de l’ordre</a:t>
            </a:r>
          </a:p>
          <a:p>
            <a:pPr lvl="2"/>
            <a:r>
              <a:rPr lang="fr-FR" i="1" smtClean="0"/>
              <a:t>Collections.reverse(liste)</a:t>
            </a:r>
            <a:endParaRPr lang="en-US" i="1" smtClean="0"/>
          </a:p>
          <a:p>
            <a:pPr lvl="1"/>
            <a:r>
              <a:rPr lang="fr-FR" smtClean="0"/>
              <a:t>Réinitialisation des éléments (remplace tous les éléménts par l’objet spécifié)</a:t>
            </a:r>
          </a:p>
          <a:p>
            <a:pPr lvl="2"/>
            <a:r>
              <a:rPr lang="fr-FR" i="1" smtClean="0"/>
              <a:t>Collections.fill(liste, objetParDefaut)</a:t>
            </a:r>
            <a:endParaRPr lang="en-US" i="1" smtClean="0"/>
          </a:p>
          <a:p>
            <a:pPr lvl="1"/>
            <a:r>
              <a:rPr lang="fr-FR" smtClean="0"/>
              <a:t>Copie des éléments d’une liste dans une autre</a:t>
            </a:r>
          </a:p>
          <a:p>
            <a:pPr lvl="2"/>
            <a:r>
              <a:rPr lang="fr-FR" i="1" smtClean="0"/>
              <a:t>Collections.copy(listeSource, listeDestination)</a:t>
            </a:r>
            <a:endParaRPr lang="en-US" i="1" smtClean="0"/>
          </a:p>
          <a:p>
            <a:pPr lvl="1"/>
            <a:r>
              <a:rPr lang="fr-FR" smtClean="0"/>
              <a:t>Recherche d’extrema</a:t>
            </a:r>
          </a:p>
          <a:p>
            <a:pPr lvl="2"/>
            <a:r>
              <a:rPr lang="fr-FR" smtClean="0"/>
              <a:t>Sur base de la position des éléments </a:t>
            </a:r>
            <a:r>
              <a:rPr lang="fr-FR" i="1" smtClean="0"/>
              <a:t>min(liste)</a:t>
            </a:r>
            <a:r>
              <a:rPr lang="fr-FR" smtClean="0"/>
              <a:t> et </a:t>
            </a:r>
            <a:r>
              <a:rPr lang="fr-FR" i="1" smtClean="0"/>
              <a:t>max(liste)</a:t>
            </a:r>
          </a:p>
          <a:p>
            <a:pPr lvl="2"/>
            <a:r>
              <a:rPr lang="fr-FR" smtClean="0"/>
              <a:t>Sur base d’un comparateur </a:t>
            </a:r>
            <a:r>
              <a:rPr lang="fr-FR" i="1" smtClean="0"/>
              <a:t>min(liste, comparateur)</a:t>
            </a:r>
            <a:r>
              <a:rPr lang="fr-FR" smtClean="0"/>
              <a:t> et </a:t>
            </a:r>
            <a:r>
              <a:rPr lang="fr-FR" i="1" smtClean="0"/>
              <a:t>max(liste, comparateur)</a:t>
            </a:r>
            <a:endParaRPr lang="en-US" i="1" smtClean="0"/>
          </a:p>
        </p:txBody>
      </p:sp>
    </p:spTree>
  </p:cSld>
  <p:clrMapOvr>
    <a:masterClrMapping/>
  </p:clrMapOvr>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Footer Placeholder 3"/>
          <p:cNvSpPr>
            <a:spLocks noGrp="1"/>
          </p:cNvSpPr>
          <p:nvPr>
            <p:ph type="ftr" sz="quarter" idx="10"/>
          </p:nvPr>
        </p:nvSpPr>
        <p:spPr>
          <a:noFill/>
        </p:spPr>
        <p:txBody>
          <a:bodyPr/>
          <a:lstStyle/>
          <a:p>
            <a:r>
              <a:rPr lang="fr-FR" smtClean="0"/>
              <a:t>Cours Java 2013 Bersini</a:t>
            </a:r>
            <a:endParaRPr lang="fr-FR" u="sng"/>
          </a:p>
        </p:txBody>
      </p:sp>
      <p:sp>
        <p:nvSpPr>
          <p:cNvPr id="447491" name="Rectangle 2"/>
          <p:cNvSpPr>
            <a:spLocks noGrp="1" noChangeArrowheads="1"/>
          </p:cNvSpPr>
          <p:nvPr>
            <p:ph type="title"/>
          </p:nvPr>
        </p:nvSpPr>
        <p:spPr/>
        <p:txBody>
          <a:bodyPr/>
          <a:lstStyle/>
          <a:p>
            <a:r>
              <a:rPr lang="fr-FR" sz="3600" smtClean="0"/>
              <a:t>Collections</a:t>
            </a:r>
            <a:br>
              <a:rPr lang="fr-FR" sz="3600" smtClean="0"/>
            </a:br>
            <a:r>
              <a:rPr lang="fr-FR" sz="2800" smtClean="0"/>
              <a:t>Cas pratique: les ArrayList (typées)</a:t>
            </a:r>
            <a:endParaRPr lang="en-GB" sz="2800" smtClean="0"/>
          </a:p>
        </p:txBody>
      </p:sp>
      <p:sp>
        <p:nvSpPr>
          <p:cNvPr id="447492" name="Rectangle 3"/>
          <p:cNvSpPr>
            <a:spLocks noGrp="1" noChangeArrowheads="1"/>
          </p:cNvSpPr>
          <p:nvPr>
            <p:ph type="body" idx="1"/>
          </p:nvPr>
        </p:nvSpPr>
        <p:spPr>
          <a:xfrm>
            <a:off x="85725" y="1125538"/>
            <a:ext cx="9058275" cy="5364162"/>
          </a:xfrm>
        </p:spPr>
        <p:txBody>
          <a:bodyPr/>
          <a:lstStyle/>
          <a:p>
            <a:r>
              <a:rPr lang="fr-FR" smtClean="0"/>
              <a:t>ArrayList:</a:t>
            </a:r>
          </a:p>
          <a:p>
            <a:pPr lvl="1"/>
            <a:r>
              <a:rPr lang="fr-FR" smtClean="0"/>
              <a:t>Une classe prédéfinie représentant une collection d’objets</a:t>
            </a:r>
            <a:br>
              <a:rPr lang="fr-FR" smtClean="0"/>
            </a:br>
            <a:r>
              <a:rPr lang="fr-FR" smtClean="0"/>
              <a:t>(un peu comme les Arrays [])</a:t>
            </a:r>
          </a:p>
          <a:p>
            <a:pPr lvl="1"/>
            <a:r>
              <a:rPr lang="fr-FR" smtClean="0"/>
              <a:t>La taille de cette collection n’est pas prédéfinie et se modifie dans le temps:</a:t>
            </a:r>
          </a:p>
          <a:p>
            <a:pPr lvl="2"/>
            <a:r>
              <a:rPr lang="fr-FR" smtClean="0"/>
              <a:t>Au départ la collection est de dimension nulle</a:t>
            </a:r>
          </a:p>
          <a:p>
            <a:pPr lvl="2"/>
            <a:r>
              <a:rPr lang="fr-FR" smtClean="0"/>
              <a:t>Chaque fois qu’on ajoute un objet dans la collection, le vecteur s’agrandit</a:t>
            </a:r>
          </a:p>
          <a:p>
            <a:pPr lvl="2"/>
            <a:r>
              <a:rPr lang="fr-FR" smtClean="0"/>
              <a:t>Chaque fois qu’on supprime un objet de la collection, le « trou » est supprimé et tous les autres objets sont décalés « vers la gauche »</a:t>
            </a:r>
          </a:p>
          <a:p>
            <a:pPr lvl="2"/>
            <a:r>
              <a:rPr lang="fr-FR" smtClean="0">
                <a:sym typeface="Wingdings" pitchFamily="2" charset="2"/>
              </a:rPr>
              <a:t> La taille de la collection correspond toujours au nombre d’objet qu’elle contient</a:t>
            </a:r>
          </a:p>
          <a:p>
            <a:pPr lvl="1"/>
            <a:r>
              <a:rPr lang="fr-FR" smtClean="0"/>
              <a:t>Méthodes pour manipuler une collection:</a:t>
            </a:r>
          </a:p>
          <a:p>
            <a:pPr lvl="2"/>
            <a:r>
              <a:rPr lang="fr-FR" smtClean="0"/>
              <a:t>Créer une collection: </a:t>
            </a:r>
            <a:r>
              <a:rPr lang="fr-FR" smtClean="0">
                <a:latin typeface="Courier New" pitchFamily="49" charset="0"/>
              </a:rPr>
              <a:t>ArrayList&lt;</a:t>
            </a:r>
            <a:r>
              <a:rPr lang="fr-FR" b="1" i="1" smtClean="0">
                <a:latin typeface="Courier New" pitchFamily="49" charset="0"/>
              </a:rPr>
              <a:t>Classe</a:t>
            </a:r>
            <a:r>
              <a:rPr lang="fr-FR" smtClean="0">
                <a:latin typeface="Courier New" pitchFamily="49" charset="0"/>
              </a:rPr>
              <a:t>&gt; al = new ArrayList&lt;</a:t>
            </a:r>
            <a:r>
              <a:rPr lang="fr-FR" b="1" i="1" smtClean="0">
                <a:latin typeface="Courier New" pitchFamily="49" charset="0"/>
              </a:rPr>
              <a:t>Classe</a:t>
            </a:r>
            <a:r>
              <a:rPr lang="fr-FR" smtClean="0">
                <a:latin typeface="Courier New" pitchFamily="49" charset="0"/>
              </a:rPr>
              <a:t>&gt;();</a:t>
            </a:r>
          </a:p>
          <a:p>
            <a:pPr lvl="2"/>
            <a:r>
              <a:rPr lang="fr-FR" smtClean="0"/>
              <a:t>Connaître sa taille: </a:t>
            </a:r>
            <a:r>
              <a:rPr lang="fr-FR" smtClean="0">
                <a:latin typeface="Courier New" pitchFamily="49" charset="0"/>
              </a:rPr>
              <a:t>al.size();</a:t>
            </a:r>
          </a:p>
          <a:p>
            <a:pPr lvl="2"/>
            <a:r>
              <a:rPr lang="fr-FR" smtClean="0"/>
              <a:t>Ajouter un objet: </a:t>
            </a:r>
            <a:r>
              <a:rPr lang="fr-FR" smtClean="0">
                <a:latin typeface="Courier New" pitchFamily="49" charset="0"/>
              </a:rPr>
              <a:t>al.add(new </a:t>
            </a:r>
            <a:r>
              <a:rPr lang="fr-FR" b="1" i="1" smtClean="0">
                <a:latin typeface="Courier New" pitchFamily="49" charset="0"/>
              </a:rPr>
              <a:t>Classe</a:t>
            </a:r>
            <a:r>
              <a:rPr lang="fr-FR" smtClean="0">
                <a:latin typeface="Courier New" pitchFamily="49" charset="0"/>
              </a:rPr>
              <a:t>(…));</a:t>
            </a:r>
          </a:p>
          <a:p>
            <a:pPr lvl="2"/>
            <a:r>
              <a:rPr lang="fr-FR" smtClean="0"/>
              <a:t>Récupérer le i</a:t>
            </a:r>
            <a:r>
              <a:rPr lang="fr-FR" baseline="30000" smtClean="0"/>
              <a:t>ème</a:t>
            </a:r>
            <a:r>
              <a:rPr lang="fr-FR" smtClean="0"/>
              <a:t> objet: </a:t>
            </a:r>
            <a:r>
              <a:rPr lang="fr-FR" smtClean="0">
                <a:latin typeface="Courier New" pitchFamily="49" charset="0"/>
              </a:rPr>
              <a:t>al.get(i);</a:t>
            </a:r>
            <a:endParaRPr lang="en-GB" smtClean="0">
              <a:latin typeface="Courier New" pitchFamily="49" charset="0"/>
            </a:endParaRPr>
          </a:p>
          <a:p>
            <a:pPr lvl="2"/>
            <a:r>
              <a:rPr lang="fr-FR" smtClean="0"/>
              <a:t>Pour supprimer le i</a:t>
            </a:r>
            <a:r>
              <a:rPr lang="fr-FR" baseline="30000" smtClean="0"/>
              <a:t>ème</a:t>
            </a:r>
            <a:r>
              <a:rPr lang="fr-FR" smtClean="0"/>
              <a:t> objet: </a:t>
            </a:r>
            <a:r>
              <a:rPr lang="fr-FR" smtClean="0">
                <a:latin typeface="Courier New" pitchFamily="49" charset="0"/>
              </a:rPr>
              <a:t>al.remove(i);</a:t>
            </a:r>
          </a:p>
          <a:p>
            <a:pPr lvl="2"/>
            <a:r>
              <a:rPr lang="fr-FR" smtClean="0"/>
              <a:t>Pour vider complètement la collection: </a:t>
            </a:r>
            <a:r>
              <a:rPr lang="fr-FR" smtClean="0">
                <a:latin typeface="Courier New" pitchFamily="49" charset="0"/>
              </a:rPr>
              <a:t>al.clear();</a:t>
            </a:r>
          </a:p>
        </p:txBody>
      </p:sp>
    </p:spTree>
  </p:cSld>
  <p:clrMapOvr>
    <a:masterClrMapping/>
  </p:clrMapOvr>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Footer Placeholder 3"/>
          <p:cNvSpPr>
            <a:spLocks noGrp="1"/>
          </p:cNvSpPr>
          <p:nvPr>
            <p:ph type="ftr" sz="quarter" idx="10"/>
          </p:nvPr>
        </p:nvSpPr>
        <p:spPr>
          <a:noFill/>
        </p:spPr>
        <p:txBody>
          <a:bodyPr/>
          <a:lstStyle/>
          <a:p>
            <a:r>
              <a:rPr lang="fr-FR" smtClean="0"/>
              <a:t>Cours Java 2013 Bersini</a:t>
            </a:r>
            <a:endParaRPr lang="fr-FR" u="sng"/>
          </a:p>
        </p:txBody>
      </p:sp>
      <p:sp>
        <p:nvSpPr>
          <p:cNvPr id="449539" name="Rectangle 2"/>
          <p:cNvSpPr>
            <a:spLocks noGrp="1" noChangeArrowheads="1"/>
          </p:cNvSpPr>
          <p:nvPr>
            <p:ph type="title"/>
          </p:nvPr>
        </p:nvSpPr>
        <p:spPr/>
        <p:txBody>
          <a:bodyPr/>
          <a:lstStyle/>
          <a:p>
            <a:r>
              <a:rPr lang="fr-BE" smtClean="0"/>
              <a:t>Exercice</a:t>
            </a:r>
            <a:endParaRPr lang="en-US" smtClean="0"/>
          </a:p>
        </p:txBody>
      </p:sp>
      <p:sp>
        <p:nvSpPr>
          <p:cNvPr id="449540" name="Rectangle 3"/>
          <p:cNvSpPr>
            <a:spLocks noGrp="1" noChangeArrowheads="1"/>
          </p:cNvSpPr>
          <p:nvPr>
            <p:ph type="body" idx="1"/>
          </p:nvPr>
        </p:nvSpPr>
        <p:spPr>
          <a:xfrm>
            <a:off x="152400" y="1135063"/>
            <a:ext cx="8839200" cy="4979987"/>
          </a:xfrm>
        </p:spPr>
        <p:txBody>
          <a:bodyPr/>
          <a:lstStyle/>
          <a:p>
            <a:pPr>
              <a:buFont typeface="Symbol" pitchFamily="18" charset="2"/>
              <a:buNone/>
            </a:pPr>
            <a:r>
              <a:rPr lang="fr-BE" smtClean="0"/>
              <a:t>Spectacles</a:t>
            </a:r>
          </a:p>
          <a:p>
            <a:pPr lvl="1"/>
            <a:r>
              <a:rPr lang="fr-BE" smtClean="0"/>
              <a:t>Remplacez tous les « Array » par des « ArrayList »</a:t>
            </a:r>
          </a:p>
          <a:p>
            <a:pPr lvl="1"/>
            <a:r>
              <a:rPr lang="fr-BE" smtClean="0"/>
              <a:t>Implémentez l’interface Comparable au sein de la classe « Ticket » et afin de permettre le tri des objets sur base de la réprésentation et du numéro de la place et redéfinissez à cette fin la méthode compareTo(Object o)</a:t>
            </a:r>
          </a:p>
          <a:p>
            <a:pPr lvl="1"/>
            <a:r>
              <a:rPr lang="fr-BE" smtClean="0"/>
              <a:t>Ordonnez le tri de la collection de tickets dans la méthode main et vérifiez que l’ordre des tickets a bien été adapté en les affichant</a:t>
            </a:r>
          </a:p>
        </p:txBody>
      </p:sp>
    </p:spTree>
  </p:cSld>
  <p:clrMapOvr>
    <a:masterClrMapping/>
  </p:clrMapOvr>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ctrTitle"/>
          </p:nvPr>
        </p:nvSpPr>
        <p:spPr>
          <a:solidFill>
            <a:schemeClr val="bg1">
              <a:alpha val="50195"/>
            </a:schemeClr>
          </a:solidFill>
        </p:spPr>
        <p:txBody>
          <a:bodyPr/>
          <a:lstStyle/>
          <a:p>
            <a:r>
              <a:rPr lang="fr-FR" smtClean="0">
                <a:latin typeface="Arial" pitchFamily="34" charset="0"/>
              </a:rPr>
              <a:t>Introduction à Java</a:t>
            </a:r>
          </a:p>
        </p:txBody>
      </p:sp>
      <p:sp>
        <p:nvSpPr>
          <p:cNvPr id="451587" name="Rectangle 3"/>
          <p:cNvSpPr>
            <a:spLocks noGrp="1" noChangeArrowheads="1"/>
          </p:cNvSpPr>
          <p:nvPr>
            <p:ph type="subTitle" idx="1"/>
          </p:nvPr>
        </p:nvSpPr>
        <p:spPr>
          <a:ln w="9525"/>
        </p:spPr>
        <p:txBody>
          <a:bodyPr/>
          <a:lstStyle/>
          <a:p>
            <a:r>
              <a:rPr lang="fr-FR" smtClean="0"/>
              <a:t>VII. Gestion des exceptions</a:t>
            </a:r>
          </a:p>
        </p:txBody>
      </p:sp>
    </p:spTree>
  </p:cSld>
  <p:clrMapOvr>
    <a:masterClrMapping/>
  </p:clrMapOvr>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Footer Placeholder 3"/>
          <p:cNvSpPr>
            <a:spLocks noGrp="1"/>
          </p:cNvSpPr>
          <p:nvPr>
            <p:ph type="ftr" sz="quarter" idx="10"/>
          </p:nvPr>
        </p:nvSpPr>
        <p:spPr>
          <a:noFill/>
        </p:spPr>
        <p:txBody>
          <a:bodyPr/>
          <a:lstStyle/>
          <a:p>
            <a:r>
              <a:rPr lang="fr-FR" smtClean="0"/>
              <a:t>Cours Java 2013 Bersini</a:t>
            </a:r>
            <a:endParaRPr lang="fr-FR" u="sng"/>
          </a:p>
        </p:txBody>
      </p:sp>
      <p:sp>
        <p:nvSpPr>
          <p:cNvPr id="453635" name="Rectangle 2"/>
          <p:cNvSpPr>
            <a:spLocks noGrp="1" noChangeArrowheads="1"/>
          </p:cNvSpPr>
          <p:nvPr>
            <p:ph type="title"/>
          </p:nvPr>
        </p:nvSpPr>
        <p:spPr/>
        <p:txBody>
          <a:bodyPr/>
          <a:lstStyle/>
          <a:p>
            <a:r>
              <a:rPr lang="fr-FR" smtClean="0"/>
              <a:t>Survol du chapitre</a:t>
            </a:r>
          </a:p>
        </p:txBody>
      </p:sp>
      <p:sp>
        <p:nvSpPr>
          <p:cNvPr id="453636" name="Rectangle 3"/>
          <p:cNvSpPr>
            <a:spLocks noGrp="1" noChangeArrowheads="1"/>
          </p:cNvSpPr>
          <p:nvPr>
            <p:ph type="body" idx="1"/>
          </p:nvPr>
        </p:nvSpPr>
        <p:spPr>
          <a:xfrm>
            <a:off x="152400" y="1196975"/>
            <a:ext cx="8839200" cy="4895850"/>
          </a:xfrm>
        </p:spPr>
        <p:txBody>
          <a:bodyPr/>
          <a:lstStyle/>
          <a:p>
            <a:r>
              <a:rPr lang="fr-FR" sz="2200" smtClean="0"/>
              <a:t>Introduction</a:t>
            </a:r>
          </a:p>
          <a:p>
            <a:r>
              <a:rPr lang="fr-FR" sz="2200" smtClean="0"/>
              <a:t>Hiérarchie des exceptions</a:t>
            </a:r>
          </a:p>
          <a:p>
            <a:r>
              <a:rPr lang="fr-FR" sz="2200" smtClean="0"/>
              <a:t>Traitement des exceptions</a:t>
            </a:r>
          </a:p>
          <a:p>
            <a:pPr lvl="1"/>
            <a:r>
              <a:rPr lang="fr-FR" sz="2000" smtClean="0"/>
              <a:t>Interception d’exceptions: bloc </a:t>
            </a:r>
            <a:r>
              <a:rPr lang="fr-FR" sz="2000" i="1" smtClean="0"/>
              <a:t>try – catch – finally</a:t>
            </a:r>
          </a:p>
          <a:p>
            <a:pPr lvl="1"/>
            <a:r>
              <a:rPr lang="fr-FR" sz="2000" smtClean="0"/>
              <a:t>Lancement (génération) par une méthode: </a:t>
            </a:r>
            <a:r>
              <a:rPr lang="fr-FR" sz="2000" i="1" smtClean="0"/>
              <a:t>throws</a:t>
            </a:r>
            <a:r>
              <a:rPr lang="fr-FR" sz="2000" smtClean="0"/>
              <a:t> et </a:t>
            </a:r>
            <a:r>
              <a:rPr lang="fr-FR" sz="2000" i="1" smtClean="0"/>
              <a:t>throw</a:t>
            </a:r>
            <a:endParaRPr lang="fr-FR" sz="2000" smtClean="0"/>
          </a:p>
          <a:p>
            <a:pPr lvl="1"/>
            <a:endParaRPr lang="fr-FR" sz="2000" smtClean="0"/>
          </a:p>
        </p:txBody>
      </p:sp>
    </p:spTree>
  </p:cSld>
  <p:clrMapOvr>
    <a:masterClrMapping/>
  </p:clrMapOvr>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Footer Placeholder 3"/>
          <p:cNvSpPr>
            <a:spLocks noGrp="1"/>
          </p:cNvSpPr>
          <p:nvPr>
            <p:ph type="ftr" sz="quarter" idx="10"/>
          </p:nvPr>
        </p:nvSpPr>
        <p:spPr>
          <a:noFill/>
        </p:spPr>
        <p:txBody>
          <a:bodyPr/>
          <a:lstStyle/>
          <a:p>
            <a:r>
              <a:rPr lang="fr-FR" smtClean="0"/>
              <a:t>Cours Java 2013 Bersini</a:t>
            </a:r>
            <a:endParaRPr lang="fr-FR" u="sng"/>
          </a:p>
        </p:txBody>
      </p:sp>
      <p:sp>
        <p:nvSpPr>
          <p:cNvPr id="455683" name="Rectangle 2"/>
          <p:cNvSpPr>
            <a:spLocks noGrp="1" noChangeArrowheads="1"/>
          </p:cNvSpPr>
          <p:nvPr>
            <p:ph type="title"/>
          </p:nvPr>
        </p:nvSpPr>
        <p:spPr/>
        <p:txBody>
          <a:bodyPr/>
          <a:lstStyle/>
          <a:p>
            <a:r>
              <a:rPr lang="fr-BE" smtClean="0"/>
              <a:t>Introduction</a:t>
            </a:r>
            <a:br>
              <a:rPr lang="fr-BE" smtClean="0"/>
            </a:br>
            <a:r>
              <a:rPr lang="fr-BE" sz="2800" smtClean="0"/>
              <a:t>La gestion des exceptions en Java</a:t>
            </a:r>
            <a:endParaRPr lang="fr-FR" sz="2800" i="1" smtClean="0"/>
          </a:p>
        </p:txBody>
      </p:sp>
      <p:sp>
        <p:nvSpPr>
          <p:cNvPr id="455684" name="Rectangle 3"/>
          <p:cNvSpPr>
            <a:spLocks noGrp="1" noChangeArrowheads="1"/>
          </p:cNvSpPr>
          <p:nvPr>
            <p:ph type="body" idx="1"/>
          </p:nvPr>
        </p:nvSpPr>
        <p:spPr/>
        <p:txBody>
          <a:bodyPr/>
          <a:lstStyle/>
          <a:p>
            <a:r>
              <a:rPr lang="fr-FR" smtClean="0"/>
              <a:t>S’approche du C++</a:t>
            </a:r>
          </a:p>
          <a:p>
            <a:r>
              <a:rPr lang="fr-FR" smtClean="0"/>
              <a:t>Des erreurs surviennent dans tout programme</a:t>
            </a:r>
          </a:p>
          <a:p>
            <a:r>
              <a:rPr lang="fr-FR" smtClean="0"/>
              <a:t>Distinction entre Exception et Error: deux classes apparentées</a:t>
            </a:r>
          </a:p>
          <a:p>
            <a:r>
              <a:rPr lang="fr-FR" smtClean="0"/>
              <a:t>La classe Exception traite les erreurs prévisibles qui apparaissent dans l’exécution d’un programme:</a:t>
            </a:r>
          </a:p>
          <a:p>
            <a:pPr lvl="1"/>
            <a:r>
              <a:rPr lang="fr-FR" smtClean="0"/>
              <a:t>Panne du réseau</a:t>
            </a:r>
          </a:p>
          <a:p>
            <a:pPr lvl="1"/>
            <a:r>
              <a:rPr lang="fr-FR" smtClean="0"/>
              <a:t>Fichier inexistant</a:t>
            </a:r>
          </a:p>
          <a:p>
            <a:pPr lvl="1"/>
            <a:r>
              <a:rPr lang="fr-FR" smtClean="0"/>
              <a:t>Problème propre à la logique « business »</a:t>
            </a:r>
          </a:p>
          <a:p>
            <a:r>
              <a:rPr lang="fr-FR" smtClean="0"/>
              <a:t>La classe Error traite les conditions sérieuses que le programmeur n’est pas censé traiter</a:t>
            </a:r>
          </a:p>
        </p:txBody>
      </p:sp>
    </p:spTree>
  </p:cSld>
  <p:clrMapOvr>
    <a:masterClrMapping/>
  </p:clrMapOvr>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1" name="Footer Placeholder 2"/>
          <p:cNvSpPr>
            <a:spLocks noGrp="1"/>
          </p:cNvSpPr>
          <p:nvPr>
            <p:ph type="ftr" sz="quarter" idx="10"/>
          </p:nvPr>
        </p:nvSpPr>
        <p:spPr>
          <a:noFill/>
        </p:spPr>
        <p:txBody>
          <a:bodyPr/>
          <a:lstStyle/>
          <a:p>
            <a:r>
              <a:rPr lang="fr-FR" smtClean="0"/>
              <a:t>Cours Java 2013 Bersini</a:t>
            </a:r>
            <a:endParaRPr lang="fr-FR" u="sng"/>
          </a:p>
        </p:txBody>
      </p:sp>
      <p:sp>
        <p:nvSpPr>
          <p:cNvPr id="457732" name="Rectangle 2"/>
          <p:cNvSpPr>
            <a:spLocks noGrp="1" noChangeArrowheads="1"/>
          </p:cNvSpPr>
          <p:nvPr>
            <p:ph type="title"/>
          </p:nvPr>
        </p:nvSpPr>
        <p:spPr/>
        <p:txBody>
          <a:bodyPr/>
          <a:lstStyle/>
          <a:p>
            <a:r>
              <a:rPr lang="fr-FR" smtClean="0"/>
              <a:t>Hiérarchie des exceptions</a:t>
            </a:r>
          </a:p>
        </p:txBody>
      </p:sp>
      <p:sp>
        <p:nvSpPr>
          <p:cNvPr id="457733" name="Freeform 4"/>
          <p:cNvSpPr>
            <a:spLocks/>
          </p:cNvSpPr>
          <p:nvPr/>
        </p:nvSpPr>
        <p:spPr bwMode="auto">
          <a:xfrm>
            <a:off x="1728788" y="1922463"/>
            <a:ext cx="3522662" cy="3090862"/>
          </a:xfrm>
          <a:custGeom>
            <a:avLst/>
            <a:gdLst>
              <a:gd name="T0" fmla="*/ 588962 w 2219"/>
              <a:gd name="T1" fmla="*/ 157162 h 1947"/>
              <a:gd name="T2" fmla="*/ 2189162 w 2219"/>
              <a:gd name="T3" fmla="*/ 538162 h 1947"/>
              <a:gd name="T4" fmla="*/ 3408362 w 2219"/>
              <a:gd name="T5" fmla="*/ 2062162 h 1947"/>
              <a:gd name="T6" fmla="*/ 2874962 w 2219"/>
              <a:gd name="T7" fmla="*/ 2976562 h 1947"/>
              <a:gd name="T8" fmla="*/ 1579562 w 2219"/>
              <a:gd name="T9" fmla="*/ 2747962 h 1947"/>
              <a:gd name="T10" fmla="*/ 1427162 w 2219"/>
              <a:gd name="T11" fmla="*/ 1833562 h 1947"/>
              <a:gd name="T12" fmla="*/ 893762 w 2219"/>
              <a:gd name="T13" fmla="*/ 1071562 h 1947"/>
              <a:gd name="T14" fmla="*/ 55562 w 2219"/>
              <a:gd name="T15" fmla="*/ 919162 h 1947"/>
              <a:gd name="T16" fmla="*/ 558800 w 2219"/>
              <a:gd name="T17" fmla="*/ 127000 h 1947"/>
              <a:gd name="T18" fmla="*/ 588962 w 2219"/>
              <a:gd name="T19" fmla="*/ 157162 h 19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19"/>
              <a:gd name="T31" fmla="*/ 0 h 1947"/>
              <a:gd name="T32" fmla="*/ 2219 w 2219"/>
              <a:gd name="T33" fmla="*/ 1947 h 19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19" h="1947">
                <a:moveTo>
                  <a:pt x="371" y="99"/>
                </a:moveTo>
                <a:cubicBezTo>
                  <a:pt x="555" y="131"/>
                  <a:pt x="1083" y="139"/>
                  <a:pt x="1379" y="339"/>
                </a:cubicBezTo>
                <a:cubicBezTo>
                  <a:pt x="1675" y="539"/>
                  <a:pt x="2075" y="1043"/>
                  <a:pt x="2147" y="1299"/>
                </a:cubicBezTo>
                <a:cubicBezTo>
                  <a:pt x="2219" y="1555"/>
                  <a:pt x="2003" y="1803"/>
                  <a:pt x="1811" y="1875"/>
                </a:cubicBezTo>
                <a:cubicBezTo>
                  <a:pt x="1619" y="1947"/>
                  <a:pt x="1147" y="1851"/>
                  <a:pt x="995" y="1731"/>
                </a:cubicBezTo>
                <a:cubicBezTo>
                  <a:pt x="843" y="1611"/>
                  <a:pt x="971" y="1331"/>
                  <a:pt x="899" y="1155"/>
                </a:cubicBezTo>
                <a:cubicBezTo>
                  <a:pt x="827" y="979"/>
                  <a:pt x="707" y="771"/>
                  <a:pt x="563" y="675"/>
                </a:cubicBezTo>
                <a:cubicBezTo>
                  <a:pt x="419" y="579"/>
                  <a:pt x="70" y="678"/>
                  <a:pt x="35" y="579"/>
                </a:cubicBezTo>
                <a:cubicBezTo>
                  <a:pt x="0" y="480"/>
                  <a:pt x="296" y="160"/>
                  <a:pt x="352" y="80"/>
                </a:cubicBezTo>
                <a:cubicBezTo>
                  <a:pt x="408" y="0"/>
                  <a:pt x="367" y="95"/>
                  <a:pt x="371" y="99"/>
                </a:cubicBezTo>
                <a:close/>
              </a:path>
            </a:pathLst>
          </a:custGeom>
          <a:solidFill>
            <a:srgbClr val="CCFFCC"/>
          </a:solidFill>
          <a:ln w="9525">
            <a:solidFill>
              <a:schemeClr val="tx1"/>
            </a:solidFill>
            <a:round/>
            <a:headEnd/>
            <a:tailEnd/>
          </a:ln>
        </p:spPr>
        <p:txBody>
          <a:bodyPr wrap="none"/>
          <a:lstStyle/>
          <a:p>
            <a:endParaRPr lang="fr-FR"/>
          </a:p>
        </p:txBody>
      </p:sp>
      <p:sp>
        <p:nvSpPr>
          <p:cNvPr id="457734" name="Oval 5"/>
          <p:cNvSpPr>
            <a:spLocks noChangeArrowheads="1"/>
          </p:cNvSpPr>
          <p:nvPr/>
        </p:nvSpPr>
        <p:spPr bwMode="auto">
          <a:xfrm>
            <a:off x="565150" y="2917825"/>
            <a:ext cx="2514600" cy="2209800"/>
          </a:xfrm>
          <a:prstGeom prst="ellipse">
            <a:avLst/>
          </a:prstGeom>
          <a:solidFill>
            <a:srgbClr val="C0C0C0"/>
          </a:solidFill>
          <a:ln w="9525">
            <a:solidFill>
              <a:schemeClr val="tx1"/>
            </a:solidFill>
            <a:round/>
            <a:headEnd/>
            <a:tailEnd/>
          </a:ln>
        </p:spPr>
        <p:txBody>
          <a:bodyPr wrap="none" anchor="ctr"/>
          <a:lstStyle/>
          <a:p>
            <a:endParaRPr lang="fr-FR"/>
          </a:p>
        </p:txBody>
      </p:sp>
      <p:graphicFrame>
        <p:nvGraphicFramePr>
          <p:cNvPr id="457730" name="Object 2"/>
          <p:cNvGraphicFramePr>
            <a:graphicFrameLocks noChangeAspect="1"/>
          </p:cNvGraphicFramePr>
          <p:nvPr/>
        </p:nvGraphicFramePr>
        <p:xfrm>
          <a:off x="946150" y="2079625"/>
          <a:ext cx="7766050" cy="2324100"/>
        </p:xfrm>
        <a:graphic>
          <a:graphicData uri="http://schemas.openxmlformats.org/presentationml/2006/ole">
            <mc:AlternateContent xmlns:mc="http://schemas.openxmlformats.org/markup-compatibility/2006">
              <mc:Choice xmlns:v="urn:schemas-microsoft-com:vml" Requires="v">
                <p:oleObj spid="_x0000_s457732" name="Microsoft Organization Chart" r:id="rId4" imgW="7765920" imgH="2323800" progId="MSOrgChart.2">
                  <p:embed followColorScheme="full"/>
                </p:oleObj>
              </mc:Choice>
              <mc:Fallback>
                <p:oleObj name="Microsoft Organization Chart" r:id="rId4" imgW="7765920" imgH="2323800" progId="MSOrgChart.2">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150" y="2079625"/>
                        <a:ext cx="7766050"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457735" name="AutoShape 7"/>
          <p:cNvCxnSpPr>
            <a:cxnSpLocks noChangeShapeType="1"/>
            <a:stCxn id="457736" idx="1"/>
            <a:endCxn id="457734" idx="4"/>
          </p:cNvCxnSpPr>
          <p:nvPr/>
        </p:nvCxnSpPr>
        <p:spPr bwMode="auto">
          <a:xfrm rot="10800000">
            <a:off x="1822450" y="5127625"/>
            <a:ext cx="860425" cy="449263"/>
          </a:xfrm>
          <a:prstGeom prst="bentConnector2">
            <a:avLst/>
          </a:prstGeom>
          <a:noFill/>
          <a:ln w="9525">
            <a:solidFill>
              <a:schemeClr val="tx1"/>
            </a:solidFill>
            <a:miter lim="800000"/>
            <a:headEnd/>
            <a:tailEnd type="triangle" w="med" len="med"/>
          </a:ln>
        </p:spPr>
      </p:cxnSp>
      <p:sp>
        <p:nvSpPr>
          <p:cNvPr id="457736" name="Text Box 8"/>
          <p:cNvSpPr txBox="1">
            <a:spLocks noChangeArrowheads="1"/>
          </p:cNvSpPr>
          <p:nvPr/>
        </p:nvSpPr>
        <p:spPr bwMode="auto">
          <a:xfrm>
            <a:off x="2682875" y="5392738"/>
            <a:ext cx="4921250" cy="366712"/>
          </a:xfrm>
          <a:prstGeom prst="rect">
            <a:avLst/>
          </a:prstGeom>
          <a:noFill/>
          <a:ln w="9525">
            <a:noFill/>
            <a:miter lim="800000"/>
            <a:headEnd/>
            <a:tailEnd/>
          </a:ln>
        </p:spPr>
        <p:txBody>
          <a:bodyPr wrap="none">
            <a:spAutoFit/>
          </a:bodyPr>
          <a:lstStyle/>
          <a:p>
            <a:pPr algn="l" eaLnBrk="1" hangingPunct="1"/>
            <a:r>
              <a:rPr lang="fr-BE" sz="1800"/>
              <a:t>On n’est pas obligé de traiter ces exceptions-ci</a:t>
            </a:r>
            <a:endParaRPr lang="en-US" sz="1800"/>
          </a:p>
        </p:txBody>
      </p:sp>
      <p:sp>
        <p:nvSpPr>
          <p:cNvPr id="457737" name="Text Box 9"/>
          <p:cNvSpPr txBox="1">
            <a:spLocks noChangeArrowheads="1"/>
          </p:cNvSpPr>
          <p:nvPr/>
        </p:nvSpPr>
        <p:spPr bwMode="auto">
          <a:xfrm>
            <a:off x="403225" y="1338263"/>
            <a:ext cx="3384550" cy="366712"/>
          </a:xfrm>
          <a:prstGeom prst="rect">
            <a:avLst/>
          </a:prstGeom>
          <a:noFill/>
          <a:ln w="9525">
            <a:noFill/>
            <a:miter lim="800000"/>
            <a:headEnd/>
            <a:tailEnd/>
          </a:ln>
        </p:spPr>
        <p:txBody>
          <a:bodyPr wrap="none">
            <a:spAutoFit/>
          </a:bodyPr>
          <a:lstStyle/>
          <a:p>
            <a:pPr algn="l" eaLnBrk="1" hangingPunct="1"/>
            <a:r>
              <a:rPr lang="fr-BE" sz="1800"/>
              <a:t>On doit traiter ces exceptions-ci</a:t>
            </a:r>
            <a:endParaRPr lang="en-US" sz="1800"/>
          </a:p>
        </p:txBody>
      </p:sp>
      <p:cxnSp>
        <p:nvCxnSpPr>
          <p:cNvPr id="457738" name="AutoShape 10"/>
          <p:cNvCxnSpPr>
            <a:cxnSpLocks noChangeShapeType="1"/>
            <a:stCxn id="457737" idx="2"/>
            <a:endCxn id="457733" idx="9"/>
          </p:cNvCxnSpPr>
          <p:nvPr/>
        </p:nvCxnSpPr>
        <p:spPr bwMode="auto">
          <a:xfrm rot="16200000" flipH="1">
            <a:off x="2019300" y="1781175"/>
            <a:ext cx="374650" cy="222250"/>
          </a:xfrm>
          <a:prstGeom prst="bentConnector3">
            <a:avLst>
              <a:gd name="adj1" fmla="val 28815"/>
            </a:avLst>
          </a:prstGeom>
          <a:noFill/>
          <a:ln w="9525">
            <a:solidFill>
              <a:schemeClr val="tx1"/>
            </a:solidFill>
            <a:miter lim="800000"/>
            <a:headEnd/>
            <a:tailEnd type="triangle" w="med" len="med"/>
          </a:ln>
        </p:spPr>
      </p:cxnSp>
      <p:sp>
        <p:nvSpPr>
          <p:cNvPr id="457739" name="Line 11"/>
          <p:cNvSpPr>
            <a:spLocks noChangeShapeType="1"/>
          </p:cNvSpPr>
          <p:nvPr/>
        </p:nvSpPr>
        <p:spPr bwMode="auto">
          <a:xfrm flipH="1">
            <a:off x="7151688" y="1824038"/>
            <a:ext cx="74612" cy="544512"/>
          </a:xfrm>
          <a:prstGeom prst="line">
            <a:avLst/>
          </a:prstGeom>
          <a:noFill/>
          <a:ln w="9525">
            <a:solidFill>
              <a:schemeClr val="tx1"/>
            </a:solidFill>
            <a:round/>
            <a:headEnd/>
            <a:tailEnd type="triangle" w="med" len="med"/>
          </a:ln>
        </p:spPr>
        <p:txBody>
          <a:bodyPr wrap="none"/>
          <a:lstStyle/>
          <a:p>
            <a:endParaRPr lang="fr-FR"/>
          </a:p>
        </p:txBody>
      </p:sp>
      <p:sp>
        <p:nvSpPr>
          <p:cNvPr id="457740" name="Text Box 12"/>
          <p:cNvSpPr txBox="1">
            <a:spLocks noChangeArrowheads="1"/>
          </p:cNvSpPr>
          <p:nvPr/>
        </p:nvSpPr>
        <p:spPr bwMode="auto">
          <a:xfrm>
            <a:off x="6129338" y="1103313"/>
            <a:ext cx="2393950" cy="641350"/>
          </a:xfrm>
          <a:prstGeom prst="rect">
            <a:avLst/>
          </a:prstGeom>
          <a:noFill/>
          <a:ln w="9525">
            <a:noFill/>
            <a:miter lim="800000"/>
            <a:headEnd/>
            <a:tailEnd/>
          </a:ln>
        </p:spPr>
        <p:txBody>
          <a:bodyPr wrap="none">
            <a:spAutoFit/>
          </a:bodyPr>
          <a:lstStyle/>
          <a:p>
            <a:pPr eaLnBrk="1" hangingPunct="1"/>
            <a:r>
              <a:rPr lang="fr-BE" sz="1800"/>
              <a:t>On ne peut pas traiter</a:t>
            </a:r>
            <a:br>
              <a:rPr lang="fr-BE" sz="1800"/>
            </a:br>
            <a:r>
              <a:rPr lang="fr-BE" sz="1800"/>
              <a:t>les « Error »</a:t>
            </a:r>
            <a:endParaRPr lang="en-US" sz="180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3"/>
          <p:cNvSpPr>
            <a:spLocks noGrp="1"/>
          </p:cNvSpPr>
          <p:nvPr>
            <p:ph type="ftr" sz="quarter" idx="10"/>
          </p:nvPr>
        </p:nvSpPr>
        <p:spPr>
          <a:noFill/>
        </p:spPr>
        <p:txBody>
          <a:bodyPr/>
          <a:lstStyle/>
          <a:p>
            <a:r>
              <a:rPr lang="fr-FR" smtClean="0"/>
              <a:t>Cours Java 2013 Bersini</a:t>
            </a:r>
            <a:endParaRPr lang="fr-FR" u="sng"/>
          </a:p>
        </p:txBody>
      </p:sp>
      <p:sp>
        <p:nvSpPr>
          <p:cNvPr id="61443" name="Rectangle 1028"/>
          <p:cNvSpPr>
            <a:spLocks noGrp="1" noChangeArrowheads="1"/>
          </p:cNvSpPr>
          <p:nvPr>
            <p:ph type="title"/>
          </p:nvPr>
        </p:nvSpPr>
        <p:spPr/>
        <p:txBody>
          <a:bodyPr/>
          <a:lstStyle/>
          <a:p>
            <a:r>
              <a:rPr lang="fr-FR" smtClean="0"/>
              <a:t>Java comme Plateforme</a:t>
            </a:r>
            <a:r>
              <a:rPr lang="fr-BE" sz="2800" smtClean="0"/>
              <a:t/>
            </a:r>
            <a:br>
              <a:rPr lang="fr-BE" sz="2800" smtClean="0"/>
            </a:br>
            <a:r>
              <a:rPr lang="fr-BE" sz="2800" smtClean="0"/>
              <a:t>Java Runtime Environment</a:t>
            </a:r>
            <a:endParaRPr lang="en-GB" sz="2800" smtClean="0"/>
          </a:p>
        </p:txBody>
      </p:sp>
      <p:sp>
        <p:nvSpPr>
          <p:cNvPr id="61444" name="Rectangle 1029"/>
          <p:cNvSpPr>
            <a:spLocks noGrp="1" noChangeArrowheads="1"/>
          </p:cNvSpPr>
          <p:nvPr>
            <p:ph type="body" idx="1"/>
          </p:nvPr>
        </p:nvSpPr>
        <p:spPr/>
        <p:txBody>
          <a:bodyPr/>
          <a:lstStyle/>
          <a:p>
            <a:pPr>
              <a:buFont typeface="Symbol" pitchFamily="18" charset="2"/>
              <a:buNone/>
            </a:pPr>
            <a:r>
              <a:rPr lang="fr-BE" sz="2400" smtClean="0"/>
              <a:t>Trois tâches principales :</a:t>
            </a:r>
          </a:p>
          <a:p>
            <a:pPr lvl="1"/>
            <a:r>
              <a:rPr lang="fr-BE" sz="2000" smtClean="0"/>
              <a:t>Charger le code (class loader)</a:t>
            </a:r>
          </a:p>
          <a:p>
            <a:pPr lvl="1"/>
            <a:r>
              <a:rPr lang="fr-BE" sz="2000" smtClean="0"/>
              <a:t>Vérifier le code (bytecode verifier)</a:t>
            </a:r>
          </a:p>
          <a:p>
            <a:pPr lvl="1"/>
            <a:r>
              <a:rPr lang="fr-BE" sz="2000" smtClean="0"/>
              <a:t>Exécuter le code (runtime interpreter)</a:t>
            </a:r>
          </a:p>
          <a:p>
            <a:pPr lvl="1"/>
            <a:endParaRPr lang="fr-BE" sz="2000" smtClean="0"/>
          </a:p>
          <a:p>
            <a:pPr>
              <a:buFont typeface="Symbol" pitchFamily="18" charset="2"/>
              <a:buNone/>
            </a:pPr>
            <a:r>
              <a:rPr lang="fr-BE" sz="2400" smtClean="0"/>
              <a:t>D’autres THREAD s’exécutent :</a:t>
            </a:r>
          </a:p>
          <a:p>
            <a:pPr lvl="1"/>
            <a:r>
              <a:rPr lang="fr-BE" sz="2000" smtClean="0"/>
              <a:t>Garbage collector</a:t>
            </a:r>
          </a:p>
          <a:p>
            <a:pPr lvl="1"/>
            <a:r>
              <a:rPr lang="fr-BE" sz="2000" smtClean="0"/>
              <a:t>(JIT compiler)</a:t>
            </a:r>
            <a:endParaRPr lang="en-GB" sz="2000" smtClean="0"/>
          </a:p>
        </p:txBody>
      </p:sp>
    </p:spTree>
  </p:cSld>
  <p:clrMapOvr>
    <a:masterClrMapping/>
  </p:clrMapOvr>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Footer Placeholder 3"/>
          <p:cNvSpPr>
            <a:spLocks noGrp="1"/>
          </p:cNvSpPr>
          <p:nvPr>
            <p:ph type="ftr" sz="quarter" idx="10"/>
          </p:nvPr>
        </p:nvSpPr>
        <p:spPr>
          <a:noFill/>
        </p:spPr>
        <p:txBody>
          <a:bodyPr/>
          <a:lstStyle/>
          <a:p>
            <a:r>
              <a:rPr lang="fr-FR" smtClean="0"/>
              <a:t>Cours Java 2013 Bersini</a:t>
            </a:r>
            <a:endParaRPr lang="fr-FR" u="sng"/>
          </a:p>
        </p:txBody>
      </p:sp>
      <p:sp>
        <p:nvSpPr>
          <p:cNvPr id="459779" name="Rectangle 2"/>
          <p:cNvSpPr>
            <a:spLocks noGrp="1" noChangeArrowheads="1"/>
          </p:cNvSpPr>
          <p:nvPr>
            <p:ph type="title"/>
          </p:nvPr>
        </p:nvSpPr>
        <p:spPr/>
        <p:txBody>
          <a:bodyPr/>
          <a:lstStyle/>
          <a:p>
            <a:r>
              <a:rPr lang="fr-FR" smtClean="0"/>
              <a:t>Traitement des exceptions</a:t>
            </a:r>
            <a:br>
              <a:rPr lang="fr-FR" smtClean="0"/>
            </a:br>
            <a:r>
              <a:rPr lang="fr-FR" sz="2800" smtClean="0"/>
              <a:t>Principes</a:t>
            </a:r>
          </a:p>
        </p:txBody>
      </p:sp>
      <p:sp>
        <p:nvSpPr>
          <p:cNvPr id="459780" name="Rectangle 3"/>
          <p:cNvSpPr>
            <a:spLocks noGrp="1" noChangeArrowheads="1"/>
          </p:cNvSpPr>
          <p:nvPr>
            <p:ph type="body" idx="1"/>
          </p:nvPr>
        </p:nvSpPr>
        <p:spPr/>
        <p:txBody>
          <a:bodyPr/>
          <a:lstStyle/>
          <a:p>
            <a:r>
              <a:rPr lang="fr-FR" sz="2400" smtClean="0"/>
              <a:t>Le traitement des exceptions contient deux aspects:</a:t>
            </a:r>
          </a:p>
          <a:p>
            <a:pPr lvl="1"/>
            <a:r>
              <a:rPr lang="fr-FR" sz="2000" smtClean="0"/>
              <a:t>L’interception des exceptions</a:t>
            </a:r>
          </a:p>
          <a:p>
            <a:pPr lvl="2"/>
            <a:r>
              <a:rPr lang="fr-FR" sz="1800" smtClean="0"/>
              <a:t>Utilisation du bloc </a:t>
            </a:r>
            <a:r>
              <a:rPr lang="fr-FR" sz="1800" i="1" smtClean="0"/>
              <a:t>try – catch – finally</a:t>
            </a:r>
            <a:r>
              <a:rPr lang="fr-FR" sz="1800" smtClean="0"/>
              <a:t> pour récupérer les exceptions</a:t>
            </a:r>
          </a:p>
          <a:p>
            <a:pPr lvl="2"/>
            <a:r>
              <a:rPr lang="fr-FR" sz="1800" smtClean="0"/>
              <a:t>Et réaliser les actions nécessaires</a:t>
            </a:r>
          </a:p>
          <a:p>
            <a:pPr lvl="1"/>
            <a:r>
              <a:rPr lang="fr-FR" sz="2000" smtClean="0"/>
              <a:t>Le lancement (la génération) d’exceptions</a:t>
            </a:r>
          </a:p>
          <a:p>
            <a:pPr lvl="2"/>
            <a:r>
              <a:rPr lang="fr-FR" sz="1800" smtClean="0"/>
              <a:t>Automatiquement par l’environnement run-time ou la machine virtuelle pour certaines exceptions prédéfinies par Java</a:t>
            </a:r>
          </a:p>
          <a:p>
            <a:pPr lvl="2"/>
            <a:r>
              <a:rPr lang="fr-FR" sz="1800" smtClean="0"/>
              <a:t>Explicitement par le développeur dans une méthode avec « throws » et « throw » (en tout cas pour les exceptions créées par le développeur</a:t>
            </a:r>
          </a:p>
        </p:txBody>
      </p:sp>
    </p:spTree>
  </p:cSld>
  <p:clrMapOvr>
    <a:masterClrMapping/>
  </p:clrMapOv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Footer Placeholder 3"/>
          <p:cNvSpPr>
            <a:spLocks noGrp="1"/>
          </p:cNvSpPr>
          <p:nvPr>
            <p:ph type="ftr" sz="quarter" idx="10"/>
          </p:nvPr>
        </p:nvSpPr>
        <p:spPr>
          <a:noFill/>
        </p:spPr>
        <p:txBody>
          <a:bodyPr/>
          <a:lstStyle/>
          <a:p>
            <a:r>
              <a:rPr lang="fr-FR" smtClean="0"/>
              <a:t>Cours Java 2013 Bersini</a:t>
            </a:r>
            <a:endParaRPr lang="fr-FR" u="sng"/>
          </a:p>
        </p:txBody>
      </p:sp>
      <p:sp>
        <p:nvSpPr>
          <p:cNvPr id="461827" name="Rectangle 2"/>
          <p:cNvSpPr>
            <a:spLocks noGrp="1" noChangeArrowheads="1"/>
          </p:cNvSpPr>
          <p:nvPr>
            <p:ph type="title"/>
          </p:nvPr>
        </p:nvSpPr>
        <p:spPr/>
        <p:txBody>
          <a:bodyPr/>
          <a:lstStyle/>
          <a:p>
            <a:r>
              <a:rPr lang="fr-FR" smtClean="0"/>
              <a:t>Traitement des exceptions</a:t>
            </a:r>
            <a:br>
              <a:rPr lang="fr-FR" smtClean="0"/>
            </a:br>
            <a:r>
              <a:rPr lang="fr-FR" sz="2800" smtClean="0"/>
              <a:t>Interception par bloc </a:t>
            </a:r>
            <a:r>
              <a:rPr lang="fr-FR" sz="2800" i="1" smtClean="0"/>
              <a:t>try – catch – finally (1/2)</a:t>
            </a:r>
          </a:p>
        </p:txBody>
      </p:sp>
      <p:sp>
        <p:nvSpPr>
          <p:cNvPr id="461828" name="Rectangle 3"/>
          <p:cNvSpPr>
            <a:spLocks noGrp="1" noChangeArrowheads="1"/>
          </p:cNvSpPr>
          <p:nvPr>
            <p:ph type="body" idx="1"/>
          </p:nvPr>
        </p:nvSpPr>
        <p:spPr>
          <a:xfrm>
            <a:off x="152400" y="1309688"/>
            <a:ext cx="8839200" cy="4957762"/>
          </a:xfrm>
        </p:spPr>
        <p:txBody>
          <a:bodyPr/>
          <a:lstStyle/>
          <a:p>
            <a:pPr>
              <a:lnSpc>
                <a:spcPct val="80000"/>
              </a:lnSpc>
              <a:buFont typeface="Symbol" pitchFamily="18" charset="2"/>
              <a:buNone/>
            </a:pPr>
            <a:r>
              <a:rPr lang="fr-FR" sz="1800" smtClean="0">
                <a:latin typeface="Courier New" pitchFamily="49" charset="0"/>
              </a:rPr>
              <a:t>try</a:t>
            </a:r>
          </a:p>
          <a:p>
            <a:pPr>
              <a:lnSpc>
                <a:spcPct val="80000"/>
              </a:lnSpc>
              <a:buFont typeface="Symbol" pitchFamily="18" charset="2"/>
              <a:buNone/>
            </a:pPr>
            <a:r>
              <a:rPr lang="fr-FR" sz="1800" smtClean="0">
                <a:latin typeface="Courier New" pitchFamily="49" charset="0"/>
              </a:rPr>
              <a:t>{ </a:t>
            </a:r>
          </a:p>
          <a:p>
            <a:pPr>
              <a:lnSpc>
                <a:spcPct val="80000"/>
              </a:lnSpc>
              <a:buFont typeface="Symbol" pitchFamily="18" charset="2"/>
              <a:buNone/>
            </a:pPr>
            <a:r>
              <a:rPr lang="fr-FR" sz="1800" smtClean="0">
                <a:latin typeface="Courier New" pitchFamily="49" charset="0"/>
              </a:rPr>
              <a:t>	// quelques actions potentiellement risquées</a:t>
            </a:r>
          </a:p>
          <a:p>
            <a:pPr>
              <a:lnSpc>
                <a:spcPct val="80000"/>
              </a:lnSpc>
              <a:buFont typeface="Symbol" pitchFamily="18" charset="2"/>
              <a:buNone/>
            </a:pPr>
            <a:r>
              <a:rPr lang="fr-FR" sz="1800" smtClean="0">
                <a:latin typeface="Courier New" pitchFamily="49" charset="0"/>
              </a:rPr>
              <a:t>}</a:t>
            </a:r>
          </a:p>
          <a:p>
            <a:pPr>
              <a:lnSpc>
                <a:spcPct val="80000"/>
              </a:lnSpc>
              <a:buFont typeface="Symbol" pitchFamily="18" charset="2"/>
              <a:buNone/>
            </a:pPr>
            <a:r>
              <a:rPr lang="fr-FR" sz="1800" smtClean="0">
                <a:latin typeface="Courier New" pitchFamily="49" charset="0"/>
              </a:rPr>
              <a:t>catch(SomeException se)</a:t>
            </a:r>
          </a:p>
          <a:p>
            <a:pPr>
              <a:lnSpc>
                <a:spcPct val="80000"/>
              </a:lnSpc>
              <a:buFont typeface="Symbol" pitchFamily="18" charset="2"/>
              <a:buNone/>
            </a:pPr>
            <a:r>
              <a:rPr lang="fr-FR" sz="1800" smtClean="0">
                <a:latin typeface="Courier New" pitchFamily="49" charset="0"/>
              </a:rPr>
              <a:t>{</a:t>
            </a:r>
          </a:p>
          <a:p>
            <a:pPr>
              <a:lnSpc>
                <a:spcPct val="80000"/>
              </a:lnSpc>
              <a:buFont typeface="Symbol" pitchFamily="18" charset="2"/>
              <a:buNone/>
            </a:pPr>
            <a:r>
              <a:rPr lang="fr-FR" sz="1800" smtClean="0">
                <a:latin typeface="Courier New" pitchFamily="49" charset="0"/>
              </a:rPr>
              <a:t>	// que faire si une exception de ce type survient</a:t>
            </a:r>
          </a:p>
          <a:p>
            <a:pPr>
              <a:lnSpc>
                <a:spcPct val="80000"/>
              </a:lnSpc>
              <a:buFont typeface="Symbol" pitchFamily="18" charset="2"/>
              <a:buNone/>
            </a:pPr>
            <a:r>
              <a:rPr lang="fr-FR" sz="1800" smtClean="0">
                <a:latin typeface="Courier New" pitchFamily="49" charset="0"/>
              </a:rPr>
              <a:t>}</a:t>
            </a:r>
          </a:p>
          <a:p>
            <a:pPr>
              <a:lnSpc>
                <a:spcPct val="80000"/>
              </a:lnSpc>
              <a:buFont typeface="Symbol" pitchFamily="18" charset="2"/>
              <a:buNone/>
            </a:pPr>
            <a:r>
              <a:rPr lang="fr-FR" sz="1800" smtClean="0">
                <a:latin typeface="Courier New" pitchFamily="49" charset="0"/>
              </a:rPr>
              <a:t>catch(Exception e)</a:t>
            </a:r>
          </a:p>
          <a:p>
            <a:pPr>
              <a:lnSpc>
                <a:spcPct val="80000"/>
              </a:lnSpc>
              <a:buFont typeface="Symbol" pitchFamily="18" charset="2"/>
              <a:buNone/>
            </a:pPr>
            <a:r>
              <a:rPr lang="fr-FR" sz="1800" smtClean="0">
                <a:latin typeface="Courier New" pitchFamily="49" charset="0"/>
              </a:rPr>
              <a:t>{</a:t>
            </a:r>
          </a:p>
          <a:p>
            <a:pPr>
              <a:lnSpc>
                <a:spcPct val="80000"/>
              </a:lnSpc>
              <a:buFont typeface="Symbol" pitchFamily="18" charset="2"/>
              <a:buNone/>
            </a:pPr>
            <a:r>
              <a:rPr lang="fr-FR" sz="1800" smtClean="0">
                <a:latin typeface="Courier New" pitchFamily="49" charset="0"/>
              </a:rPr>
              <a:t>	// que faire si une exception d’un autre type survient</a:t>
            </a:r>
          </a:p>
          <a:p>
            <a:pPr>
              <a:lnSpc>
                <a:spcPct val="80000"/>
              </a:lnSpc>
              <a:buFont typeface="Symbol" pitchFamily="18" charset="2"/>
              <a:buNone/>
            </a:pPr>
            <a:r>
              <a:rPr lang="fr-FR" sz="1800" smtClean="0">
                <a:latin typeface="Courier New" pitchFamily="49" charset="0"/>
              </a:rPr>
              <a:t>}</a:t>
            </a:r>
          </a:p>
          <a:p>
            <a:pPr>
              <a:lnSpc>
                <a:spcPct val="80000"/>
              </a:lnSpc>
              <a:buFont typeface="Symbol" pitchFamily="18" charset="2"/>
              <a:buNone/>
            </a:pPr>
            <a:r>
              <a:rPr lang="fr-FR" sz="1800" smtClean="0">
                <a:latin typeface="Courier New" pitchFamily="49" charset="0"/>
              </a:rPr>
              <a:t>finally</a:t>
            </a:r>
          </a:p>
          <a:p>
            <a:pPr>
              <a:lnSpc>
                <a:spcPct val="80000"/>
              </a:lnSpc>
              <a:buFont typeface="Symbol" pitchFamily="18" charset="2"/>
              <a:buNone/>
            </a:pPr>
            <a:r>
              <a:rPr lang="fr-FR" sz="1800" smtClean="0">
                <a:latin typeface="Courier New" pitchFamily="49" charset="0"/>
              </a:rPr>
              <a:t>{</a:t>
            </a:r>
          </a:p>
          <a:p>
            <a:pPr>
              <a:lnSpc>
                <a:spcPct val="80000"/>
              </a:lnSpc>
              <a:buFont typeface="Symbol" pitchFamily="18" charset="2"/>
              <a:buNone/>
            </a:pPr>
            <a:r>
              <a:rPr lang="fr-FR" sz="1800" smtClean="0">
                <a:latin typeface="Courier New" pitchFamily="49" charset="0"/>
              </a:rPr>
              <a:t>	// toujours faire ceci, quelle que soit l’exception</a:t>
            </a:r>
          </a:p>
          <a:p>
            <a:pPr>
              <a:lnSpc>
                <a:spcPct val="80000"/>
              </a:lnSpc>
              <a:buFont typeface="Symbol" pitchFamily="18" charset="2"/>
              <a:buNone/>
            </a:pPr>
            <a:r>
              <a:rPr lang="fr-FR" sz="1800" smtClean="0">
                <a:latin typeface="Courier New" pitchFamily="49" charset="0"/>
              </a:rPr>
              <a:t>}</a:t>
            </a:r>
          </a:p>
        </p:txBody>
      </p:sp>
    </p:spTree>
  </p:cSld>
  <p:clrMapOvr>
    <a:masterClrMapping/>
  </p:clrMapOvr>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Footer Placeholder 3"/>
          <p:cNvSpPr>
            <a:spLocks noGrp="1"/>
          </p:cNvSpPr>
          <p:nvPr>
            <p:ph type="ftr" sz="quarter" idx="10"/>
          </p:nvPr>
        </p:nvSpPr>
        <p:spPr>
          <a:noFill/>
        </p:spPr>
        <p:txBody>
          <a:bodyPr/>
          <a:lstStyle/>
          <a:p>
            <a:r>
              <a:rPr lang="fr-FR" smtClean="0"/>
              <a:t>Cours Java 2013 Bersini</a:t>
            </a:r>
            <a:endParaRPr lang="fr-FR" u="sng"/>
          </a:p>
        </p:txBody>
      </p:sp>
      <p:sp>
        <p:nvSpPr>
          <p:cNvPr id="463875" name="Rectangle 2"/>
          <p:cNvSpPr>
            <a:spLocks noGrp="1" noChangeArrowheads="1"/>
          </p:cNvSpPr>
          <p:nvPr>
            <p:ph type="title"/>
          </p:nvPr>
        </p:nvSpPr>
        <p:spPr/>
        <p:txBody>
          <a:bodyPr/>
          <a:lstStyle/>
          <a:p>
            <a:r>
              <a:rPr lang="fr-FR" smtClean="0"/>
              <a:t>Traitement des exceptions</a:t>
            </a:r>
            <a:br>
              <a:rPr lang="fr-FR" smtClean="0"/>
            </a:br>
            <a:r>
              <a:rPr lang="fr-FR" sz="2800" smtClean="0"/>
              <a:t>Interception par bloc </a:t>
            </a:r>
            <a:r>
              <a:rPr lang="fr-FR" sz="2800" i="1" smtClean="0"/>
              <a:t>try – catch – finally</a:t>
            </a:r>
            <a:r>
              <a:rPr lang="fr-FR" sz="2800" smtClean="0"/>
              <a:t> (2/2)</a:t>
            </a:r>
            <a:endParaRPr lang="fr-FR" sz="2800" i="1" smtClean="0"/>
          </a:p>
        </p:txBody>
      </p:sp>
      <p:sp>
        <p:nvSpPr>
          <p:cNvPr id="463876" name="Rectangle 3"/>
          <p:cNvSpPr>
            <a:spLocks noGrp="1" noChangeArrowheads="1"/>
          </p:cNvSpPr>
          <p:nvPr>
            <p:ph type="body" idx="1"/>
          </p:nvPr>
        </p:nvSpPr>
        <p:spPr>
          <a:xfrm>
            <a:off x="130175" y="1089025"/>
            <a:ext cx="8839200" cy="479425"/>
          </a:xfrm>
        </p:spPr>
        <p:txBody>
          <a:bodyPr/>
          <a:lstStyle/>
          <a:p>
            <a:pPr>
              <a:buFont typeface="Symbol" pitchFamily="18" charset="2"/>
              <a:buNone/>
            </a:pPr>
            <a:r>
              <a:rPr lang="fr-FR" smtClean="0"/>
              <a:t>Implémentation</a:t>
            </a:r>
          </a:p>
        </p:txBody>
      </p:sp>
      <p:sp>
        <p:nvSpPr>
          <p:cNvPr id="463877" name="Rectangle 4"/>
          <p:cNvSpPr>
            <a:spLocks noChangeArrowheads="1"/>
          </p:cNvSpPr>
          <p:nvPr/>
        </p:nvSpPr>
        <p:spPr bwMode="auto">
          <a:xfrm>
            <a:off x="304800" y="1589088"/>
            <a:ext cx="8534400" cy="4746625"/>
          </a:xfrm>
          <a:prstGeom prst="rect">
            <a:avLst/>
          </a:prstGeom>
          <a:solidFill>
            <a:srgbClr val="E6F4FF"/>
          </a:solidFill>
          <a:ln w="9525">
            <a:solidFill>
              <a:schemeClr val="tx1"/>
            </a:solidFill>
            <a:miter lim="800000"/>
            <a:headEnd/>
            <a:tailEnd/>
          </a:ln>
        </p:spPr>
        <p:txBody>
          <a:bodyPr>
            <a:spAutoFit/>
          </a:bodyPr>
          <a:lstStyle/>
          <a:p>
            <a:pPr algn="l" eaLnBrk="1" hangingPunct="1">
              <a:spcBef>
                <a:spcPct val="50000"/>
              </a:spcBef>
            </a:pPr>
            <a:r>
              <a:rPr lang="en-US" b="1">
                <a:latin typeface="Courier New" pitchFamily="49" charset="0"/>
              </a:rPr>
              <a:t>public ExampleException() {</a:t>
            </a:r>
          </a:p>
          <a:p>
            <a:pPr algn="l" eaLnBrk="1" hangingPunct="1">
              <a:spcBef>
                <a:spcPct val="50000"/>
              </a:spcBef>
            </a:pPr>
            <a:r>
              <a:rPr lang="en-US" b="1">
                <a:latin typeface="Courier New" pitchFamily="49" charset="0"/>
              </a:rPr>
              <a:t>  for(int i=0;i&lt;3;i++) {</a:t>
            </a:r>
          </a:p>
          <a:p>
            <a:pPr algn="l" eaLnBrk="1" hangingPunct="1">
              <a:spcBef>
                <a:spcPct val="50000"/>
              </a:spcBef>
            </a:pPr>
            <a:r>
              <a:rPr lang="en-US" b="1">
                <a:latin typeface="Courier New" pitchFamily="49" charset="0"/>
              </a:rPr>
              <a:t>    test[i]=Math.log(i);</a:t>
            </a:r>
          </a:p>
          <a:p>
            <a:pPr algn="l" eaLnBrk="1" hangingPunct="1">
              <a:spcBef>
                <a:spcPct val="50000"/>
              </a:spcBef>
            </a:pPr>
            <a:r>
              <a:rPr lang="en-US" b="1">
                <a:latin typeface="Courier New" pitchFamily="49" charset="0"/>
              </a:rPr>
              <a:t>  }</a:t>
            </a:r>
          </a:p>
          <a:p>
            <a:pPr algn="l" eaLnBrk="1" hangingPunct="1">
              <a:spcBef>
                <a:spcPct val="50000"/>
              </a:spcBef>
            </a:pPr>
            <a:r>
              <a:rPr lang="fr-BE" b="1">
                <a:latin typeface="Courier New" pitchFamily="49" charset="0"/>
              </a:rPr>
              <a:t>  try {</a:t>
            </a:r>
          </a:p>
          <a:p>
            <a:pPr algn="l" eaLnBrk="1" hangingPunct="1">
              <a:spcBef>
                <a:spcPct val="50000"/>
              </a:spcBef>
            </a:pPr>
            <a:r>
              <a:rPr lang="fr-BE" b="1">
                <a:latin typeface="Courier New" pitchFamily="49" charset="0"/>
              </a:rPr>
              <a:t>    </a:t>
            </a:r>
            <a:r>
              <a:rPr lang="en-US" b="1">
                <a:latin typeface="Courier New" pitchFamily="49" charset="0"/>
              </a:rPr>
              <a:t>for(int i=0;i&lt;4;i++) {</a:t>
            </a:r>
          </a:p>
          <a:p>
            <a:pPr algn="l" eaLnBrk="1" hangingPunct="1">
              <a:spcBef>
                <a:spcPct val="50000"/>
              </a:spcBef>
            </a:pPr>
            <a:r>
              <a:rPr lang="en-US" b="1">
                <a:latin typeface="Courier New" pitchFamily="49" charset="0"/>
              </a:rPr>
              <a:t>      System.out.println("log("+i+") = "+test[i]);</a:t>
            </a:r>
          </a:p>
          <a:p>
            <a:pPr algn="l" eaLnBrk="1" hangingPunct="1">
              <a:spcBef>
                <a:spcPct val="50000"/>
              </a:spcBef>
            </a:pPr>
            <a:r>
              <a:rPr lang="en-US" b="1">
                <a:latin typeface="Courier New" pitchFamily="49" charset="0"/>
              </a:rPr>
              <a:t>    }</a:t>
            </a:r>
          </a:p>
          <a:p>
            <a:pPr algn="l" eaLnBrk="1" hangingPunct="1">
              <a:spcBef>
                <a:spcPct val="50000"/>
              </a:spcBef>
            </a:pPr>
            <a:r>
              <a:rPr lang="fr-BE" b="1">
                <a:latin typeface="Courier New" pitchFamily="49" charset="0"/>
              </a:rPr>
              <a:t>  } catch(ArrayIndexOutOfBoundsException ae) {</a:t>
            </a:r>
          </a:p>
          <a:p>
            <a:pPr algn="l" eaLnBrk="1" hangingPunct="1">
              <a:spcBef>
                <a:spcPct val="50000"/>
              </a:spcBef>
            </a:pPr>
            <a:r>
              <a:rPr lang="fr-BE" b="1">
                <a:latin typeface="Courier New" pitchFamily="49" charset="0"/>
              </a:rPr>
              <a:t>     System.out.println(« Arrivé à la fin du tableau »);</a:t>
            </a:r>
          </a:p>
          <a:p>
            <a:pPr algn="l" eaLnBrk="1" hangingPunct="1">
              <a:spcBef>
                <a:spcPct val="50000"/>
              </a:spcBef>
            </a:pPr>
            <a:r>
              <a:rPr lang="fr-BE" b="1">
                <a:latin typeface="Courier New" pitchFamily="49" charset="0"/>
              </a:rPr>
              <a:t>  }</a:t>
            </a:r>
          </a:p>
          <a:p>
            <a:pPr algn="l" eaLnBrk="1" hangingPunct="1">
              <a:spcBef>
                <a:spcPct val="50000"/>
              </a:spcBef>
            </a:pPr>
            <a:r>
              <a:rPr lang="fr-BE" b="1">
                <a:latin typeface="Courier New" pitchFamily="49" charset="0"/>
              </a:rPr>
              <a:t>  System.out.println(« Continuer le constructeur »);	</a:t>
            </a:r>
          </a:p>
          <a:p>
            <a:pPr algn="l" eaLnBrk="1" hangingPunct="1">
              <a:spcBef>
                <a:spcPct val="50000"/>
              </a:spcBef>
            </a:pPr>
            <a:r>
              <a:rPr lang="en-US" b="1">
                <a:latin typeface="Courier New" pitchFamily="49" charset="0"/>
              </a:rPr>
              <a:t>}</a:t>
            </a:r>
          </a:p>
        </p:txBody>
      </p:sp>
      <p:sp>
        <p:nvSpPr>
          <p:cNvPr id="463878" name="Oval 5"/>
          <p:cNvSpPr>
            <a:spLocks noChangeArrowheads="1"/>
          </p:cNvSpPr>
          <p:nvPr/>
        </p:nvSpPr>
        <p:spPr bwMode="auto">
          <a:xfrm>
            <a:off x="2298700" y="3346450"/>
            <a:ext cx="506413" cy="506413"/>
          </a:xfrm>
          <a:prstGeom prst="ellipse">
            <a:avLst/>
          </a:prstGeom>
          <a:noFill/>
          <a:ln w="28575">
            <a:solidFill>
              <a:srgbClr val="FF0000"/>
            </a:solidFill>
            <a:round/>
            <a:headEnd/>
            <a:tailEnd/>
          </a:ln>
        </p:spPr>
        <p:txBody>
          <a:bodyPr wrap="none" anchor="ctr"/>
          <a:lstStyle/>
          <a:p>
            <a:endParaRPr lang="fr-FR"/>
          </a:p>
        </p:txBody>
      </p:sp>
    </p:spTree>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Footer Placeholder 3"/>
          <p:cNvSpPr>
            <a:spLocks noGrp="1"/>
          </p:cNvSpPr>
          <p:nvPr>
            <p:ph type="ftr" sz="quarter" idx="10"/>
          </p:nvPr>
        </p:nvSpPr>
        <p:spPr>
          <a:noFill/>
        </p:spPr>
        <p:txBody>
          <a:bodyPr/>
          <a:lstStyle/>
          <a:p>
            <a:r>
              <a:rPr lang="fr-FR" smtClean="0"/>
              <a:t>Cours Java 2013 Bersini</a:t>
            </a:r>
            <a:endParaRPr lang="fr-FR" u="sng"/>
          </a:p>
        </p:txBody>
      </p:sp>
      <p:sp>
        <p:nvSpPr>
          <p:cNvPr id="465923" name="Rectangle 2"/>
          <p:cNvSpPr>
            <a:spLocks noGrp="1" noChangeArrowheads="1"/>
          </p:cNvSpPr>
          <p:nvPr>
            <p:ph type="title"/>
          </p:nvPr>
        </p:nvSpPr>
        <p:spPr/>
        <p:txBody>
          <a:bodyPr/>
          <a:lstStyle/>
          <a:p>
            <a:r>
              <a:rPr lang="fr-FR" smtClean="0"/>
              <a:t>Traitement des exceptions</a:t>
            </a:r>
            <a:br>
              <a:rPr lang="fr-FR" smtClean="0"/>
            </a:br>
            <a:r>
              <a:rPr lang="fr-FR" sz="2800" smtClean="0"/>
              <a:t>Lancement avec les mots-clés </a:t>
            </a:r>
            <a:r>
              <a:rPr lang="fr-FR" sz="2800" i="1" smtClean="0"/>
              <a:t>throws</a:t>
            </a:r>
            <a:r>
              <a:rPr lang="fr-FR" sz="2800" smtClean="0"/>
              <a:t> et </a:t>
            </a:r>
            <a:r>
              <a:rPr lang="fr-FR" sz="2800" i="1" smtClean="0"/>
              <a:t>throw</a:t>
            </a:r>
            <a:r>
              <a:rPr lang="fr-FR" sz="2800" smtClean="0"/>
              <a:t> (1/4)</a:t>
            </a:r>
          </a:p>
        </p:txBody>
      </p:sp>
      <p:sp>
        <p:nvSpPr>
          <p:cNvPr id="465924" name="Rectangle 3"/>
          <p:cNvSpPr>
            <a:spLocks noGrp="1" noChangeArrowheads="1"/>
          </p:cNvSpPr>
          <p:nvPr>
            <p:ph type="body" idx="1"/>
          </p:nvPr>
        </p:nvSpPr>
        <p:spPr>
          <a:xfrm>
            <a:off x="152400" y="1160463"/>
            <a:ext cx="8839200" cy="4511675"/>
          </a:xfrm>
        </p:spPr>
        <p:txBody>
          <a:bodyPr/>
          <a:lstStyle/>
          <a:p>
            <a:r>
              <a:rPr lang="fr-FR" smtClean="0"/>
              <a:t>Si une exception peut survenir, mais que la méthode n’est pas censée la traiter elle-même, il faut en « lancer » une instance</a:t>
            </a:r>
          </a:p>
          <a:p>
            <a:r>
              <a:rPr lang="fr-FR" smtClean="0"/>
              <a:t>Il faut préciser que la méthode peut lancer ces exceptions</a:t>
            </a:r>
            <a:br>
              <a:rPr lang="fr-FR" smtClean="0"/>
            </a:br>
            <a:r>
              <a:rPr lang="fr-FR" smtClean="0">
                <a:sym typeface="Wingdings" pitchFamily="2" charset="2"/>
              </a:rPr>
              <a:t> </a:t>
            </a:r>
            <a:r>
              <a:rPr lang="fr-FR" smtClean="0"/>
              <a:t>ajouter une clause throws à la signature de la méthode</a:t>
            </a:r>
          </a:p>
          <a:p>
            <a:endParaRPr lang="fr-FR" smtClean="0"/>
          </a:p>
          <a:p>
            <a:endParaRPr lang="fr-FR" smtClean="0"/>
          </a:p>
          <a:p>
            <a:endParaRPr lang="fr-FR" smtClean="0"/>
          </a:p>
          <a:p>
            <a:endParaRPr lang="fr-FR" smtClean="0"/>
          </a:p>
          <a:p>
            <a:endParaRPr lang="fr-FR" smtClean="0"/>
          </a:p>
          <a:p>
            <a:r>
              <a:rPr lang="fr-FR" smtClean="0"/>
              <a:t>Peut lancer une IOException </a:t>
            </a:r>
            <a:r>
              <a:rPr lang="fr-FR" smtClean="0">
                <a:sym typeface="Wingdings" pitchFamily="2" charset="2"/>
              </a:rPr>
              <a:t></a:t>
            </a:r>
            <a:r>
              <a:rPr lang="fr-FR" smtClean="0"/>
              <a:t> doit être attrapée</a:t>
            </a:r>
          </a:p>
          <a:p>
            <a:r>
              <a:rPr lang="fr-FR" smtClean="0"/>
              <a:t>Peut lancer une ArrayIndexOutOfBoundsException </a:t>
            </a:r>
          </a:p>
        </p:txBody>
      </p:sp>
      <p:sp>
        <p:nvSpPr>
          <p:cNvPr id="465925" name="Rectangle 4"/>
          <p:cNvSpPr>
            <a:spLocks noChangeArrowheads="1"/>
          </p:cNvSpPr>
          <p:nvPr/>
        </p:nvSpPr>
        <p:spPr bwMode="auto">
          <a:xfrm>
            <a:off x="304800" y="2671763"/>
            <a:ext cx="8458200" cy="1812925"/>
          </a:xfrm>
          <a:prstGeom prst="rect">
            <a:avLst/>
          </a:prstGeom>
          <a:solidFill>
            <a:srgbClr val="E6F4FF"/>
          </a:solidFill>
          <a:ln w="9525">
            <a:solidFill>
              <a:schemeClr val="tx1"/>
            </a:solidFill>
            <a:miter lim="800000"/>
            <a:headEnd/>
            <a:tailEnd/>
          </a:ln>
        </p:spPr>
        <p:txBody>
          <a:bodyPr>
            <a:spAutoFit/>
          </a:bodyPr>
          <a:lstStyle/>
          <a:p>
            <a:pPr algn="l" eaLnBrk="1" hangingPunct="1">
              <a:spcBef>
                <a:spcPct val="50000"/>
              </a:spcBef>
            </a:pPr>
            <a:r>
              <a:rPr lang="en-US">
                <a:latin typeface="Courier New" pitchFamily="49" charset="0"/>
              </a:rPr>
              <a:t>public void writeList() { </a:t>
            </a:r>
            <a:endParaRPr lang="fr-BE">
              <a:latin typeface="Courier New" pitchFamily="49" charset="0"/>
            </a:endParaRPr>
          </a:p>
          <a:p>
            <a:pPr algn="l" eaLnBrk="1" hangingPunct="1">
              <a:spcBef>
                <a:spcPct val="50000"/>
              </a:spcBef>
            </a:pPr>
            <a:r>
              <a:rPr lang="fr-BE">
                <a:latin typeface="Courier New" pitchFamily="49" charset="0"/>
              </a:rPr>
              <a:t>  </a:t>
            </a:r>
            <a:r>
              <a:rPr lang="en-US">
                <a:latin typeface="Courier New" pitchFamily="49" charset="0"/>
              </a:rPr>
              <a:t>PrintWriter out = new PrintWriter(new</a:t>
            </a:r>
            <a:r>
              <a:rPr lang="fr-BE">
                <a:latin typeface="Courier New" pitchFamily="49" charset="0"/>
              </a:rPr>
              <a:t> </a:t>
            </a:r>
            <a:r>
              <a:rPr lang="en-US">
                <a:latin typeface="Courier New" pitchFamily="49" charset="0"/>
              </a:rPr>
              <a:t>FileWriter("OutFile.txt")); </a:t>
            </a:r>
            <a:endParaRPr lang="fr-BE">
              <a:latin typeface="Courier New" pitchFamily="49" charset="0"/>
            </a:endParaRPr>
          </a:p>
          <a:p>
            <a:pPr algn="l" eaLnBrk="1" hangingPunct="1">
              <a:spcBef>
                <a:spcPct val="50000"/>
              </a:spcBef>
            </a:pPr>
            <a:r>
              <a:rPr lang="fr-BE">
                <a:latin typeface="Courier New" pitchFamily="49" charset="0"/>
              </a:rPr>
              <a:t>  </a:t>
            </a:r>
            <a:r>
              <a:rPr lang="en-US">
                <a:latin typeface="Courier New" pitchFamily="49" charset="0"/>
              </a:rPr>
              <a:t>for (int i = 0; i &lt; vector.size(); i++) </a:t>
            </a:r>
            <a:endParaRPr lang="fr-BE">
              <a:latin typeface="Courier New" pitchFamily="49" charset="0"/>
            </a:endParaRPr>
          </a:p>
          <a:p>
            <a:pPr algn="l" eaLnBrk="1" hangingPunct="1">
              <a:spcBef>
                <a:spcPct val="50000"/>
              </a:spcBef>
            </a:pPr>
            <a:r>
              <a:rPr lang="fr-BE">
                <a:latin typeface="Courier New" pitchFamily="49" charset="0"/>
              </a:rPr>
              <a:t>	</a:t>
            </a:r>
            <a:r>
              <a:rPr lang="en-US">
                <a:latin typeface="Courier New" pitchFamily="49" charset="0"/>
              </a:rPr>
              <a:t>out.println("Valeur</a:t>
            </a:r>
            <a:r>
              <a:rPr lang="fr-BE">
                <a:latin typeface="Courier New" pitchFamily="49" charset="0"/>
              </a:rPr>
              <a:t> </a:t>
            </a:r>
            <a:r>
              <a:rPr lang="en-US">
                <a:latin typeface="Courier New" pitchFamily="49" charset="0"/>
              </a:rPr>
              <a:t>= " + vector.elementAt(i)); </a:t>
            </a:r>
            <a:endParaRPr lang="fr-BE">
              <a:latin typeface="Courier New" pitchFamily="49" charset="0"/>
            </a:endParaRPr>
          </a:p>
          <a:p>
            <a:pPr algn="l" eaLnBrk="1" hangingPunct="1">
              <a:spcBef>
                <a:spcPct val="50000"/>
              </a:spcBef>
            </a:pPr>
            <a:r>
              <a:rPr lang="en-US">
                <a:latin typeface="Courier New" pitchFamily="49" charset="0"/>
              </a:rPr>
              <a:t>}</a:t>
            </a:r>
          </a:p>
        </p:txBody>
      </p:sp>
      <p:sp>
        <p:nvSpPr>
          <p:cNvPr id="465926" name="Rectangle 5"/>
          <p:cNvSpPr>
            <a:spLocks noChangeArrowheads="1"/>
          </p:cNvSpPr>
          <p:nvPr/>
        </p:nvSpPr>
        <p:spPr bwMode="auto">
          <a:xfrm>
            <a:off x="1501775" y="5502275"/>
            <a:ext cx="5934075" cy="590550"/>
          </a:xfrm>
          <a:prstGeom prst="rect">
            <a:avLst/>
          </a:prstGeom>
          <a:solidFill>
            <a:srgbClr val="E6F4FF"/>
          </a:solidFill>
          <a:ln w="9525">
            <a:solidFill>
              <a:schemeClr val="tx1"/>
            </a:solidFill>
            <a:miter lim="800000"/>
            <a:headEnd/>
            <a:tailEnd/>
          </a:ln>
        </p:spPr>
        <p:txBody>
          <a:bodyPr wrap="none">
            <a:spAutoFit/>
          </a:bodyPr>
          <a:lstStyle/>
          <a:p>
            <a:pPr algn="l" eaLnBrk="1" hangingPunct="1"/>
            <a:r>
              <a:rPr lang="en-US">
                <a:latin typeface="Courier New" pitchFamily="49" charset="0"/>
              </a:rPr>
              <a:t>public void writeList</a:t>
            </a:r>
            <a:r>
              <a:rPr lang="fr-BE">
                <a:latin typeface="Courier New" pitchFamily="49" charset="0"/>
              </a:rPr>
              <a:t>()</a:t>
            </a:r>
            <a:r>
              <a:rPr lang="en-US">
                <a:latin typeface="Courier New" pitchFamily="49" charset="0"/>
              </a:rPr>
              <a:t> throws IOException, </a:t>
            </a:r>
            <a:endParaRPr lang="fr-BE">
              <a:latin typeface="Courier New" pitchFamily="49" charset="0"/>
            </a:endParaRPr>
          </a:p>
          <a:p>
            <a:pPr algn="l" eaLnBrk="1" hangingPunct="1"/>
            <a:r>
              <a:rPr lang="fr-BE">
                <a:latin typeface="Courier New" pitchFamily="49" charset="0"/>
              </a:rPr>
              <a:t>		</a:t>
            </a:r>
            <a:r>
              <a:rPr lang="en-US">
                <a:latin typeface="Courier New" pitchFamily="49" charset="0"/>
              </a:rPr>
              <a:t>ArrayIndexOutOfBoundsException {</a:t>
            </a:r>
          </a:p>
        </p:txBody>
      </p:sp>
    </p:spTree>
  </p:cSld>
  <p:clrMapOvr>
    <a:masterClrMapping/>
  </p:clrMapOv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Footer Placeholder 3"/>
          <p:cNvSpPr>
            <a:spLocks noGrp="1"/>
          </p:cNvSpPr>
          <p:nvPr>
            <p:ph type="ftr" sz="quarter" idx="10"/>
          </p:nvPr>
        </p:nvSpPr>
        <p:spPr>
          <a:noFill/>
        </p:spPr>
        <p:txBody>
          <a:bodyPr/>
          <a:lstStyle/>
          <a:p>
            <a:r>
              <a:rPr lang="fr-FR" smtClean="0"/>
              <a:t>Cours Java 2013 Bersini</a:t>
            </a:r>
            <a:endParaRPr lang="fr-FR" u="sng"/>
          </a:p>
        </p:txBody>
      </p:sp>
      <p:sp>
        <p:nvSpPr>
          <p:cNvPr id="467971" name="Rectangle 2"/>
          <p:cNvSpPr>
            <a:spLocks noGrp="1" noChangeArrowheads="1"/>
          </p:cNvSpPr>
          <p:nvPr>
            <p:ph type="title"/>
          </p:nvPr>
        </p:nvSpPr>
        <p:spPr/>
        <p:txBody>
          <a:bodyPr/>
          <a:lstStyle/>
          <a:p>
            <a:r>
              <a:rPr lang="fr-FR" smtClean="0"/>
              <a:t>Traitement des exceptions</a:t>
            </a:r>
            <a:br>
              <a:rPr lang="fr-FR" smtClean="0"/>
            </a:br>
            <a:r>
              <a:rPr lang="fr-FR" sz="2800" smtClean="0"/>
              <a:t>Lancement avec les mots-clés </a:t>
            </a:r>
            <a:r>
              <a:rPr lang="fr-FR" sz="2800" i="1" smtClean="0"/>
              <a:t>throws</a:t>
            </a:r>
            <a:r>
              <a:rPr lang="fr-FR" sz="2800" smtClean="0"/>
              <a:t> et </a:t>
            </a:r>
            <a:r>
              <a:rPr lang="fr-FR" sz="2800" i="1" smtClean="0"/>
              <a:t>throw</a:t>
            </a:r>
            <a:r>
              <a:rPr lang="fr-FR" sz="2800" smtClean="0"/>
              <a:t> (2/4)</a:t>
            </a:r>
          </a:p>
        </p:txBody>
      </p:sp>
      <p:sp>
        <p:nvSpPr>
          <p:cNvPr id="467972" name="Rectangle 3"/>
          <p:cNvSpPr>
            <a:spLocks noGrp="1" noChangeArrowheads="1"/>
          </p:cNvSpPr>
          <p:nvPr>
            <p:ph type="body" idx="1"/>
          </p:nvPr>
        </p:nvSpPr>
        <p:spPr>
          <a:xfrm>
            <a:off x="152400" y="1243013"/>
            <a:ext cx="8839200" cy="1733550"/>
          </a:xfrm>
        </p:spPr>
        <p:txBody>
          <a:bodyPr/>
          <a:lstStyle/>
          <a:p>
            <a:pPr>
              <a:lnSpc>
                <a:spcPct val="80000"/>
              </a:lnSpc>
            </a:pPr>
            <a:r>
              <a:rPr lang="fr-FR" sz="1800" smtClean="0"/>
              <a:t>Une méthode avec une propriété </a:t>
            </a:r>
            <a:r>
              <a:rPr lang="fr-FR" sz="1800" i="1" smtClean="0"/>
              <a:t>throws</a:t>
            </a:r>
            <a:r>
              <a:rPr lang="fr-FR" sz="1800" smtClean="0"/>
              <a:t> peut lancer des exceptions avec </a:t>
            </a:r>
            <a:r>
              <a:rPr lang="fr-FR" sz="1800" i="1" smtClean="0"/>
              <a:t>throw</a:t>
            </a:r>
            <a:endParaRPr lang="fr-FR" sz="1800" smtClean="0"/>
          </a:p>
          <a:p>
            <a:pPr>
              <a:lnSpc>
                <a:spcPct val="80000"/>
              </a:lnSpc>
            </a:pPr>
            <a:r>
              <a:rPr lang="fr-FR" sz="1800" smtClean="0"/>
              <a:t>Toute exception ou erreur lancée pendant l’exécution provient d’un throw</a:t>
            </a:r>
          </a:p>
          <a:p>
            <a:pPr>
              <a:lnSpc>
                <a:spcPct val="80000"/>
              </a:lnSpc>
            </a:pPr>
            <a:r>
              <a:rPr lang="fr-FR" sz="1800" smtClean="0"/>
              <a:t>Fonctionne avec les exceptions qui héritent de Throwable (la classe de base)</a:t>
            </a:r>
          </a:p>
          <a:p>
            <a:pPr>
              <a:lnSpc>
                <a:spcPct val="80000"/>
              </a:lnSpc>
            </a:pPr>
            <a:r>
              <a:rPr lang="fr-FR" sz="1800" smtClean="0"/>
              <a:t>Le développeur peut créer de nouvelles classes d’exceptions</a:t>
            </a:r>
            <a:br>
              <a:rPr lang="fr-FR" sz="1800" smtClean="0"/>
            </a:br>
            <a:r>
              <a:rPr lang="fr-FR" sz="1800" smtClean="0"/>
              <a:t>et les lancer avec throw</a:t>
            </a:r>
          </a:p>
        </p:txBody>
      </p:sp>
      <p:sp>
        <p:nvSpPr>
          <p:cNvPr id="467973" name="Rectangle 6"/>
          <p:cNvSpPr>
            <a:spLocks noChangeArrowheads="1"/>
          </p:cNvSpPr>
          <p:nvPr/>
        </p:nvSpPr>
        <p:spPr bwMode="auto">
          <a:xfrm>
            <a:off x="555625" y="3032125"/>
            <a:ext cx="8001000" cy="3279775"/>
          </a:xfrm>
          <a:prstGeom prst="rect">
            <a:avLst/>
          </a:prstGeom>
          <a:solidFill>
            <a:srgbClr val="E6F4FF"/>
          </a:solidFill>
          <a:ln w="9525">
            <a:solidFill>
              <a:schemeClr val="tx1"/>
            </a:solidFill>
            <a:miter lim="800000"/>
            <a:headEnd/>
            <a:tailEnd/>
          </a:ln>
        </p:spPr>
        <p:txBody>
          <a:bodyPr>
            <a:spAutoFit/>
          </a:bodyPr>
          <a:lstStyle/>
          <a:p>
            <a:pPr algn="l" eaLnBrk="1" hangingPunct="1">
              <a:spcBef>
                <a:spcPct val="50000"/>
              </a:spcBef>
            </a:pPr>
            <a:r>
              <a:rPr lang="fr-BE">
                <a:latin typeface="Courier New" pitchFamily="49" charset="0"/>
              </a:rPr>
              <a:t>class MyException extends Exception {</a:t>
            </a:r>
          </a:p>
          <a:p>
            <a:pPr algn="l" eaLnBrk="1" hangingPunct="1">
              <a:spcBef>
                <a:spcPct val="50000"/>
              </a:spcBef>
            </a:pPr>
            <a:r>
              <a:rPr lang="fr-BE">
                <a:latin typeface="Courier New" pitchFamily="49" charset="0"/>
              </a:rPr>
              <a:t>  MyException(String msg){</a:t>
            </a:r>
          </a:p>
          <a:p>
            <a:pPr algn="l" eaLnBrk="1" hangingPunct="1">
              <a:spcBef>
                <a:spcPct val="50000"/>
              </a:spcBef>
            </a:pPr>
            <a:r>
              <a:rPr lang="fr-BE">
                <a:latin typeface="Courier New" pitchFamily="49" charset="0"/>
              </a:rPr>
              <a:t>    System.out.println("MyException lancee, msg =" + msg);</a:t>
            </a:r>
          </a:p>
          <a:p>
            <a:pPr algn="l" eaLnBrk="1" hangingPunct="1">
              <a:spcBef>
                <a:spcPct val="50000"/>
              </a:spcBef>
            </a:pPr>
            <a:r>
              <a:rPr lang="fr-BE">
                <a:latin typeface="Courier New" pitchFamily="49" charset="0"/>
              </a:rPr>
              <a:t>  }</a:t>
            </a:r>
          </a:p>
          <a:p>
            <a:pPr algn="l" eaLnBrk="1" hangingPunct="1">
              <a:spcBef>
                <a:spcPct val="50000"/>
              </a:spcBef>
            </a:pPr>
            <a:r>
              <a:rPr lang="fr-BE">
                <a:latin typeface="Courier New" pitchFamily="49" charset="0"/>
              </a:rPr>
              <a:t>}	</a:t>
            </a:r>
          </a:p>
          <a:p>
            <a:pPr algn="l" eaLnBrk="1" hangingPunct="1">
              <a:spcBef>
                <a:spcPct val="50000"/>
              </a:spcBef>
            </a:pPr>
            <a:r>
              <a:rPr lang="fr-BE">
                <a:latin typeface="Courier New" pitchFamily="49" charset="0"/>
              </a:rPr>
              <a:t>void someMethod(boolean flag)throws MyException {</a:t>
            </a:r>
          </a:p>
          <a:p>
            <a:pPr algn="l" eaLnBrk="1" hangingPunct="1">
              <a:spcBef>
                <a:spcPct val="50000"/>
              </a:spcBef>
            </a:pPr>
            <a:r>
              <a:rPr lang="fr-BE">
                <a:latin typeface="Courier New" pitchFamily="49" charset="0"/>
              </a:rPr>
              <a:t>	if(!flag) throw new MyException(«someMethod»);</a:t>
            </a:r>
          </a:p>
          <a:p>
            <a:pPr algn="l" eaLnBrk="1" hangingPunct="1">
              <a:spcBef>
                <a:spcPct val="50000"/>
              </a:spcBef>
            </a:pPr>
            <a:r>
              <a:rPr lang="fr-BE">
                <a:latin typeface="Courier New" pitchFamily="49" charset="0"/>
              </a:rPr>
              <a:t> 	…</a:t>
            </a:r>
          </a:p>
          <a:p>
            <a:pPr algn="l" eaLnBrk="1" hangingPunct="1">
              <a:spcBef>
                <a:spcPct val="50000"/>
              </a:spcBef>
            </a:pPr>
            <a:r>
              <a:rPr lang="fr-BE">
                <a:latin typeface="Courier New" pitchFamily="49" charset="0"/>
              </a:rPr>
              <a:t>}</a:t>
            </a:r>
            <a:endParaRPr lang="en-US">
              <a:latin typeface="Courier New" pitchFamily="49" charset="0"/>
            </a:endParaRPr>
          </a:p>
        </p:txBody>
      </p:sp>
    </p:spTree>
  </p:cSld>
  <p:clrMapOvr>
    <a:masterClrMapping/>
  </p:clrMapOv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Footer Placeholder 3"/>
          <p:cNvSpPr>
            <a:spLocks noGrp="1"/>
          </p:cNvSpPr>
          <p:nvPr>
            <p:ph type="ftr" sz="quarter" idx="10"/>
          </p:nvPr>
        </p:nvSpPr>
        <p:spPr>
          <a:noFill/>
        </p:spPr>
        <p:txBody>
          <a:bodyPr/>
          <a:lstStyle/>
          <a:p>
            <a:r>
              <a:rPr lang="fr-FR" smtClean="0"/>
              <a:t>Cours Java 2013 Bersini</a:t>
            </a:r>
            <a:endParaRPr lang="fr-FR" u="sng"/>
          </a:p>
        </p:txBody>
      </p:sp>
      <p:sp>
        <p:nvSpPr>
          <p:cNvPr id="470019" name="Rectangle 2"/>
          <p:cNvSpPr>
            <a:spLocks noGrp="1" noChangeArrowheads="1"/>
          </p:cNvSpPr>
          <p:nvPr>
            <p:ph type="title"/>
          </p:nvPr>
        </p:nvSpPr>
        <p:spPr/>
        <p:txBody>
          <a:bodyPr/>
          <a:lstStyle/>
          <a:p>
            <a:r>
              <a:rPr lang="fr-FR" smtClean="0"/>
              <a:t>Traitement des exceptions</a:t>
            </a:r>
            <a:br>
              <a:rPr lang="fr-FR" smtClean="0"/>
            </a:br>
            <a:r>
              <a:rPr lang="fr-FR" sz="2800" smtClean="0"/>
              <a:t>Lancement avec les mots-clés </a:t>
            </a:r>
            <a:r>
              <a:rPr lang="fr-FR" sz="2800" i="1" smtClean="0"/>
              <a:t>throws</a:t>
            </a:r>
            <a:r>
              <a:rPr lang="fr-FR" sz="2800" smtClean="0"/>
              <a:t> et </a:t>
            </a:r>
            <a:r>
              <a:rPr lang="fr-FR" sz="2800" i="1" smtClean="0"/>
              <a:t>throw</a:t>
            </a:r>
            <a:r>
              <a:rPr lang="fr-FR" sz="2800" smtClean="0"/>
              <a:t> (3/4)</a:t>
            </a:r>
          </a:p>
        </p:txBody>
      </p:sp>
      <p:sp>
        <p:nvSpPr>
          <p:cNvPr id="470020" name="Rectangle 3"/>
          <p:cNvSpPr>
            <a:spLocks noGrp="1" noChangeArrowheads="1"/>
          </p:cNvSpPr>
          <p:nvPr>
            <p:ph type="body" idx="1"/>
          </p:nvPr>
        </p:nvSpPr>
        <p:spPr>
          <a:xfrm>
            <a:off x="152400" y="1295400"/>
            <a:ext cx="8839200" cy="696913"/>
          </a:xfrm>
        </p:spPr>
        <p:txBody>
          <a:bodyPr/>
          <a:lstStyle/>
          <a:p>
            <a:pPr>
              <a:lnSpc>
                <a:spcPct val="80000"/>
              </a:lnSpc>
            </a:pPr>
            <a:r>
              <a:rPr lang="fr-BE" sz="1800" smtClean="0"/>
              <a:t>Une fois l’exception lancée avec throw, il faut soit l’attraper (avec catch), soit la re-lancer. Si vous la re-lancez, votre méthode doit le déclarer</a:t>
            </a:r>
            <a:endParaRPr lang="fr-FR" sz="1800" smtClean="0"/>
          </a:p>
        </p:txBody>
      </p:sp>
      <p:sp>
        <p:nvSpPr>
          <p:cNvPr id="470021" name="Rectangle 4"/>
          <p:cNvSpPr>
            <a:spLocks noChangeArrowheads="1"/>
          </p:cNvSpPr>
          <p:nvPr/>
        </p:nvSpPr>
        <p:spPr bwMode="auto">
          <a:xfrm>
            <a:off x="293688" y="2028825"/>
            <a:ext cx="8589962" cy="1887538"/>
          </a:xfrm>
          <a:prstGeom prst="rect">
            <a:avLst/>
          </a:prstGeom>
          <a:solidFill>
            <a:srgbClr val="E6F4FF"/>
          </a:solidFill>
          <a:ln w="9525">
            <a:solidFill>
              <a:schemeClr val="tx1"/>
            </a:solidFill>
            <a:miter lim="800000"/>
            <a:headEnd/>
            <a:tailEnd/>
          </a:ln>
        </p:spPr>
        <p:txBody>
          <a:bodyPr wrap="none" anchor="ctr"/>
          <a:lstStyle/>
          <a:p>
            <a:pPr algn="l" eaLnBrk="1" hangingPunct="1"/>
            <a:r>
              <a:rPr lang="en-US" sz="1400">
                <a:latin typeface="Courier New" pitchFamily="49" charset="0"/>
              </a:rPr>
              <a:t> public void connectMe(String serverName)  throws ServerTimedOutException {</a:t>
            </a:r>
          </a:p>
          <a:p>
            <a:pPr algn="l" eaLnBrk="1" hangingPunct="1"/>
            <a:r>
              <a:rPr lang="en-US" sz="1400">
                <a:latin typeface="Courier New" pitchFamily="49" charset="0"/>
              </a:rPr>
              <a:t>    boolean success;</a:t>
            </a:r>
          </a:p>
          <a:p>
            <a:pPr algn="l" eaLnBrk="1" hangingPunct="1"/>
            <a:r>
              <a:rPr lang="en-US" sz="1400">
                <a:latin typeface="Courier New" pitchFamily="49" charset="0"/>
              </a:rPr>
              <a:t>    int portToConnect = 80;</a:t>
            </a:r>
          </a:p>
          <a:p>
            <a:pPr algn="l" eaLnBrk="1" hangingPunct="1"/>
            <a:r>
              <a:rPr lang="fr-BE" sz="1400">
                <a:latin typeface="Courier New" pitchFamily="49" charset="0"/>
              </a:rPr>
              <a:t>    </a:t>
            </a:r>
            <a:r>
              <a:rPr lang="en-US" sz="1400">
                <a:latin typeface="Courier New" pitchFamily="49" charset="0"/>
              </a:rPr>
              <a:t>success = open(serverName, portToConnect);</a:t>
            </a:r>
          </a:p>
          <a:p>
            <a:pPr algn="l" eaLnBrk="1" hangingPunct="1"/>
            <a:r>
              <a:rPr lang="en-US" sz="1400">
                <a:latin typeface="Courier New" pitchFamily="49" charset="0"/>
              </a:rPr>
              <a:t>    if (!success) {</a:t>
            </a:r>
          </a:p>
          <a:p>
            <a:pPr algn="l" eaLnBrk="1" hangingPunct="1"/>
            <a:r>
              <a:rPr lang="en-US" sz="1400">
                <a:latin typeface="Courier New" pitchFamily="49" charset="0"/>
              </a:rPr>
              <a:t>      throw new ServerTimedOutException("Connection impossible", 80);</a:t>
            </a:r>
          </a:p>
          <a:p>
            <a:pPr algn="l" eaLnBrk="1" hangingPunct="1"/>
            <a:r>
              <a:rPr lang="en-US" sz="1400">
                <a:latin typeface="Courier New" pitchFamily="49" charset="0"/>
              </a:rPr>
              <a:t>  }</a:t>
            </a:r>
          </a:p>
          <a:p>
            <a:pPr algn="l" eaLnBrk="1" hangingPunct="1"/>
            <a:r>
              <a:rPr lang="en-US" sz="1400">
                <a:latin typeface="Courier New" pitchFamily="49" charset="0"/>
              </a:rPr>
              <a:t>}</a:t>
            </a:r>
          </a:p>
        </p:txBody>
      </p:sp>
      <p:sp>
        <p:nvSpPr>
          <p:cNvPr id="470022" name="Rectangle 5"/>
          <p:cNvSpPr>
            <a:spLocks noChangeArrowheads="1"/>
          </p:cNvSpPr>
          <p:nvPr/>
        </p:nvSpPr>
        <p:spPr bwMode="auto">
          <a:xfrm>
            <a:off x="293688" y="4130675"/>
            <a:ext cx="8589962" cy="2132013"/>
          </a:xfrm>
          <a:prstGeom prst="rect">
            <a:avLst/>
          </a:prstGeom>
          <a:solidFill>
            <a:srgbClr val="E6F4FF"/>
          </a:solidFill>
          <a:ln w="9525">
            <a:solidFill>
              <a:schemeClr val="tx1"/>
            </a:solidFill>
            <a:miter lim="800000"/>
            <a:headEnd/>
            <a:tailEnd/>
          </a:ln>
        </p:spPr>
        <p:txBody>
          <a:bodyPr wrap="none" anchor="ctr"/>
          <a:lstStyle/>
          <a:p>
            <a:pPr algn="l" eaLnBrk="1" hangingPunct="1"/>
            <a:r>
              <a:rPr lang="en-US" sz="1400">
                <a:latin typeface="Courier New" pitchFamily="49" charset="0"/>
              </a:rPr>
              <a:t> public void connectMe(String serverName) </a:t>
            </a:r>
            <a:r>
              <a:rPr lang="fr-BE" sz="1400">
                <a:latin typeface="Courier New" pitchFamily="49" charset="0"/>
              </a:rPr>
              <a:t> </a:t>
            </a:r>
            <a:r>
              <a:rPr lang="en-US" sz="1400">
                <a:latin typeface="Courier New" pitchFamily="49" charset="0"/>
              </a:rPr>
              <a:t>{</a:t>
            </a:r>
          </a:p>
          <a:p>
            <a:pPr algn="l" eaLnBrk="1" hangingPunct="1"/>
            <a:r>
              <a:rPr lang="en-US" sz="1400">
                <a:latin typeface="Courier New" pitchFamily="49" charset="0"/>
              </a:rPr>
              <a:t>    boolean success;</a:t>
            </a:r>
          </a:p>
          <a:p>
            <a:pPr algn="l" eaLnBrk="1" hangingPunct="1"/>
            <a:r>
              <a:rPr lang="en-US" sz="1400">
                <a:latin typeface="Courier New" pitchFamily="49" charset="0"/>
              </a:rPr>
              <a:t>    int portToConnect = 80;</a:t>
            </a:r>
          </a:p>
          <a:p>
            <a:pPr algn="l" eaLnBrk="1" hangingPunct="1"/>
            <a:r>
              <a:rPr lang="fr-BE" sz="1400">
                <a:latin typeface="Courier New" pitchFamily="49" charset="0"/>
              </a:rPr>
              <a:t>    </a:t>
            </a:r>
            <a:r>
              <a:rPr lang="en-US" sz="1400">
                <a:latin typeface="Courier New" pitchFamily="49" charset="0"/>
              </a:rPr>
              <a:t>success = open(serverName, portToConnect);</a:t>
            </a:r>
          </a:p>
          <a:p>
            <a:pPr algn="l" eaLnBrk="1" hangingPunct="1"/>
            <a:r>
              <a:rPr lang="en-US" sz="1400">
                <a:latin typeface="Courier New" pitchFamily="49" charset="0"/>
              </a:rPr>
              <a:t>    if (!success) {</a:t>
            </a:r>
            <a:endParaRPr lang="fr-BE" sz="1400">
              <a:latin typeface="Courier New" pitchFamily="49" charset="0"/>
            </a:endParaRPr>
          </a:p>
          <a:p>
            <a:pPr algn="l" eaLnBrk="1" hangingPunct="1"/>
            <a:r>
              <a:rPr lang="fr-BE" sz="1400">
                <a:latin typeface="Courier New" pitchFamily="49" charset="0"/>
              </a:rPr>
              <a:t>      try{  </a:t>
            </a:r>
            <a:r>
              <a:rPr lang="en-US" sz="1400">
                <a:latin typeface="Courier New" pitchFamily="49" charset="0"/>
              </a:rPr>
              <a:t>throw new ServerTimedOutException("Connection impossible ", 80);</a:t>
            </a:r>
            <a:endParaRPr lang="fr-BE" sz="1400">
              <a:latin typeface="Courier New" pitchFamily="49" charset="0"/>
            </a:endParaRPr>
          </a:p>
          <a:p>
            <a:pPr algn="l" eaLnBrk="1" hangingPunct="1"/>
            <a:r>
              <a:rPr lang="fr-BE" sz="1400">
                <a:latin typeface="Courier New" pitchFamily="49" charset="0"/>
              </a:rPr>
              <a:t>      } catch(ServerTimedOutException stoe){ }</a:t>
            </a:r>
            <a:endParaRPr lang="en-US" sz="1400">
              <a:latin typeface="Courier New" pitchFamily="49" charset="0"/>
            </a:endParaRPr>
          </a:p>
          <a:p>
            <a:pPr algn="l" eaLnBrk="1" hangingPunct="1"/>
            <a:r>
              <a:rPr lang="en-US" sz="1400">
                <a:latin typeface="Courier New" pitchFamily="49" charset="0"/>
              </a:rPr>
              <a:t>  }</a:t>
            </a:r>
          </a:p>
          <a:p>
            <a:pPr algn="l" eaLnBrk="1" hangingPunct="1"/>
            <a:r>
              <a:rPr lang="en-US" sz="1400">
                <a:latin typeface="Courier New" pitchFamily="49" charset="0"/>
              </a:rPr>
              <a:t>}</a:t>
            </a:r>
          </a:p>
        </p:txBody>
      </p:sp>
    </p:spTree>
  </p:cSld>
  <p:clrMapOvr>
    <a:masterClrMapping/>
  </p:clrMapOv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Footer Placeholder 3"/>
          <p:cNvSpPr>
            <a:spLocks noGrp="1"/>
          </p:cNvSpPr>
          <p:nvPr>
            <p:ph type="ftr" sz="quarter" idx="10"/>
          </p:nvPr>
        </p:nvSpPr>
        <p:spPr>
          <a:noFill/>
        </p:spPr>
        <p:txBody>
          <a:bodyPr/>
          <a:lstStyle/>
          <a:p>
            <a:r>
              <a:rPr lang="fr-FR" smtClean="0"/>
              <a:t>Cours Java 2013 Bersini</a:t>
            </a:r>
            <a:endParaRPr lang="fr-FR" u="sng"/>
          </a:p>
        </p:txBody>
      </p:sp>
      <p:sp>
        <p:nvSpPr>
          <p:cNvPr id="472067" name="Rectangle 2"/>
          <p:cNvSpPr>
            <a:spLocks noGrp="1" noChangeArrowheads="1"/>
          </p:cNvSpPr>
          <p:nvPr>
            <p:ph type="title"/>
          </p:nvPr>
        </p:nvSpPr>
        <p:spPr/>
        <p:txBody>
          <a:bodyPr/>
          <a:lstStyle/>
          <a:p>
            <a:r>
              <a:rPr lang="fr-FR" smtClean="0"/>
              <a:t>Traitement des exceptions</a:t>
            </a:r>
            <a:br>
              <a:rPr lang="fr-FR" smtClean="0"/>
            </a:br>
            <a:r>
              <a:rPr lang="fr-FR" sz="2800" smtClean="0"/>
              <a:t>Lancement avec les mots-clés </a:t>
            </a:r>
            <a:r>
              <a:rPr lang="fr-FR" sz="2800" i="1" smtClean="0"/>
              <a:t>throws</a:t>
            </a:r>
            <a:r>
              <a:rPr lang="fr-FR" sz="2800" smtClean="0"/>
              <a:t> et </a:t>
            </a:r>
            <a:r>
              <a:rPr lang="fr-FR" sz="2800" i="1" smtClean="0"/>
              <a:t>throw</a:t>
            </a:r>
            <a:r>
              <a:rPr lang="fr-FR" sz="2800" smtClean="0"/>
              <a:t> (4/4)</a:t>
            </a:r>
          </a:p>
        </p:txBody>
      </p:sp>
      <p:sp>
        <p:nvSpPr>
          <p:cNvPr id="472068" name="Rectangle 3"/>
          <p:cNvSpPr>
            <a:spLocks noGrp="1" noChangeArrowheads="1"/>
          </p:cNvSpPr>
          <p:nvPr>
            <p:ph type="body" idx="1"/>
          </p:nvPr>
        </p:nvSpPr>
        <p:spPr/>
        <p:txBody>
          <a:bodyPr/>
          <a:lstStyle/>
          <a:p>
            <a:r>
              <a:rPr lang="fr-BE" smtClean="0"/>
              <a:t>Si la méthode à redéfinir lance une exception</a:t>
            </a:r>
          </a:p>
          <a:p>
            <a:pPr lvl="1">
              <a:buFont typeface="Wingdings" pitchFamily="2" charset="2"/>
              <a:buChar char="è"/>
            </a:pPr>
            <a:r>
              <a:rPr lang="fr-BE" smtClean="0"/>
              <a:t>On ne peut pas lancer une « autre » exception</a:t>
            </a:r>
          </a:p>
          <a:p>
            <a:pPr lvl="1">
              <a:buFont typeface="Wingdings" pitchFamily="2" charset="2"/>
              <a:buChar char="è"/>
            </a:pPr>
            <a:r>
              <a:rPr lang="fr-BE" smtClean="0"/>
              <a:t>Mais on peut utiliser l’héritage</a:t>
            </a:r>
          </a:p>
          <a:p>
            <a:pPr>
              <a:buFont typeface="Symbol" pitchFamily="18" charset="2"/>
              <a:buNone/>
            </a:pPr>
            <a:endParaRPr lang="fr-FR" smtClean="0"/>
          </a:p>
        </p:txBody>
      </p:sp>
      <p:sp>
        <p:nvSpPr>
          <p:cNvPr id="472069" name="Rectangle 4"/>
          <p:cNvSpPr>
            <a:spLocks noChangeArrowheads="1"/>
          </p:cNvSpPr>
          <p:nvPr/>
        </p:nvSpPr>
        <p:spPr bwMode="auto">
          <a:xfrm>
            <a:off x="2971800" y="2971800"/>
            <a:ext cx="3124200" cy="381000"/>
          </a:xfrm>
          <a:prstGeom prst="rect">
            <a:avLst/>
          </a:prstGeom>
          <a:solidFill>
            <a:srgbClr val="E6F4FF"/>
          </a:solidFill>
          <a:ln w="9525">
            <a:solidFill>
              <a:schemeClr val="tx1"/>
            </a:solidFill>
            <a:miter lim="800000"/>
            <a:headEnd/>
            <a:tailEnd/>
          </a:ln>
        </p:spPr>
        <p:txBody>
          <a:bodyPr wrap="none" anchor="ctr"/>
          <a:lstStyle/>
          <a:p>
            <a:pPr eaLnBrk="1" hangingPunct="1"/>
            <a:r>
              <a:rPr lang="fr-BE" sz="1800" i="1"/>
              <a:t>Animal</a:t>
            </a:r>
            <a:endParaRPr lang="en-US" sz="1800" i="1"/>
          </a:p>
        </p:txBody>
      </p:sp>
      <p:sp>
        <p:nvSpPr>
          <p:cNvPr id="472070" name="Rectangle 5"/>
          <p:cNvSpPr>
            <a:spLocks noChangeArrowheads="1"/>
          </p:cNvSpPr>
          <p:nvPr/>
        </p:nvSpPr>
        <p:spPr bwMode="auto">
          <a:xfrm>
            <a:off x="2971800" y="3352800"/>
            <a:ext cx="3124200" cy="228600"/>
          </a:xfrm>
          <a:prstGeom prst="rect">
            <a:avLst/>
          </a:prstGeom>
          <a:solidFill>
            <a:srgbClr val="E6F4FF"/>
          </a:solidFill>
          <a:ln w="9525">
            <a:solidFill>
              <a:schemeClr val="tx1"/>
            </a:solidFill>
            <a:miter lim="800000"/>
            <a:headEnd/>
            <a:tailEnd/>
          </a:ln>
        </p:spPr>
        <p:txBody>
          <a:bodyPr wrap="none" anchor="ctr"/>
          <a:lstStyle/>
          <a:p>
            <a:pPr algn="l" eaLnBrk="1" hangingPunct="1"/>
            <a:r>
              <a:rPr lang="fr-BE" sz="1400"/>
              <a:t>int age</a:t>
            </a:r>
            <a:endParaRPr lang="en-US" sz="1400"/>
          </a:p>
        </p:txBody>
      </p:sp>
      <p:sp>
        <p:nvSpPr>
          <p:cNvPr id="472071" name="Rectangle 6"/>
          <p:cNvSpPr>
            <a:spLocks noChangeArrowheads="1"/>
          </p:cNvSpPr>
          <p:nvPr/>
        </p:nvSpPr>
        <p:spPr bwMode="auto">
          <a:xfrm>
            <a:off x="2971800" y="3581400"/>
            <a:ext cx="3124200" cy="762000"/>
          </a:xfrm>
          <a:prstGeom prst="rect">
            <a:avLst/>
          </a:prstGeom>
          <a:solidFill>
            <a:srgbClr val="E6F4FF"/>
          </a:solidFill>
          <a:ln w="9525">
            <a:solidFill>
              <a:schemeClr val="tx1"/>
            </a:solidFill>
            <a:miter lim="800000"/>
            <a:headEnd/>
            <a:tailEnd/>
          </a:ln>
        </p:spPr>
        <p:txBody>
          <a:bodyPr wrap="none" anchor="ctr"/>
          <a:lstStyle/>
          <a:p>
            <a:pPr algn="l" eaLnBrk="1" hangingPunct="1"/>
            <a:r>
              <a:rPr lang="fr-BE" sz="1400" i="1"/>
              <a:t>move():void</a:t>
            </a:r>
          </a:p>
          <a:p>
            <a:pPr algn="l" eaLnBrk="1" hangingPunct="1"/>
            <a:r>
              <a:rPr lang="fr-BE" sz="1400" i="1"/>
              <a:t>eat() throws RuntimeException:void</a:t>
            </a:r>
          </a:p>
          <a:p>
            <a:pPr algn="l" eaLnBrk="1" hangingPunct="1"/>
            <a:r>
              <a:rPr lang="fr-BE" sz="1400"/>
              <a:t>runAway():void</a:t>
            </a:r>
            <a:endParaRPr lang="en-US" sz="1400" i="1"/>
          </a:p>
        </p:txBody>
      </p:sp>
      <p:sp>
        <p:nvSpPr>
          <p:cNvPr id="472072" name="Rectangle 7"/>
          <p:cNvSpPr>
            <a:spLocks noChangeArrowheads="1"/>
          </p:cNvSpPr>
          <p:nvPr/>
        </p:nvSpPr>
        <p:spPr bwMode="auto">
          <a:xfrm>
            <a:off x="5791200" y="4876800"/>
            <a:ext cx="3200400" cy="381000"/>
          </a:xfrm>
          <a:prstGeom prst="rect">
            <a:avLst/>
          </a:prstGeom>
          <a:solidFill>
            <a:srgbClr val="E6F4FF"/>
          </a:solidFill>
          <a:ln w="9525">
            <a:solidFill>
              <a:schemeClr val="tx1"/>
            </a:solidFill>
            <a:miter lim="800000"/>
            <a:headEnd/>
            <a:tailEnd/>
          </a:ln>
        </p:spPr>
        <p:txBody>
          <a:bodyPr wrap="none" anchor="ctr"/>
          <a:lstStyle/>
          <a:p>
            <a:pPr eaLnBrk="1" hangingPunct="1"/>
            <a:r>
              <a:rPr lang="fr-BE" sz="1800"/>
              <a:t>Dog</a:t>
            </a:r>
            <a:endParaRPr lang="en-US" sz="1800"/>
          </a:p>
        </p:txBody>
      </p:sp>
      <p:sp>
        <p:nvSpPr>
          <p:cNvPr id="472073" name="Rectangle 8"/>
          <p:cNvSpPr>
            <a:spLocks noChangeArrowheads="1"/>
          </p:cNvSpPr>
          <p:nvPr/>
        </p:nvSpPr>
        <p:spPr bwMode="auto">
          <a:xfrm>
            <a:off x="5791200" y="5257800"/>
            <a:ext cx="3200400" cy="152400"/>
          </a:xfrm>
          <a:prstGeom prst="rect">
            <a:avLst/>
          </a:prstGeom>
          <a:solidFill>
            <a:srgbClr val="E6F4FF"/>
          </a:solidFill>
          <a:ln w="9525">
            <a:solidFill>
              <a:schemeClr val="tx1"/>
            </a:solidFill>
            <a:miter lim="800000"/>
            <a:headEnd/>
            <a:tailEnd/>
          </a:ln>
        </p:spPr>
        <p:txBody>
          <a:bodyPr wrap="none" anchor="ctr"/>
          <a:lstStyle/>
          <a:p>
            <a:pPr algn="l" eaLnBrk="1" hangingPunct="1"/>
            <a:endParaRPr lang="en-GB" sz="1400"/>
          </a:p>
        </p:txBody>
      </p:sp>
      <p:sp>
        <p:nvSpPr>
          <p:cNvPr id="472074" name="Rectangle 9"/>
          <p:cNvSpPr>
            <a:spLocks noChangeArrowheads="1"/>
          </p:cNvSpPr>
          <p:nvPr/>
        </p:nvSpPr>
        <p:spPr bwMode="auto">
          <a:xfrm>
            <a:off x="5791200" y="5410200"/>
            <a:ext cx="3200400" cy="762000"/>
          </a:xfrm>
          <a:prstGeom prst="rect">
            <a:avLst/>
          </a:prstGeom>
          <a:solidFill>
            <a:srgbClr val="E6F4FF"/>
          </a:solidFill>
          <a:ln w="9525">
            <a:solidFill>
              <a:schemeClr val="tx1"/>
            </a:solidFill>
            <a:miter lim="800000"/>
            <a:headEnd/>
            <a:tailEnd/>
          </a:ln>
        </p:spPr>
        <p:txBody>
          <a:bodyPr wrap="none" anchor="ctr"/>
          <a:lstStyle/>
          <a:p>
            <a:pPr algn="l" eaLnBrk="1" hangingPunct="1"/>
            <a:r>
              <a:rPr lang="fr-BE" sz="1400"/>
              <a:t>move():void</a:t>
            </a:r>
          </a:p>
          <a:p>
            <a:pPr algn="l" eaLnBrk="1" hangingPunct="1"/>
            <a:r>
              <a:rPr lang="fr-BE" sz="1400"/>
              <a:t>eat() throws BadFoodException:void</a:t>
            </a:r>
            <a:endParaRPr lang="en-US" sz="1400"/>
          </a:p>
        </p:txBody>
      </p:sp>
      <p:cxnSp>
        <p:nvCxnSpPr>
          <p:cNvPr id="472075" name="AutoShape 10"/>
          <p:cNvCxnSpPr>
            <a:cxnSpLocks noChangeShapeType="1"/>
            <a:stCxn id="472072" idx="0"/>
            <a:endCxn id="472071" idx="2"/>
          </p:cNvCxnSpPr>
          <p:nvPr/>
        </p:nvCxnSpPr>
        <p:spPr bwMode="auto">
          <a:xfrm rot="5400000" flipH="1">
            <a:off x="5695950" y="3181350"/>
            <a:ext cx="533400" cy="2857500"/>
          </a:xfrm>
          <a:prstGeom prst="bentConnector3">
            <a:avLst>
              <a:gd name="adj1" fmla="val 50000"/>
            </a:avLst>
          </a:prstGeom>
          <a:noFill/>
          <a:ln w="9525">
            <a:solidFill>
              <a:schemeClr val="tx1"/>
            </a:solidFill>
            <a:miter lim="800000"/>
            <a:headEnd/>
            <a:tailEnd type="triangle" w="med" len="med"/>
          </a:ln>
        </p:spPr>
      </p:cxnSp>
      <p:sp>
        <p:nvSpPr>
          <p:cNvPr id="472076" name="Rectangle 11"/>
          <p:cNvSpPr>
            <a:spLocks noChangeArrowheads="1"/>
          </p:cNvSpPr>
          <p:nvPr/>
        </p:nvSpPr>
        <p:spPr bwMode="auto">
          <a:xfrm>
            <a:off x="2286000" y="4876800"/>
            <a:ext cx="3200400" cy="381000"/>
          </a:xfrm>
          <a:prstGeom prst="rect">
            <a:avLst/>
          </a:prstGeom>
          <a:solidFill>
            <a:srgbClr val="E6F4FF"/>
          </a:solidFill>
          <a:ln w="9525">
            <a:solidFill>
              <a:schemeClr val="tx1"/>
            </a:solidFill>
            <a:miter lim="800000"/>
            <a:headEnd/>
            <a:tailEnd/>
          </a:ln>
        </p:spPr>
        <p:txBody>
          <a:bodyPr wrap="none" anchor="ctr"/>
          <a:lstStyle/>
          <a:p>
            <a:pPr eaLnBrk="1" hangingPunct="1"/>
            <a:r>
              <a:rPr lang="fr-BE" sz="1800"/>
              <a:t>Cat</a:t>
            </a:r>
            <a:endParaRPr lang="en-US" sz="1800"/>
          </a:p>
        </p:txBody>
      </p:sp>
      <p:sp>
        <p:nvSpPr>
          <p:cNvPr id="472077" name="Rectangle 12"/>
          <p:cNvSpPr>
            <a:spLocks noChangeArrowheads="1"/>
          </p:cNvSpPr>
          <p:nvPr/>
        </p:nvSpPr>
        <p:spPr bwMode="auto">
          <a:xfrm>
            <a:off x="2286000" y="5257800"/>
            <a:ext cx="3200400" cy="152400"/>
          </a:xfrm>
          <a:prstGeom prst="rect">
            <a:avLst/>
          </a:prstGeom>
          <a:solidFill>
            <a:srgbClr val="E6F4FF"/>
          </a:solidFill>
          <a:ln w="9525">
            <a:solidFill>
              <a:schemeClr val="tx1"/>
            </a:solidFill>
            <a:miter lim="800000"/>
            <a:headEnd/>
            <a:tailEnd/>
          </a:ln>
        </p:spPr>
        <p:txBody>
          <a:bodyPr wrap="none" anchor="ctr"/>
          <a:lstStyle/>
          <a:p>
            <a:pPr algn="l" eaLnBrk="1" hangingPunct="1"/>
            <a:endParaRPr lang="en-GB" sz="1400"/>
          </a:p>
        </p:txBody>
      </p:sp>
      <p:sp>
        <p:nvSpPr>
          <p:cNvPr id="472078" name="Rectangle 13"/>
          <p:cNvSpPr>
            <a:spLocks noChangeArrowheads="1"/>
          </p:cNvSpPr>
          <p:nvPr/>
        </p:nvSpPr>
        <p:spPr bwMode="auto">
          <a:xfrm>
            <a:off x="2286000" y="5410200"/>
            <a:ext cx="3200400" cy="762000"/>
          </a:xfrm>
          <a:prstGeom prst="rect">
            <a:avLst/>
          </a:prstGeom>
          <a:solidFill>
            <a:srgbClr val="E6F4FF"/>
          </a:solidFill>
          <a:ln w="9525">
            <a:solidFill>
              <a:schemeClr val="tx1"/>
            </a:solidFill>
            <a:miter lim="800000"/>
            <a:headEnd/>
            <a:tailEnd/>
          </a:ln>
        </p:spPr>
        <p:txBody>
          <a:bodyPr wrap="none" anchor="ctr"/>
          <a:lstStyle/>
          <a:p>
            <a:pPr algn="l" eaLnBrk="1" hangingPunct="1"/>
            <a:r>
              <a:rPr lang="fr-BE" sz="1400"/>
              <a:t>move():void</a:t>
            </a:r>
          </a:p>
          <a:p>
            <a:pPr algn="l" eaLnBrk="1" hangingPunct="1"/>
            <a:r>
              <a:rPr lang="fr-BE" sz="1400"/>
              <a:t>eat() throws Exception:void</a:t>
            </a:r>
            <a:endParaRPr lang="en-US" sz="1400"/>
          </a:p>
        </p:txBody>
      </p:sp>
      <p:cxnSp>
        <p:nvCxnSpPr>
          <p:cNvPr id="472079" name="AutoShape 14"/>
          <p:cNvCxnSpPr>
            <a:cxnSpLocks noChangeShapeType="1"/>
            <a:stCxn id="472076" idx="0"/>
            <a:endCxn id="472071" idx="2"/>
          </p:cNvCxnSpPr>
          <p:nvPr/>
        </p:nvCxnSpPr>
        <p:spPr bwMode="auto">
          <a:xfrm rot="-5400000">
            <a:off x="3943350" y="4286250"/>
            <a:ext cx="533400" cy="647700"/>
          </a:xfrm>
          <a:prstGeom prst="bentConnector3">
            <a:avLst>
              <a:gd name="adj1" fmla="val 50000"/>
            </a:avLst>
          </a:prstGeom>
          <a:noFill/>
          <a:ln w="9525">
            <a:solidFill>
              <a:schemeClr val="tx1"/>
            </a:solidFill>
            <a:miter lim="800000"/>
            <a:headEnd/>
            <a:tailEnd type="triangle" w="med" len="med"/>
          </a:ln>
        </p:spPr>
      </p:cxnSp>
      <p:sp>
        <p:nvSpPr>
          <p:cNvPr id="472080" name="Rectangle 15"/>
          <p:cNvSpPr>
            <a:spLocks noChangeArrowheads="1"/>
          </p:cNvSpPr>
          <p:nvPr/>
        </p:nvSpPr>
        <p:spPr bwMode="auto">
          <a:xfrm>
            <a:off x="228600" y="2971800"/>
            <a:ext cx="1676400" cy="381000"/>
          </a:xfrm>
          <a:prstGeom prst="rect">
            <a:avLst/>
          </a:prstGeom>
          <a:solidFill>
            <a:srgbClr val="E6F4FF"/>
          </a:solidFill>
          <a:ln w="9525">
            <a:solidFill>
              <a:schemeClr val="tx1"/>
            </a:solidFill>
            <a:miter lim="800000"/>
            <a:headEnd/>
            <a:tailEnd/>
          </a:ln>
        </p:spPr>
        <p:txBody>
          <a:bodyPr wrap="none" anchor="ctr"/>
          <a:lstStyle/>
          <a:p>
            <a:pPr eaLnBrk="1" hangingPunct="1"/>
            <a:r>
              <a:rPr lang="fr-BE"/>
              <a:t>Exception</a:t>
            </a:r>
            <a:endParaRPr lang="en-US"/>
          </a:p>
        </p:txBody>
      </p:sp>
      <p:sp>
        <p:nvSpPr>
          <p:cNvPr id="472081" name="Rectangle 16"/>
          <p:cNvSpPr>
            <a:spLocks noChangeArrowheads="1"/>
          </p:cNvSpPr>
          <p:nvPr/>
        </p:nvSpPr>
        <p:spPr bwMode="auto">
          <a:xfrm>
            <a:off x="228600" y="3352800"/>
            <a:ext cx="1676400" cy="152400"/>
          </a:xfrm>
          <a:prstGeom prst="rect">
            <a:avLst/>
          </a:prstGeom>
          <a:solidFill>
            <a:srgbClr val="E6F4FF"/>
          </a:solidFill>
          <a:ln w="9525">
            <a:solidFill>
              <a:schemeClr val="tx1"/>
            </a:solidFill>
            <a:miter lim="800000"/>
            <a:headEnd/>
            <a:tailEnd/>
          </a:ln>
        </p:spPr>
        <p:txBody>
          <a:bodyPr wrap="none" anchor="ctr"/>
          <a:lstStyle/>
          <a:p>
            <a:pPr algn="l" eaLnBrk="1" hangingPunct="1"/>
            <a:endParaRPr lang="en-GB" sz="1400"/>
          </a:p>
        </p:txBody>
      </p:sp>
      <p:sp>
        <p:nvSpPr>
          <p:cNvPr id="472082" name="Rectangle 17"/>
          <p:cNvSpPr>
            <a:spLocks noChangeArrowheads="1"/>
          </p:cNvSpPr>
          <p:nvPr/>
        </p:nvSpPr>
        <p:spPr bwMode="auto">
          <a:xfrm>
            <a:off x="228600" y="3505200"/>
            <a:ext cx="1676400" cy="152400"/>
          </a:xfrm>
          <a:prstGeom prst="rect">
            <a:avLst/>
          </a:prstGeom>
          <a:solidFill>
            <a:srgbClr val="E6F4FF"/>
          </a:solidFill>
          <a:ln w="9525">
            <a:solidFill>
              <a:schemeClr val="tx1"/>
            </a:solidFill>
            <a:miter lim="800000"/>
            <a:headEnd/>
            <a:tailEnd/>
          </a:ln>
        </p:spPr>
        <p:txBody>
          <a:bodyPr wrap="none" anchor="ctr"/>
          <a:lstStyle/>
          <a:p>
            <a:pPr algn="l" eaLnBrk="1" hangingPunct="1"/>
            <a:endParaRPr lang="en-GB" sz="1400"/>
          </a:p>
        </p:txBody>
      </p:sp>
      <p:sp>
        <p:nvSpPr>
          <p:cNvPr id="472083" name="Rectangle 18"/>
          <p:cNvSpPr>
            <a:spLocks noChangeArrowheads="1"/>
          </p:cNvSpPr>
          <p:nvPr/>
        </p:nvSpPr>
        <p:spPr bwMode="auto">
          <a:xfrm>
            <a:off x="152400" y="4191000"/>
            <a:ext cx="1828800" cy="381000"/>
          </a:xfrm>
          <a:prstGeom prst="rect">
            <a:avLst/>
          </a:prstGeom>
          <a:solidFill>
            <a:srgbClr val="E6F4FF"/>
          </a:solidFill>
          <a:ln w="9525">
            <a:solidFill>
              <a:schemeClr val="tx1"/>
            </a:solidFill>
            <a:miter lim="800000"/>
            <a:headEnd/>
            <a:tailEnd/>
          </a:ln>
        </p:spPr>
        <p:txBody>
          <a:bodyPr wrap="none" anchor="ctr"/>
          <a:lstStyle/>
          <a:p>
            <a:pPr eaLnBrk="1" hangingPunct="1"/>
            <a:r>
              <a:rPr lang="fr-BE"/>
              <a:t>RuntimeException</a:t>
            </a:r>
            <a:endParaRPr lang="en-US"/>
          </a:p>
        </p:txBody>
      </p:sp>
      <p:sp>
        <p:nvSpPr>
          <p:cNvPr id="472084" name="Rectangle 19"/>
          <p:cNvSpPr>
            <a:spLocks noChangeArrowheads="1"/>
          </p:cNvSpPr>
          <p:nvPr/>
        </p:nvSpPr>
        <p:spPr bwMode="auto">
          <a:xfrm>
            <a:off x="152400" y="4572000"/>
            <a:ext cx="1828800" cy="152400"/>
          </a:xfrm>
          <a:prstGeom prst="rect">
            <a:avLst/>
          </a:prstGeom>
          <a:solidFill>
            <a:srgbClr val="E6F4FF"/>
          </a:solidFill>
          <a:ln w="9525">
            <a:solidFill>
              <a:schemeClr val="tx1"/>
            </a:solidFill>
            <a:miter lim="800000"/>
            <a:headEnd/>
            <a:tailEnd/>
          </a:ln>
        </p:spPr>
        <p:txBody>
          <a:bodyPr wrap="none" anchor="ctr"/>
          <a:lstStyle/>
          <a:p>
            <a:pPr algn="l" eaLnBrk="1" hangingPunct="1"/>
            <a:endParaRPr lang="en-GB" sz="1400"/>
          </a:p>
        </p:txBody>
      </p:sp>
      <p:sp>
        <p:nvSpPr>
          <p:cNvPr id="472085" name="Rectangle 20"/>
          <p:cNvSpPr>
            <a:spLocks noChangeArrowheads="1"/>
          </p:cNvSpPr>
          <p:nvPr/>
        </p:nvSpPr>
        <p:spPr bwMode="auto">
          <a:xfrm>
            <a:off x="152400" y="4724400"/>
            <a:ext cx="1828800" cy="152400"/>
          </a:xfrm>
          <a:prstGeom prst="rect">
            <a:avLst/>
          </a:prstGeom>
          <a:solidFill>
            <a:srgbClr val="E6F4FF"/>
          </a:solidFill>
          <a:ln w="9525">
            <a:solidFill>
              <a:schemeClr val="tx1"/>
            </a:solidFill>
            <a:miter lim="800000"/>
            <a:headEnd/>
            <a:tailEnd/>
          </a:ln>
        </p:spPr>
        <p:txBody>
          <a:bodyPr wrap="none" anchor="ctr"/>
          <a:lstStyle/>
          <a:p>
            <a:pPr algn="l" eaLnBrk="1" hangingPunct="1"/>
            <a:endParaRPr lang="en-GB" sz="1400"/>
          </a:p>
        </p:txBody>
      </p:sp>
      <p:sp>
        <p:nvSpPr>
          <p:cNvPr id="472086" name="Rectangle 21"/>
          <p:cNvSpPr>
            <a:spLocks noChangeArrowheads="1"/>
          </p:cNvSpPr>
          <p:nvPr/>
        </p:nvSpPr>
        <p:spPr bwMode="auto">
          <a:xfrm>
            <a:off x="152400" y="5486400"/>
            <a:ext cx="1828800" cy="381000"/>
          </a:xfrm>
          <a:prstGeom prst="rect">
            <a:avLst/>
          </a:prstGeom>
          <a:solidFill>
            <a:srgbClr val="E6F4FF"/>
          </a:solidFill>
          <a:ln w="9525">
            <a:solidFill>
              <a:schemeClr val="tx1"/>
            </a:solidFill>
            <a:miter lim="800000"/>
            <a:headEnd/>
            <a:tailEnd/>
          </a:ln>
        </p:spPr>
        <p:txBody>
          <a:bodyPr wrap="none" anchor="ctr"/>
          <a:lstStyle/>
          <a:p>
            <a:pPr eaLnBrk="1" hangingPunct="1"/>
            <a:r>
              <a:rPr lang="fr-BE"/>
              <a:t>BadFoodException</a:t>
            </a:r>
            <a:endParaRPr lang="en-US"/>
          </a:p>
        </p:txBody>
      </p:sp>
      <p:sp>
        <p:nvSpPr>
          <p:cNvPr id="472087" name="Rectangle 22"/>
          <p:cNvSpPr>
            <a:spLocks noChangeArrowheads="1"/>
          </p:cNvSpPr>
          <p:nvPr/>
        </p:nvSpPr>
        <p:spPr bwMode="auto">
          <a:xfrm>
            <a:off x="152400" y="5867400"/>
            <a:ext cx="1828800" cy="152400"/>
          </a:xfrm>
          <a:prstGeom prst="rect">
            <a:avLst/>
          </a:prstGeom>
          <a:solidFill>
            <a:srgbClr val="E6F4FF"/>
          </a:solidFill>
          <a:ln w="9525">
            <a:solidFill>
              <a:schemeClr val="tx1"/>
            </a:solidFill>
            <a:miter lim="800000"/>
            <a:headEnd/>
            <a:tailEnd/>
          </a:ln>
        </p:spPr>
        <p:txBody>
          <a:bodyPr wrap="none" anchor="ctr"/>
          <a:lstStyle/>
          <a:p>
            <a:pPr algn="l" eaLnBrk="1" hangingPunct="1"/>
            <a:endParaRPr lang="en-GB" sz="1400"/>
          </a:p>
        </p:txBody>
      </p:sp>
      <p:sp>
        <p:nvSpPr>
          <p:cNvPr id="472088" name="Rectangle 23"/>
          <p:cNvSpPr>
            <a:spLocks noChangeArrowheads="1"/>
          </p:cNvSpPr>
          <p:nvPr/>
        </p:nvSpPr>
        <p:spPr bwMode="auto">
          <a:xfrm>
            <a:off x="152400" y="6019800"/>
            <a:ext cx="1828800" cy="152400"/>
          </a:xfrm>
          <a:prstGeom prst="rect">
            <a:avLst/>
          </a:prstGeom>
          <a:solidFill>
            <a:srgbClr val="E6F4FF"/>
          </a:solidFill>
          <a:ln w="9525">
            <a:solidFill>
              <a:schemeClr val="tx1"/>
            </a:solidFill>
            <a:miter lim="800000"/>
            <a:headEnd/>
            <a:tailEnd/>
          </a:ln>
        </p:spPr>
        <p:txBody>
          <a:bodyPr wrap="none" anchor="ctr"/>
          <a:lstStyle/>
          <a:p>
            <a:pPr algn="l" eaLnBrk="1" hangingPunct="1"/>
            <a:endParaRPr lang="en-GB" sz="1400"/>
          </a:p>
        </p:txBody>
      </p:sp>
      <p:cxnSp>
        <p:nvCxnSpPr>
          <p:cNvPr id="472089" name="AutoShape 24"/>
          <p:cNvCxnSpPr>
            <a:cxnSpLocks noChangeShapeType="1"/>
            <a:stCxn id="472086" idx="0"/>
            <a:endCxn id="472085" idx="2"/>
          </p:cNvCxnSpPr>
          <p:nvPr/>
        </p:nvCxnSpPr>
        <p:spPr bwMode="auto">
          <a:xfrm rot="-5400000">
            <a:off x="762000" y="5181600"/>
            <a:ext cx="609600" cy="0"/>
          </a:xfrm>
          <a:prstGeom prst="straightConnector1">
            <a:avLst/>
          </a:prstGeom>
          <a:noFill/>
          <a:ln w="9525">
            <a:solidFill>
              <a:schemeClr val="tx1"/>
            </a:solidFill>
            <a:round/>
            <a:headEnd/>
            <a:tailEnd type="triangle" w="med" len="med"/>
          </a:ln>
        </p:spPr>
      </p:cxnSp>
      <p:cxnSp>
        <p:nvCxnSpPr>
          <p:cNvPr id="472090" name="AutoShape 25"/>
          <p:cNvCxnSpPr>
            <a:cxnSpLocks noChangeShapeType="1"/>
            <a:stCxn id="472083" idx="0"/>
            <a:endCxn id="472082" idx="2"/>
          </p:cNvCxnSpPr>
          <p:nvPr/>
        </p:nvCxnSpPr>
        <p:spPr bwMode="auto">
          <a:xfrm rot="-5400000">
            <a:off x="800100" y="3924300"/>
            <a:ext cx="533400" cy="0"/>
          </a:xfrm>
          <a:prstGeom prst="straightConnector1">
            <a:avLst/>
          </a:prstGeom>
          <a:noFill/>
          <a:ln w="9525">
            <a:solidFill>
              <a:schemeClr val="tx1"/>
            </a:solidFill>
            <a:round/>
            <a:headEnd/>
            <a:tailEnd type="triangle" w="med" len="med"/>
          </a:ln>
        </p:spPr>
      </p:cxnSp>
    </p:spTree>
  </p:cSld>
  <p:clrMapOvr>
    <a:masterClrMapping/>
  </p:clrMapOv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Footer Placeholder 3"/>
          <p:cNvSpPr>
            <a:spLocks noGrp="1"/>
          </p:cNvSpPr>
          <p:nvPr>
            <p:ph type="ftr" sz="quarter" idx="10"/>
          </p:nvPr>
        </p:nvSpPr>
        <p:spPr>
          <a:noFill/>
        </p:spPr>
        <p:txBody>
          <a:bodyPr/>
          <a:lstStyle/>
          <a:p>
            <a:r>
              <a:rPr lang="fr-FR" smtClean="0"/>
              <a:t>Cours Java 2013 Bersini</a:t>
            </a:r>
            <a:endParaRPr lang="fr-FR" u="sng"/>
          </a:p>
        </p:txBody>
      </p:sp>
      <p:sp>
        <p:nvSpPr>
          <p:cNvPr id="474115" name="Rectangle 1026"/>
          <p:cNvSpPr>
            <a:spLocks noGrp="1" noChangeArrowheads="1"/>
          </p:cNvSpPr>
          <p:nvPr>
            <p:ph type="title"/>
          </p:nvPr>
        </p:nvSpPr>
        <p:spPr/>
        <p:txBody>
          <a:bodyPr/>
          <a:lstStyle/>
          <a:p>
            <a:r>
              <a:rPr lang="fr-BE" smtClean="0"/>
              <a:t>Exercice</a:t>
            </a:r>
            <a:endParaRPr lang="en-US" smtClean="0"/>
          </a:p>
        </p:txBody>
      </p:sp>
      <p:sp>
        <p:nvSpPr>
          <p:cNvPr id="474116" name="Rectangle 1027"/>
          <p:cNvSpPr>
            <a:spLocks noGrp="1" noChangeArrowheads="1"/>
          </p:cNvSpPr>
          <p:nvPr>
            <p:ph type="body" idx="1"/>
          </p:nvPr>
        </p:nvSpPr>
        <p:spPr>
          <a:xfrm>
            <a:off x="152400" y="1135063"/>
            <a:ext cx="8839200" cy="4979987"/>
          </a:xfrm>
        </p:spPr>
        <p:txBody>
          <a:bodyPr/>
          <a:lstStyle/>
          <a:p>
            <a:pPr>
              <a:buFont typeface="Symbol" pitchFamily="18" charset="2"/>
              <a:buNone/>
            </a:pPr>
            <a:r>
              <a:rPr lang="fr-BE" sz="2400" smtClean="0"/>
              <a:t>Spectacles</a:t>
            </a:r>
          </a:p>
          <a:p>
            <a:pPr lvl="1"/>
            <a:r>
              <a:rPr lang="fr-BE" sz="2000" smtClean="0"/>
              <a:t>Générer une exception quelconque et l’intercepter dans une méthode au choix au moyen d’un bloc </a:t>
            </a:r>
            <a:r>
              <a:rPr lang="fr-BE" sz="2000" i="1" smtClean="0"/>
              <a:t>try - catch</a:t>
            </a:r>
            <a:endParaRPr lang="fr-BE" sz="2000" smtClean="0"/>
          </a:p>
          <a:p>
            <a:pPr lvl="1"/>
            <a:r>
              <a:rPr lang="fr-BE" sz="2000" smtClean="0"/>
              <a:t>Créer une nouvelle exception « PlaceDejaPriseException », qui devra être lancée chaque fois que l’utilisateur tente créer un ticket alors que la place n’est plus disponible pour la représentation choisie</a:t>
            </a:r>
          </a:p>
          <a:p>
            <a:pPr lvl="1"/>
            <a:r>
              <a:rPr lang="fr-BE" sz="2000" smtClean="0"/>
              <a:t>Gérer l’exception par renvoi (</a:t>
            </a:r>
            <a:r>
              <a:rPr lang="fr-BE" sz="2000" i="1" smtClean="0"/>
              <a:t>throws</a:t>
            </a:r>
            <a:r>
              <a:rPr lang="fr-BE" sz="2000" smtClean="0"/>
              <a:t>) ou interception (</a:t>
            </a:r>
            <a:r>
              <a:rPr lang="fr-BE" sz="2000" i="1" smtClean="0"/>
              <a:t>try-catch</a:t>
            </a:r>
            <a:r>
              <a:rPr lang="fr-BE" sz="2000" smtClean="0"/>
              <a:t>)</a:t>
            </a:r>
          </a:p>
          <a:p>
            <a:pPr lvl="1"/>
            <a:endParaRPr lang="fr-BE" sz="2000" smtClean="0"/>
          </a:p>
        </p:txBody>
      </p:sp>
    </p:spTree>
  </p:cSld>
  <p:clrMapOvr>
    <a:masterClrMapping/>
  </p:clrMapOvr>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ctrTitle"/>
          </p:nvPr>
        </p:nvSpPr>
        <p:spPr>
          <a:solidFill>
            <a:schemeClr val="bg1">
              <a:alpha val="50195"/>
            </a:schemeClr>
          </a:solidFill>
        </p:spPr>
        <p:txBody>
          <a:bodyPr/>
          <a:lstStyle/>
          <a:p>
            <a:r>
              <a:rPr lang="fr-FR" smtClean="0"/>
              <a:t>Introduction à Java</a:t>
            </a:r>
          </a:p>
        </p:txBody>
      </p:sp>
      <p:sp>
        <p:nvSpPr>
          <p:cNvPr id="237571" name="Rectangle 3"/>
          <p:cNvSpPr>
            <a:spLocks noGrp="1" noChangeArrowheads="1"/>
          </p:cNvSpPr>
          <p:nvPr>
            <p:ph type="subTitle" idx="1"/>
          </p:nvPr>
        </p:nvSpPr>
        <p:spPr>
          <a:ln w="9525"/>
        </p:spPr>
        <p:txBody>
          <a:bodyPr/>
          <a:lstStyle/>
          <a:p>
            <a:r>
              <a:rPr lang="fr-FR" smtClean="0"/>
              <a:t>VIII. Permanence des objets</a:t>
            </a:r>
          </a:p>
        </p:txBody>
      </p:sp>
    </p:spTree>
  </p:cSld>
  <p:clrMapOvr>
    <a:masterClrMapping/>
  </p:clrMapOv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endParaRPr lang="fr-FR" smtClean="0"/>
          </a:p>
        </p:txBody>
      </p:sp>
      <p:sp>
        <p:nvSpPr>
          <p:cNvPr id="238595" name="Rectangle 3"/>
          <p:cNvSpPr>
            <a:spLocks noGrp="1" noChangeArrowheads="1"/>
          </p:cNvSpPr>
          <p:nvPr>
            <p:ph type="body" idx="1"/>
          </p:nvPr>
        </p:nvSpPr>
        <p:spPr/>
        <p:txBody>
          <a:bodyPr/>
          <a:lstStyle/>
          <a:p>
            <a:pPr>
              <a:lnSpc>
                <a:spcPct val="90000"/>
              </a:lnSpc>
            </a:pPr>
            <a:r>
              <a:rPr lang="fr-BE" smtClean="0"/>
              <a:t>Nous allons dans la suite découvrir les 3 mécanismes de permanence: Stream (fichier de bytes), Sérialisation, Base de données relationnelles.</a:t>
            </a:r>
          </a:p>
          <a:p>
            <a:pPr>
              <a:lnSpc>
                <a:spcPct val="90000"/>
              </a:lnSpc>
            </a:pPr>
            <a:r>
              <a:rPr lang="fr-BE" smtClean="0"/>
              <a:t>Les solutions à ce problème sont encore très controversées.</a:t>
            </a:r>
          </a:p>
          <a:p>
            <a:pPr>
              <a:lnSpc>
                <a:spcPct val="90000"/>
              </a:lnSpc>
            </a:pPr>
            <a:r>
              <a:rPr lang="fr-BE" smtClean="0"/>
              <a:t>Nous sauverons nos comptes en banque de ces trois manières</a:t>
            </a:r>
          </a:p>
          <a:p>
            <a:pPr>
              <a:lnSpc>
                <a:spcPct val="90000"/>
              </a:lnSpc>
              <a:buFontTx/>
              <a:buNone/>
            </a:pPr>
            <a:endParaRPr lang="fr-BE" smtClean="0"/>
          </a:p>
          <a:p>
            <a:pPr>
              <a:lnSpc>
                <a:spcPct val="90000"/>
              </a:lnSpc>
            </a:pPr>
            <a:endParaRPr lang="en-GB" smtClean="0"/>
          </a:p>
        </p:txBody>
      </p:sp>
      <p:sp>
        <p:nvSpPr>
          <p:cNvPr id="2" name="Espace réservé du pied de page 1"/>
          <p:cNvSpPr>
            <a:spLocks noGrp="1"/>
          </p:cNvSpPr>
          <p:nvPr>
            <p:ph type="ftr" sz="quarter" idx="10"/>
          </p:nvPr>
        </p:nvSpPr>
        <p:spPr/>
        <p:txBody>
          <a:bodyPr/>
          <a:lstStyle/>
          <a:p>
            <a:r>
              <a:rPr lang="fr-FR" smtClean="0"/>
              <a:t>Cours Java 2013 Bersini</a:t>
            </a:r>
            <a:endParaRPr lang="fr-FR" u="sng"/>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2"/>
          <p:cNvSpPr>
            <a:spLocks noGrp="1"/>
          </p:cNvSpPr>
          <p:nvPr>
            <p:ph type="ftr" sz="quarter" idx="10"/>
          </p:nvPr>
        </p:nvSpPr>
        <p:spPr>
          <a:noFill/>
        </p:spPr>
        <p:txBody>
          <a:bodyPr/>
          <a:lstStyle/>
          <a:p>
            <a:r>
              <a:rPr lang="fr-FR" smtClean="0"/>
              <a:t>Cours Java 2013 Bersini</a:t>
            </a:r>
            <a:endParaRPr lang="fr-FR" u="sng"/>
          </a:p>
        </p:txBody>
      </p:sp>
      <p:sp>
        <p:nvSpPr>
          <p:cNvPr id="63491" name="Rectangle 19"/>
          <p:cNvSpPr>
            <a:spLocks noGrp="1" noChangeArrowheads="1"/>
          </p:cNvSpPr>
          <p:nvPr>
            <p:ph type="title"/>
          </p:nvPr>
        </p:nvSpPr>
        <p:spPr/>
        <p:txBody>
          <a:bodyPr/>
          <a:lstStyle/>
          <a:p>
            <a:r>
              <a:rPr lang="fr-FR" smtClean="0"/>
              <a:t>Déploiement d’un programme (1/2)</a:t>
            </a:r>
            <a:br>
              <a:rPr lang="fr-FR" smtClean="0"/>
            </a:br>
            <a:r>
              <a:rPr lang="fr-FR" sz="2800" smtClean="0"/>
              <a:t>Paradigme classique de la compilation</a:t>
            </a:r>
          </a:p>
        </p:txBody>
      </p:sp>
      <p:sp>
        <p:nvSpPr>
          <p:cNvPr id="63492" name="Oval 5"/>
          <p:cNvSpPr>
            <a:spLocks noChangeArrowheads="1"/>
          </p:cNvSpPr>
          <p:nvPr/>
        </p:nvSpPr>
        <p:spPr bwMode="auto">
          <a:xfrm>
            <a:off x="2843213" y="1628775"/>
            <a:ext cx="2209800" cy="533400"/>
          </a:xfrm>
          <a:prstGeom prst="ellipse">
            <a:avLst/>
          </a:prstGeom>
          <a:solidFill>
            <a:schemeClr val="accent2"/>
          </a:solidFill>
          <a:ln w="9525">
            <a:solidFill>
              <a:schemeClr val="tx1"/>
            </a:solidFill>
            <a:round/>
            <a:headEnd/>
            <a:tailEnd/>
          </a:ln>
        </p:spPr>
        <p:txBody>
          <a:bodyPr wrap="none" anchor="ctr"/>
          <a:lstStyle/>
          <a:p>
            <a:pPr eaLnBrk="1" hangingPunct="1"/>
            <a:r>
              <a:rPr lang="fr-FR" sz="2000"/>
              <a:t>MyProgram.c</a:t>
            </a:r>
          </a:p>
        </p:txBody>
      </p:sp>
      <p:sp>
        <p:nvSpPr>
          <p:cNvPr id="63493" name="Rectangle 6"/>
          <p:cNvSpPr>
            <a:spLocks noChangeArrowheads="1"/>
          </p:cNvSpPr>
          <p:nvPr/>
        </p:nvSpPr>
        <p:spPr bwMode="auto">
          <a:xfrm>
            <a:off x="3346450" y="3019425"/>
            <a:ext cx="1828800" cy="381000"/>
          </a:xfrm>
          <a:prstGeom prst="rect">
            <a:avLst/>
          </a:prstGeom>
          <a:solidFill>
            <a:schemeClr val="accent1"/>
          </a:solidFill>
          <a:ln w="9525">
            <a:solidFill>
              <a:schemeClr val="tx1"/>
            </a:solidFill>
            <a:miter lim="800000"/>
            <a:headEnd/>
            <a:tailEnd/>
          </a:ln>
        </p:spPr>
        <p:txBody>
          <a:bodyPr wrap="none" anchor="ctr"/>
          <a:lstStyle/>
          <a:p>
            <a:pPr eaLnBrk="1" hangingPunct="1"/>
            <a:r>
              <a:rPr lang="fr-FR" sz="2000">
                <a:solidFill>
                  <a:schemeClr val="bg1"/>
                </a:solidFill>
              </a:rPr>
              <a:t>Compiler</a:t>
            </a:r>
          </a:p>
        </p:txBody>
      </p:sp>
      <p:sp>
        <p:nvSpPr>
          <p:cNvPr id="63494" name="Oval 7"/>
          <p:cNvSpPr>
            <a:spLocks noChangeArrowheads="1"/>
          </p:cNvSpPr>
          <p:nvPr/>
        </p:nvSpPr>
        <p:spPr bwMode="auto">
          <a:xfrm>
            <a:off x="2844800" y="4098925"/>
            <a:ext cx="2209800" cy="533400"/>
          </a:xfrm>
          <a:prstGeom prst="ellipse">
            <a:avLst/>
          </a:prstGeom>
          <a:solidFill>
            <a:schemeClr val="accent2"/>
          </a:solidFill>
          <a:ln w="9525">
            <a:solidFill>
              <a:schemeClr val="tx1"/>
            </a:solidFill>
            <a:round/>
            <a:headEnd/>
            <a:tailEnd/>
          </a:ln>
        </p:spPr>
        <p:txBody>
          <a:bodyPr wrap="none" anchor="ctr"/>
          <a:lstStyle/>
          <a:p>
            <a:pPr eaLnBrk="1" hangingPunct="1"/>
            <a:r>
              <a:rPr lang="fr-FR" sz="2000"/>
              <a:t>MyProgram.o</a:t>
            </a:r>
          </a:p>
        </p:txBody>
      </p:sp>
      <p:pic>
        <p:nvPicPr>
          <p:cNvPr id="63495" name="Picture 9" descr="bs00580_"/>
          <p:cNvPicPr>
            <a:picLocks noChangeAspect="1" noChangeArrowheads="1"/>
          </p:cNvPicPr>
          <p:nvPr/>
        </p:nvPicPr>
        <p:blipFill>
          <a:blip r:embed="rId3"/>
          <a:srcRect/>
          <a:stretch>
            <a:fillRect/>
          </a:stretch>
        </p:blipFill>
        <p:spPr bwMode="auto">
          <a:xfrm>
            <a:off x="5651500" y="4776788"/>
            <a:ext cx="1296988" cy="1092200"/>
          </a:xfrm>
          <a:prstGeom prst="rect">
            <a:avLst/>
          </a:prstGeom>
          <a:noFill/>
          <a:ln w="9525">
            <a:noFill/>
            <a:miter lim="800000"/>
            <a:headEnd/>
            <a:tailEnd/>
          </a:ln>
        </p:spPr>
      </p:pic>
      <p:cxnSp>
        <p:nvCxnSpPr>
          <p:cNvPr id="63496" name="AutoShape 10"/>
          <p:cNvCxnSpPr>
            <a:cxnSpLocks noChangeShapeType="1"/>
            <a:stCxn id="63492" idx="4"/>
            <a:endCxn id="63493" idx="0"/>
          </p:cNvCxnSpPr>
          <p:nvPr/>
        </p:nvCxnSpPr>
        <p:spPr bwMode="auto">
          <a:xfrm rot="16200000" flipH="1">
            <a:off x="3675857" y="2434431"/>
            <a:ext cx="857250" cy="312737"/>
          </a:xfrm>
          <a:prstGeom prst="curvedConnector3">
            <a:avLst>
              <a:gd name="adj1" fmla="val 50000"/>
            </a:avLst>
          </a:prstGeom>
          <a:noFill/>
          <a:ln w="9525">
            <a:solidFill>
              <a:schemeClr val="tx1"/>
            </a:solidFill>
            <a:round/>
            <a:headEnd/>
            <a:tailEnd type="triangle" w="med" len="med"/>
          </a:ln>
        </p:spPr>
      </p:cxnSp>
      <p:cxnSp>
        <p:nvCxnSpPr>
          <p:cNvPr id="63497" name="AutoShape 11"/>
          <p:cNvCxnSpPr>
            <a:cxnSpLocks noChangeShapeType="1"/>
            <a:stCxn id="63493" idx="2"/>
            <a:endCxn id="63494" idx="0"/>
          </p:cNvCxnSpPr>
          <p:nvPr/>
        </p:nvCxnSpPr>
        <p:spPr bwMode="auto">
          <a:xfrm rot="5400000">
            <a:off x="3756025" y="3594100"/>
            <a:ext cx="698500" cy="311150"/>
          </a:xfrm>
          <a:prstGeom prst="curvedConnector3">
            <a:avLst>
              <a:gd name="adj1" fmla="val 50000"/>
            </a:avLst>
          </a:prstGeom>
          <a:noFill/>
          <a:ln w="9525">
            <a:solidFill>
              <a:schemeClr val="tx1"/>
            </a:solidFill>
            <a:round/>
            <a:headEnd/>
            <a:tailEnd type="triangle" w="med" len="med"/>
          </a:ln>
        </p:spPr>
      </p:cxnSp>
      <p:cxnSp>
        <p:nvCxnSpPr>
          <p:cNvPr id="63498" name="AutoShape 13"/>
          <p:cNvCxnSpPr>
            <a:cxnSpLocks noChangeShapeType="1"/>
            <a:stCxn id="63494" idx="4"/>
          </p:cNvCxnSpPr>
          <p:nvPr/>
        </p:nvCxnSpPr>
        <p:spPr bwMode="auto">
          <a:xfrm rot="16200000" flipH="1">
            <a:off x="4455318" y="4126707"/>
            <a:ext cx="690563" cy="1701800"/>
          </a:xfrm>
          <a:prstGeom prst="curvedConnector2">
            <a:avLst/>
          </a:prstGeom>
          <a:noFill/>
          <a:ln w="9525">
            <a:solidFill>
              <a:schemeClr val="tx1"/>
            </a:solidFill>
            <a:round/>
            <a:headEnd/>
            <a:tailEnd type="triangle" w="med" len="med"/>
          </a:ln>
        </p:spPr>
      </p:cxnSp>
      <p:sp>
        <p:nvSpPr>
          <p:cNvPr id="63499" name="Text Box 14"/>
          <p:cNvSpPr txBox="1">
            <a:spLocks noChangeArrowheads="1"/>
          </p:cNvSpPr>
          <p:nvPr/>
        </p:nvSpPr>
        <p:spPr bwMode="auto">
          <a:xfrm>
            <a:off x="3778250" y="5064125"/>
            <a:ext cx="1063625" cy="336550"/>
          </a:xfrm>
          <a:prstGeom prst="rect">
            <a:avLst/>
          </a:prstGeom>
          <a:noFill/>
          <a:ln w="9525">
            <a:noFill/>
            <a:miter lim="800000"/>
            <a:headEnd/>
            <a:tailEnd/>
          </a:ln>
        </p:spPr>
        <p:txBody>
          <a:bodyPr wrap="none">
            <a:spAutoFit/>
          </a:bodyPr>
          <a:lstStyle/>
          <a:p>
            <a:pPr algn="l" eaLnBrk="1" hangingPunct="1"/>
            <a:r>
              <a:rPr lang="fr-FR"/>
              <a:t>010110…</a:t>
            </a:r>
          </a:p>
        </p:txBody>
      </p:sp>
      <p:sp>
        <p:nvSpPr>
          <p:cNvPr id="63500" name="Text Box 15"/>
          <p:cNvSpPr txBox="1">
            <a:spLocks noChangeArrowheads="1"/>
          </p:cNvSpPr>
          <p:nvPr/>
        </p:nvSpPr>
        <p:spPr bwMode="auto">
          <a:xfrm>
            <a:off x="5581650" y="2797175"/>
            <a:ext cx="3311525" cy="825500"/>
          </a:xfrm>
          <a:prstGeom prst="rect">
            <a:avLst/>
          </a:prstGeom>
          <a:noFill/>
          <a:ln w="9525">
            <a:noFill/>
            <a:miter lim="800000"/>
            <a:headEnd/>
            <a:tailEnd/>
          </a:ln>
        </p:spPr>
        <p:txBody>
          <a:bodyPr>
            <a:spAutoFit/>
          </a:bodyPr>
          <a:lstStyle/>
          <a:p>
            <a:pPr eaLnBrk="1" hangingPunct="1"/>
            <a:r>
              <a:rPr lang="fr-FR" i="1"/>
              <a:t>Génère du code natif directement exécutable, mais spécifique à chaque environnement</a:t>
            </a:r>
          </a:p>
        </p:txBody>
      </p:sp>
      <p:sp>
        <p:nvSpPr>
          <p:cNvPr id="63501" name="Text Box 17"/>
          <p:cNvSpPr txBox="1">
            <a:spLocks noChangeArrowheads="1"/>
          </p:cNvSpPr>
          <p:nvPr/>
        </p:nvSpPr>
        <p:spPr bwMode="auto">
          <a:xfrm>
            <a:off x="395288" y="2797175"/>
            <a:ext cx="2305050" cy="825500"/>
          </a:xfrm>
          <a:prstGeom prst="rect">
            <a:avLst/>
          </a:prstGeom>
          <a:noFill/>
          <a:ln w="9525">
            <a:noFill/>
            <a:miter lim="800000"/>
            <a:headEnd/>
            <a:tailEnd/>
          </a:ln>
        </p:spPr>
        <p:txBody>
          <a:bodyPr>
            <a:spAutoFit/>
          </a:bodyPr>
          <a:lstStyle/>
          <a:p>
            <a:pPr eaLnBrk="1" hangingPunct="1"/>
            <a:r>
              <a:rPr lang="fr-FR"/>
              <a:t>Exécuté une seule fois</a:t>
            </a:r>
          </a:p>
          <a:p>
            <a:pPr eaLnBrk="1" hangingPunct="1"/>
            <a:r>
              <a:rPr lang="fr-FR"/>
              <a:t>Mais différent pour chaque environnement</a:t>
            </a:r>
          </a:p>
        </p:txBody>
      </p:sp>
    </p:spTree>
  </p:cSld>
  <p:clrMapOvr>
    <a:masterClrMapping/>
  </p:clrMapOvr>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fr-BE" smtClean="0"/>
              <a:t>Les Stream</a:t>
            </a:r>
            <a:endParaRPr lang="en-GB" smtClean="0"/>
          </a:p>
        </p:txBody>
      </p:sp>
      <p:sp>
        <p:nvSpPr>
          <p:cNvPr id="239619" name="Text Box 4"/>
          <p:cNvSpPr txBox="1">
            <a:spLocks noChangeArrowheads="1"/>
          </p:cNvSpPr>
          <p:nvPr/>
        </p:nvSpPr>
        <p:spPr bwMode="auto">
          <a:xfrm>
            <a:off x="647700" y="787400"/>
            <a:ext cx="6938963" cy="5786438"/>
          </a:xfrm>
          <a:prstGeom prst="rect">
            <a:avLst/>
          </a:prstGeom>
          <a:solidFill>
            <a:schemeClr val="hlink"/>
          </a:solidFill>
          <a:ln w="9525">
            <a:solidFill>
              <a:schemeClr val="accent1"/>
            </a:solidFill>
            <a:miter lim="800000"/>
            <a:headEnd/>
            <a:tailEnd/>
          </a:ln>
        </p:spPr>
        <p:txBody>
          <a:bodyPr>
            <a:spAutoFit/>
          </a:bodyPr>
          <a:lstStyle/>
          <a:p>
            <a:pPr algn="just"/>
            <a:r>
              <a:rPr lang="fr-FR" sz="1400"/>
              <a:t>import java.io.*;</a:t>
            </a:r>
          </a:p>
          <a:p>
            <a:pPr algn="just"/>
            <a:r>
              <a:rPr lang="fr-FR" sz="1400"/>
              <a:t>public void sauveDonnees(PrintWriter maSortie) { /* écrit les données sur le fichier */</a:t>
            </a:r>
          </a:p>
          <a:p>
            <a:pPr algn="just"/>
            <a:r>
              <a:rPr lang="fr-FR" sz="1400"/>
              <a:t>	maSortie.println(toString());</a:t>
            </a:r>
          </a:p>
          <a:p>
            <a:pPr algn="just"/>
            <a:r>
              <a:rPr lang="fr-FR" sz="1400"/>
              <a:t>	maSortie.println(getVitX());</a:t>
            </a:r>
          </a:p>
          <a:p>
            <a:pPr algn="just"/>
            <a:r>
              <a:rPr lang="fr-FR" sz="1400"/>
              <a:t>	maSortie.println(getVitY());</a:t>
            </a:r>
          </a:p>
          <a:p>
            <a:pPr algn="just"/>
            <a:r>
              <a:rPr lang="fr-FR" sz="1400"/>
              <a:t>	maSortie.println(getEnergie());</a:t>
            </a:r>
          </a:p>
          <a:p>
            <a:pPr algn="just"/>
            <a:r>
              <a:rPr lang="fr-FR" sz="1400"/>
              <a:t>	maSortie.println();</a:t>
            </a:r>
          </a:p>
          <a:p>
            <a:pPr algn="just"/>
            <a:r>
              <a:rPr lang="fr-FR" sz="1400"/>
              <a:t>}</a:t>
            </a:r>
          </a:p>
          <a:p>
            <a:pPr algn="just"/>
            <a:r>
              <a:rPr lang="fr-FR" sz="1400"/>
              <a:t>public void litLesDonnees(BufferedReader monEntree) { /* lit les données du fichier */</a:t>
            </a:r>
          </a:p>
          <a:p>
            <a:pPr algn="just"/>
            <a:r>
              <a:rPr lang="fr-FR" sz="1400"/>
              <a:t>try{</a:t>
            </a:r>
          </a:p>
          <a:p>
            <a:pPr algn="just"/>
            <a:r>
              <a:rPr lang="fr-FR" sz="1400"/>
              <a:t>	String s=null;</a:t>
            </a:r>
          </a:p>
          <a:p>
            <a:pPr algn="just"/>
            <a:r>
              <a:rPr lang="fr-FR" sz="1400"/>
              <a:t>	monEntree.readLine(); /* saute une ligne */</a:t>
            </a:r>
          </a:p>
          <a:p>
            <a:pPr algn="just"/>
            <a:r>
              <a:rPr lang="fr-FR" sz="1400"/>
              <a:t>	s = monEntree.readLine(); /* lit une ligne */</a:t>
            </a:r>
          </a:p>
          <a:p>
            <a:pPr algn="just"/>
            <a:r>
              <a:rPr lang="fr-FR" sz="1400"/>
              <a:t>I	nt vitx = Integer.parseInt(s); /* caste en entier */</a:t>
            </a:r>
          </a:p>
          <a:p>
            <a:pPr algn="just"/>
            <a:r>
              <a:rPr lang="fr-FR" sz="1400"/>
              <a:t>	s = monEntree.readLine();</a:t>
            </a:r>
          </a:p>
          <a:p>
            <a:pPr algn="just"/>
            <a:r>
              <a:rPr lang="fr-FR" sz="1400"/>
              <a:t>	int vity = Integer.parseInt(s);</a:t>
            </a:r>
          </a:p>
          <a:p>
            <a:pPr algn="just"/>
            <a:r>
              <a:rPr lang="fr-FR" sz="1400"/>
              <a:t>	s = monEntree.readLine();</a:t>
            </a:r>
          </a:p>
          <a:p>
            <a:pPr algn="just"/>
            <a:r>
              <a:rPr lang="fr-FR" sz="1400"/>
              <a:t>	double energie = Double.parseDouble(s); /* caste en double */</a:t>
            </a:r>
          </a:p>
          <a:p>
            <a:pPr algn="just"/>
            <a:r>
              <a:rPr lang="fr-FR" sz="1400"/>
              <a:t>	setVitesse(vitx, vity);</a:t>
            </a:r>
          </a:p>
          <a:p>
            <a:pPr algn="just"/>
            <a:r>
              <a:rPr lang="fr-FR" sz="1400"/>
              <a:t>	setEnergie(energie);</a:t>
            </a:r>
          </a:p>
          <a:p>
            <a:pPr algn="just"/>
            <a:r>
              <a:rPr lang="fr-FR" sz="1400"/>
              <a:t>	monEntree.readLine(); /* saute le type */</a:t>
            </a:r>
          </a:p>
          <a:p>
            <a:pPr algn="just"/>
            <a:r>
              <a:rPr lang="fr-FR" sz="1400"/>
              <a:t>} catch (IOException e) {System.out.println(e); }</a:t>
            </a:r>
          </a:p>
          <a:p>
            <a:pPr algn="just"/>
            <a:r>
              <a:rPr lang="fr-FR" sz="1400"/>
              <a:t>}</a:t>
            </a:r>
          </a:p>
          <a:p>
            <a:pPr algn="just"/>
            <a:r>
              <a:rPr lang="fr-FR" sz="1400"/>
              <a:t>}</a:t>
            </a:r>
          </a:p>
          <a:p>
            <a:endParaRPr lang="en-GB" sz="1800"/>
          </a:p>
          <a:p>
            <a:r>
              <a:rPr lang="en-GB"/>
              <a:t>	</a:t>
            </a:r>
          </a:p>
        </p:txBody>
      </p:sp>
      <p:sp>
        <p:nvSpPr>
          <p:cNvPr id="2" name="Espace réservé du pied de page 1"/>
          <p:cNvSpPr>
            <a:spLocks noGrp="1"/>
          </p:cNvSpPr>
          <p:nvPr>
            <p:ph type="ftr" sz="quarter" idx="10"/>
          </p:nvPr>
        </p:nvSpPr>
        <p:spPr/>
        <p:txBody>
          <a:bodyPr/>
          <a:lstStyle/>
          <a:p>
            <a:r>
              <a:rPr lang="fr-FR" smtClean="0"/>
              <a:t>Cours Java 2013 Bersini</a:t>
            </a:r>
            <a:endParaRPr lang="fr-FR" u="sng"/>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ext Box 2"/>
          <p:cNvSpPr txBox="1">
            <a:spLocks noChangeArrowheads="1"/>
          </p:cNvSpPr>
          <p:nvPr/>
        </p:nvSpPr>
        <p:spPr bwMode="auto">
          <a:xfrm>
            <a:off x="365125" y="342900"/>
            <a:ext cx="11472863" cy="6740525"/>
          </a:xfrm>
          <a:prstGeom prst="rect">
            <a:avLst/>
          </a:prstGeom>
          <a:solidFill>
            <a:schemeClr val="hlink"/>
          </a:solidFill>
          <a:ln w="9525">
            <a:solidFill>
              <a:schemeClr val="accent1"/>
            </a:solidFill>
            <a:miter lim="800000"/>
            <a:headEnd/>
            <a:tailEnd/>
          </a:ln>
        </p:spPr>
        <p:txBody>
          <a:bodyPr>
            <a:spAutoFit/>
          </a:bodyPr>
          <a:lstStyle/>
          <a:p>
            <a:pPr algn="just"/>
            <a:r>
              <a:rPr lang="fr-FR" sz="1800"/>
              <a:t>private FileOutputStream fos; /* la connexion au fichier en écriture */</a:t>
            </a:r>
          </a:p>
          <a:p>
            <a:pPr algn="just"/>
            <a:r>
              <a:rPr lang="fr-FR" sz="1800"/>
              <a:t>private PrintWriter maSortie; /* afin d'utiliser "println()" */</a:t>
            </a:r>
          </a:p>
          <a:p>
            <a:pPr algn="just"/>
            <a:r>
              <a:rPr lang="fr-FR" sz="1800"/>
              <a:t>private FileReader fr; /* la connexion au fichier en lecture de texte */</a:t>
            </a:r>
          </a:p>
          <a:p>
            <a:pPr algn="just"/>
            <a:r>
              <a:rPr lang="fr-FR" sz="1800"/>
              <a:t>private BufferedReader monEntree; /* lecture "temporisée" */</a:t>
            </a:r>
          </a:p>
          <a:p>
            <a:pPr algn="just"/>
            <a:endParaRPr lang="fr-FR" sz="1800"/>
          </a:p>
          <a:p>
            <a:pPr algn="just"/>
            <a:r>
              <a:rPr lang="fr-FR" sz="1800"/>
              <a:t>public Jungle(int largeur, int hauteur) {</a:t>
            </a:r>
          </a:p>
          <a:p>
            <a:pPr algn="just"/>
            <a:r>
              <a:rPr lang="fr-FR" sz="1800"/>
              <a:t>	BufferedReader monEntree = null;</a:t>
            </a:r>
          </a:p>
          <a:p>
            <a:pPr algn="just"/>
            <a:r>
              <a:rPr lang="fr-FR" sz="1800"/>
              <a:t>	try {</a:t>
            </a:r>
          </a:p>
          <a:p>
            <a:pPr algn="just"/>
            <a:r>
              <a:rPr lang="fr-FR" sz="1800"/>
              <a:t>		fr = new FileReader("leFichierPredateur.txt"); /* connexion-fichier en lecture de texte */</a:t>
            </a:r>
          </a:p>
          <a:p>
            <a:pPr algn="just"/>
            <a:r>
              <a:rPr lang="fr-FR" sz="1800"/>
              <a:t>		monEntree = new BufferedReader(fr); /* flux filtré pour la lecture temporisée */</a:t>
            </a:r>
          </a:p>
          <a:p>
            <a:pPr algn="just"/>
            <a:r>
              <a:rPr lang="fr-FR" sz="1800"/>
              <a:t>	} catch (IOException e) {e.getMessage();}</a:t>
            </a:r>
          </a:p>
          <a:p>
            <a:pPr algn="just"/>
            <a:r>
              <a:rPr lang="fr-FR" sz="1800"/>
              <a:t>	For (int i=0; i&lt;lesLions.length; i++)</a:t>
            </a:r>
          </a:p>
          <a:p>
            <a:pPr algn="just"/>
            <a:r>
              <a:rPr lang="fr-FR" sz="1800"/>
              <a:t>	lesLions[i].litLesDonnees(monEntree);</a:t>
            </a:r>
          </a:p>
          <a:p>
            <a:pPr algn="just"/>
            <a:r>
              <a:rPr lang="fr-FR" sz="1800"/>
              <a:t>	try{</a:t>
            </a:r>
          </a:p>
          <a:p>
            <a:pPr algn="just"/>
            <a:r>
              <a:rPr lang="fr-FR" sz="1800"/>
              <a:t>	monEntree.close(); /* fermeture du tube */</a:t>
            </a:r>
          </a:p>
          <a:p>
            <a:pPr algn="just"/>
            <a:r>
              <a:rPr lang="fr-FR" sz="1800"/>
              <a:t>	} catch (Exception e) {System.out.println(e);}</a:t>
            </a:r>
          </a:p>
          <a:p>
            <a:pPr algn="just"/>
            <a:r>
              <a:rPr lang="fr-FR" sz="1800"/>
              <a:t>	try {</a:t>
            </a:r>
          </a:p>
          <a:p>
            <a:pPr algn="just"/>
            <a:r>
              <a:rPr lang="fr-FR" sz="1800"/>
              <a:t>		fos = new FileOutputStream("leFichierPredateur.txt"); /* connexion sur le fichier en ecriture */</a:t>
            </a:r>
          </a:p>
          <a:p>
            <a:pPr algn="just"/>
            <a:r>
              <a:rPr lang="fr-FR" sz="1800"/>
              <a:t>	} catch (IOException e) {e.getMessage();}</a:t>
            </a:r>
          </a:p>
          <a:p>
            <a:pPr algn="just"/>
            <a:r>
              <a:rPr lang="fr-FR" sz="1800"/>
              <a:t>	maSortie = new PrintWriter(fos, true); /* flux filtré pour l'écriture de ligne de texte */</a:t>
            </a:r>
          </a:p>
          <a:p>
            <a:pPr algn="just"/>
            <a:r>
              <a:rPr lang="fr-FR" sz="1800"/>
              <a:t>	for(int i=0; i&lt;lesLions.length; i++)</a:t>
            </a:r>
          </a:p>
          <a:p>
            <a:pPr algn="just"/>
            <a:r>
              <a:rPr lang="fr-FR" sz="1800"/>
              <a:t>	lesLions[i].sauveDonnees(maSortie);</a:t>
            </a:r>
          </a:p>
          <a:p>
            <a:pPr algn="just"/>
            <a:r>
              <a:rPr lang="fr-FR" sz="1800"/>
              <a:t>	maSortie.close(); /* fermeture indispensable du tube */</a:t>
            </a:r>
          </a:p>
          <a:p>
            <a:pPr algn="just"/>
            <a:r>
              <a:rPr lang="fr-FR" sz="1800"/>
              <a:t>}</a:t>
            </a:r>
          </a:p>
        </p:txBody>
      </p:sp>
      <p:sp>
        <p:nvSpPr>
          <p:cNvPr id="2" name="Espace réservé du pied de page 1"/>
          <p:cNvSpPr>
            <a:spLocks noGrp="1"/>
          </p:cNvSpPr>
          <p:nvPr>
            <p:ph type="ftr" sz="quarter" idx="10"/>
          </p:nvPr>
        </p:nvSpPr>
        <p:spPr/>
        <p:txBody>
          <a:bodyPr/>
          <a:lstStyle/>
          <a:p>
            <a:r>
              <a:rPr lang="fr-FR" smtClean="0"/>
              <a:t>Cours Java 2013 Bersini</a:t>
            </a:r>
            <a:endParaRPr lang="fr-FR" u="sng"/>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endParaRPr lang="fr-FR" smtClean="0"/>
          </a:p>
        </p:txBody>
      </p:sp>
      <p:sp>
        <p:nvSpPr>
          <p:cNvPr id="241667" name="Rectangle 3"/>
          <p:cNvSpPr>
            <a:spLocks noGrp="1" noChangeArrowheads="1"/>
          </p:cNvSpPr>
          <p:nvPr>
            <p:ph type="body" idx="1"/>
          </p:nvPr>
        </p:nvSpPr>
        <p:spPr/>
        <p:txBody>
          <a:bodyPr/>
          <a:lstStyle/>
          <a:p>
            <a:r>
              <a:rPr lang="fr-BE" sz="2400" smtClean="0"/>
              <a:t>Pratique qui sonne faux en OO</a:t>
            </a:r>
          </a:p>
          <a:p>
            <a:r>
              <a:rPr lang="fr-BE" sz="2400" smtClean="0"/>
              <a:t>L’organisation en objet est perdue</a:t>
            </a:r>
          </a:p>
          <a:p>
            <a:r>
              <a:rPr lang="fr-BE" sz="2400" smtClean="0"/>
              <a:t>Les connexions entre objets sont perdues</a:t>
            </a:r>
          </a:p>
          <a:p>
            <a:r>
              <a:rPr lang="fr-BE" sz="2400" smtClean="0">
                <a:sym typeface="Wingdings" pitchFamily="2" charset="2"/>
              </a:rPr>
              <a:t> Sérialisation</a:t>
            </a:r>
            <a:endParaRPr lang="en-GB" sz="2400" smtClean="0"/>
          </a:p>
        </p:txBody>
      </p:sp>
      <p:sp>
        <p:nvSpPr>
          <p:cNvPr id="2" name="Espace réservé du pied de page 1"/>
          <p:cNvSpPr>
            <a:spLocks noGrp="1"/>
          </p:cNvSpPr>
          <p:nvPr>
            <p:ph type="ftr" sz="quarter" idx="10"/>
          </p:nvPr>
        </p:nvSpPr>
        <p:spPr/>
        <p:txBody>
          <a:bodyPr/>
          <a:lstStyle/>
          <a:p>
            <a:r>
              <a:rPr lang="fr-FR" smtClean="0"/>
              <a:t>Cours Java 2013 Bersini</a:t>
            </a:r>
            <a:endParaRPr lang="fr-FR" u="sng"/>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fr-BE" smtClean="0"/>
              <a:t>La sérialisation</a:t>
            </a:r>
            <a:endParaRPr lang="en-GB" smtClean="0"/>
          </a:p>
        </p:txBody>
      </p:sp>
      <p:sp>
        <p:nvSpPr>
          <p:cNvPr id="242691" name="Text Box 3"/>
          <p:cNvSpPr txBox="1">
            <a:spLocks noChangeArrowheads="1"/>
          </p:cNvSpPr>
          <p:nvPr/>
        </p:nvSpPr>
        <p:spPr bwMode="auto">
          <a:xfrm>
            <a:off x="792163" y="1127125"/>
            <a:ext cx="6686550" cy="4524375"/>
          </a:xfrm>
          <a:prstGeom prst="rect">
            <a:avLst/>
          </a:prstGeom>
          <a:solidFill>
            <a:schemeClr val="hlink"/>
          </a:solidFill>
          <a:ln w="9525">
            <a:solidFill>
              <a:schemeClr val="accent1"/>
            </a:solidFill>
            <a:miter lim="800000"/>
            <a:headEnd/>
            <a:tailEnd/>
          </a:ln>
        </p:spPr>
        <p:txBody>
          <a:bodyPr wrap="none">
            <a:spAutoFit/>
          </a:bodyPr>
          <a:lstStyle/>
          <a:p>
            <a:r>
              <a:rPr lang="fr-FR" sz="1800"/>
              <a:t>import java.io.*;</a:t>
            </a:r>
          </a:p>
          <a:p>
            <a:r>
              <a:rPr lang="fr-FR" sz="1800"/>
              <a:t>public class Predateur extends Faune implements Serializable {</a:t>
            </a:r>
          </a:p>
          <a:p>
            <a:r>
              <a:rPr lang="fr-FR" sz="1800"/>
              <a:t>private Proie[] lesProies;</a:t>
            </a:r>
          </a:p>
          <a:p>
            <a:r>
              <a:rPr lang="fr-FR" sz="1800"/>
              <a:t>public void sauveDonnees(ObjectOutputStream oos) {</a:t>
            </a:r>
          </a:p>
          <a:p>
            <a:r>
              <a:rPr lang="fr-FR" sz="1800"/>
              <a:t>try{</a:t>
            </a:r>
          </a:p>
          <a:p>
            <a:r>
              <a:rPr lang="fr-FR" sz="1800"/>
              <a:t>	oos.writeObject(this); /* on sauve l'objet */</a:t>
            </a:r>
          </a:p>
          <a:p>
            <a:r>
              <a:rPr lang="fr-FR" sz="1800"/>
              <a:t>} catch (IOException e) { System.out.println(e); }</a:t>
            </a:r>
          </a:p>
          <a:p>
            <a:r>
              <a:rPr lang="fr-FR" sz="1800"/>
              <a:t>}</a:t>
            </a:r>
          </a:p>
          <a:p>
            <a:endParaRPr lang="fr-FR" sz="1800"/>
          </a:p>
          <a:p>
            <a:r>
              <a:rPr lang="fr-FR" sz="1800"/>
              <a:t>public void litLesDonnees(ObjectInputStream ois) {</a:t>
            </a:r>
          </a:p>
          <a:p>
            <a:r>
              <a:rPr lang="fr-FR" sz="1800"/>
              <a:t>Predateur unPredateur;</a:t>
            </a:r>
          </a:p>
          <a:p>
            <a:r>
              <a:rPr lang="fr-FR" sz="1800"/>
              <a:t>try{ /* on lit l'objet puis on le caste dans la classe adéquate */</a:t>
            </a:r>
          </a:p>
          <a:p>
            <a:r>
              <a:rPr lang="fr-FR" sz="1800"/>
              <a:t>	unPredateur = (Predateur)ois.readObject();</a:t>
            </a:r>
          </a:p>
          <a:p>
            <a:r>
              <a:rPr lang="fr-FR" sz="1800"/>
              <a:t>} catch (Exception e) { System.out.println(e); }</a:t>
            </a:r>
          </a:p>
          <a:p>
            <a:r>
              <a:rPr lang="fr-FR" sz="1800"/>
              <a:t>}</a:t>
            </a:r>
          </a:p>
          <a:p>
            <a:endParaRPr lang="en-GB" sz="1800"/>
          </a:p>
        </p:txBody>
      </p:sp>
      <p:sp>
        <p:nvSpPr>
          <p:cNvPr id="2" name="Espace réservé du pied de page 1"/>
          <p:cNvSpPr>
            <a:spLocks noGrp="1"/>
          </p:cNvSpPr>
          <p:nvPr>
            <p:ph type="ftr" sz="quarter" idx="10"/>
          </p:nvPr>
        </p:nvSpPr>
        <p:spPr/>
        <p:txBody>
          <a:bodyPr/>
          <a:lstStyle/>
          <a:p>
            <a:r>
              <a:rPr lang="fr-FR" smtClean="0"/>
              <a:t>Cours Java 2013 Bersini</a:t>
            </a:r>
            <a:endParaRPr lang="fr-FR" u="sng"/>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ext Box 2"/>
          <p:cNvSpPr txBox="1">
            <a:spLocks noChangeArrowheads="1"/>
          </p:cNvSpPr>
          <p:nvPr/>
        </p:nvSpPr>
        <p:spPr bwMode="auto">
          <a:xfrm>
            <a:off x="593725" y="293688"/>
            <a:ext cx="6613525" cy="5907087"/>
          </a:xfrm>
          <a:prstGeom prst="rect">
            <a:avLst/>
          </a:prstGeom>
          <a:solidFill>
            <a:schemeClr val="hlink"/>
          </a:solidFill>
          <a:ln w="9525">
            <a:solidFill>
              <a:schemeClr val="accent1"/>
            </a:solidFill>
            <a:miter lim="800000"/>
            <a:headEnd/>
            <a:tailEnd/>
          </a:ln>
        </p:spPr>
        <p:txBody>
          <a:bodyPr>
            <a:spAutoFit/>
          </a:bodyPr>
          <a:lstStyle/>
          <a:p>
            <a:pPr algn="just"/>
            <a:r>
              <a:rPr lang="en-GB" sz="1800"/>
              <a:t>try {</a:t>
            </a:r>
          </a:p>
          <a:p>
            <a:pPr algn="just"/>
            <a:r>
              <a:rPr lang="en-GB" sz="1800"/>
              <a:t>	fis = new FileInputStream ("leFichierPredateur.ser");</a:t>
            </a:r>
          </a:p>
          <a:p>
            <a:pPr algn="just"/>
            <a:r>
              <a:rPr lang="en-GB" sz="1800"/>
              <a:t>	ois = new ObjectInputStream(fis);</a:t>
            </a:r>
          </a:p>
          <a:p>
            <a:pPr algn="just"/>
            <a:r>
              <a:rPr lang="en-GB" sz="1800"/>
              <a:t> /* on installe un tube à lecture d'objets sur le fichier */</a:t>
            </a:r>
          </a:p>
          <a:p>
            <a:pPr algn="just"/>
            <a:r>
              <a:rPr lang="en-GB" sz="1800"/>
              <a:t>} catch (IOException e) {e.getMessage();}</a:t>
            </a:r>
          </a:p>
          <a:p>
            <a:pPr algn="just"/>
            <a:r>
              <a:rPr lang="en-GB" sz="1800"/>
              <a:t>for (int i=0; i&lt;lesAnimaux.length; i++)</a:t>
            </a:r>
          </a:p>
          <a:p>
            <a:pPr algn="just"/>
            <a:r>
              <a:rPr lang="en-GB" sz="1800"/>
              <a:t>	lesLions[i].litLesDonnees(ois);</a:t>
            </a:r>
          </a:p>
          <a:p>
            <a:pPr algn="just"/>
            <a:r>
              <a:rPr lang="en-GB" sz="1800"/>
              <a:t>try {</a:t>
            </a:r>
          </a:p>
          <a:p>
            <a:pPr algn="just"/>
            <a:r>
              <a:rPr lang="en-GB" sz="1800"/>
              <a:t>	ois.close(); /* on ferme le tube */</a:t>
            </a:r>
          </a:p>
          <a:p>
            <a:pPr algn="just"/>
            <a:r>
              <a:rPr lang="en-GB" sz="1800"/>
              <a:t>} catch (Exception e) {}</a:t>
            </a:r>
          </a:p>
          <a:p>
            <a:pPr algn="just"/>
            <a:r>
              <a:rPr lang="en-GB" sz="1800"/>
              <a:t>try {</a:t>
            </a:r>
          </a:p>
          <a:p>
            <a:pPr algn="just"/>
            <a:r>
              <a:rPr lang="en-GB" sz="1800"/>
              <a:t>	fos = new FileOutputStream("leFichierPredateur.ser");</a:t>
            </a:r>
          </a:p>
          <a:p>
            <a:pPr algn="just"/>
            <a:r>
              <a:rPr lang="en-GB" sz="1800"/>
              <a:t>	oos = new ObjectOutputStream(fos);</a:t>
            </a:r>
          </a:p>
          <a:p>
            <a:pPr algn="just"/>
            <a:r>
              <a:rPr lang="en-GB" sz="1800"/>
              <a:t> /* on installe un tube à écriture d'objets sur le fichier */</a:t>
            </a:r>
          </a:p>
          <a:p>
            <a:pPr algn="just"/>
            <a:r>
              <a:rPr lang="en-GB" sz="1800"/>
              <a:t>} catch (IOException e) {e.getMessage();}</a:t>
            </a:r>
          </a:p>
          <a:p>
            <a:pPr algn="just"/>
            <a:r>
              <a:rPr lang="en-GB" sz="1800"/>
              <a:t>for(int i=0; i&lt;lesLions.length; i++)</a:t>
            </a:r>
          </a:p>
          <a:p>
            <a:pPr algn="just"/>
            <a:r>
              <a:rPr lang="en-GB" sz="1800"/>
              <a:t>	lesLions[i].sauveDonnees(oos);</a:t>
            </a:r>
          </a:p>
          <a:p>
            <a:pPr algn="just"/>
            <a:r>
              <a:rPr lang="en-GB" sz="1800"/>
              <a:t>try {</a:t>
            </a:r>
          </a:p>
          <a:p>
            <a:pPr algn="just"/>
            <a:r>
              <a:rPr lang="en-GB" sz="1800"/>
              <a:t>	oos.close(); /* on ferme le tube */</a:t>
            </a:r>
          </a:p>
          <a:p>
            <a:pPr algn="just"/>
            <a:r>
              <a:rPr lang="en-GB" sz="1800"/>
              <a:t>} catch(Exception ex) { System.out.println(ex.getMessage()); }</a:t>
            </a:r>
          </a:p>
          <a:p>
            <a:pPr algn="just"/>
            <a:r>
              <a:rPr lang="en-GB" sz="1800"/>
              <a:t>}</a:t>
            </a:r>
          </a:p>
        </p:txBody>
      </p:sp>
      <p:sp>
        <p:nvSpPr>
          <p:cNvPr id="2" name="Espace réservé du pied de page 1"/>
          <p:cNvSpPr>
            <a:spLocks noGrp="1"/>
          </p:cNvSpPr>
          <p:nvPr>
            <p:ph type="ftr" sz="quarter" idx="10"/>
          </p:nvPr>
        </p:nvSpPr>
        <p:spPr/>
        <p:txBody>
          <a:bodyPr/>
          <a:lstStyle/>
          <a:p>
            <a:r>
              <a:rPr lang="fr-FR" smtClean="0"/>
              <a:t>Cours Java 2013 Bersini</a:t>
            </a:r>
            <a:endParaRPr lang="fr-FR" u="sng"/>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endParaRPr lang="fr-FR" smtClean="0"/>
          </a:p>
        </p:txBody>
      </p:sp>
      <p:sp>
        <p:nvSpPr>
          <p:cNvPr id="244739" name="Rectangle 3"/>
          <p:cNvSpPr>
            <a:spLocks noGrp="1" noChangeArrowheads="1"/>
          </p:cNvSpPr>
          <p:nvPr>
            <p:ph type="body" idx="1"/>
          </p:nvPr>
        </p:nvSpPr>
        <p:spPr/>
        <p:txBody>
          <a:bodyPr/>
          <a:lstStyle/>
          <a:p>
            <a:r>
              <a:rPr lang="fr-BE" sz="2400" smtClean="0"/>
              <a:t>C’est la version la plus simple</a:t>
            </a:r>
          </a:p>
          <a:p>
            <a:r>
              <a:rPr lang="fr-BE" sz="2400" smtClean="0"/>
              <a:t>C’est aussi celle qui sonne le plus OO</a:t>
            </a:r>
          </a:p>
          <a:p>
            <a:r>
              <a:rPr lang="fr-BE" sz="2400" smtClean="0"/>
              <a:t>A partir du premier objet, on peut sauvegarder et relire tous ceux qui lui sont connectés </a:t>
            </a:r>
            <a:r>
              <a:rPr lang="fr-BE" sz="2400" smtClean="0">
                <a:sym typeface="Wingdings" pitchFamily="2" charset="2"/>
              </a:rPr>
              <a:t> sérialisation.</a:t>
            </a:r>
            <a:endParaRPr lang="fr-BE" sz="2400" smtClean="0"/>
          </a:p>
          <a:p>
            <a:r>
              <a:rPr lang="fr-BE" sz="2400" smtClean="0"/>
              <a:t>Mais le fichier sérialisé est illisible en dehors de l’exécutable Java. Possibilité récente de sérialiser en</a:t>
            </a:r>
          </a:p>
          <a:p>
            <a:pPr>
              <a:buFont typeface="Symbol" pitchFamily="18" charset="2"/>
              <a:buNone/>
            </a:pPr>
            <a:r>
              <a:rPr lang="fr-BE" sz="2400" smtClean="0"/>
              <a:t>	soap.</a:t>
            </a:r>
          </a:p>
          <a:p>
            <a:r>
              <a:rPr lang="fr-BE" sz="2400" smtClean="0">
                <a:sym typeface="Wingdings" pitchFamily="2" charset="2"/>
              </a:rPr>
              <a:t> Bases de données relationnelles.</a:t>
            </a:r>
            <a:endParaRPr lang="fr-BE" sz="2400" smtClean="0"/>
          </a:p>
          <a:p>
            <a:pPr>
              <a:buFontTx/>
              <a:buNone/>
            </a:pPr>
            <a:endParaRPr lang="en-GB" sz="2400" smtClean="0"/>
          </a:p>
        </p:txBody>
      </p:sp>
      <p:sp>
        <p:nvSpPr>
          <p:cNvPr id="2" name="Espace réservé du pied de page 1"/>
          <p:cNvSpPr>
            <a:spLocks noGrp="1"/>
          </p:cNvSpPr>
          <p:nvPr>
            <p:ph type="ftr" sz="quarter" idx="10"/>
          </p:nvPr>
        </p:nvSpPr>
        <p:spPr/>
        <p:txBody>
          <a:bodyPr/>
          <a:lstStyle/>
          <a:p>
            <a:r>
              <a:rPr lang="fr-FR" smtClean="0"/>
              <a:t>Cours Java 2013 Bersini</a:t>
            </a:r>
            <a:endParaRPr lang="fr-FR" u="sng"/>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r>
              <a:rPr lang="fr-BE" smtClean="0"/>
              <a:t>Connexion DB</a:t>
            </a:r>
            <a:endParaRPr lang="en-GB" smtClean="0"/>
          </a:p>
        </p:txBody>
      </p:sp>
      <p:sp>
        <p:nvSpPr>
          <p:cNvPr id="245763" name="Text Box 4"/>
          <p:cNvSpPr txBox="1">
            <a:spLocks noChangeArrowheads="1"/>
          </p:cNvSpPr>
          <p:nvPr/>
        </p:nvSpPr>
        <p:spPr bwMode="auto">
          <a:xfrm>
            <a:off x="228600" y="1082675"/>
            <a:ext cx="8686800" cy="5078413"/>
          </a:xfrm>
          <a:prstGeom prst="rect">
            <a:avLst/>
          </a:prstGeom>
          <a:solidFill>
            <a:schemeClr val="hlink"/>
          </a:solidFill>
          <a:ln w="9525">
            <a:solidFill>
              <a:schemeClr val="accent1"/>
            </a:solidFill>
            <a:miter lim="800000"/>
            <a:headEnd/>
            <a:tailEnd/>
          </a:ln>
        </p:spPr>
        <p:txBody>
          <a:bodyPr>
            <a:spAutoFit/>
          </a:bodyPr>
          <a:lstStyle/>
          <a:p>
            <a:pPr algn="just"/>
            <a:endParaRPr lang="fr-FR" sz="1800"/>
          </a:p>
          <a:p>
            <a:pPr algn="just"/>
            <a:r>
              <a:rPr lang="fr-FR" sz="1800"/>
              <a:t>import java.io.*;</a:t>
            </a:r>
          </a:p>
          <a:p>
            <a:pPr algn="just"/>
            <a:r>
              <a:rPr lang="fr-FR" sz="1800"/>
              <a:t>import java.sql.*;</a:t>
            </a:r>
          </a:p>
          <a:p>
            <a:pPr algn="just"/>
            <a:r>
              <a:rPr lang="fr-FR" sz="1800"/>
              <a:t>public class Predateur extends Faune {</a:t>
            </a:r>
          </a:p>
          <a:p>
            <a:pPr algn="just"/>
            <a:r>
              <a:rPr lang="fr-FR" sz="1800"/>
              <a:t>public void litLesDonnees(Connection connexion, int i) {</a:t>
            </a:r>
          </a:p>
          <a:p>
            <a:pPr algn="just"/>
            <a:r>
              <a:rPr lang="fr-FR" sz="1800"/>
              <a:t>try {</a:t>
            </a:r>
          </a:p>
          <a:p>
            <a:pPr algn="just"/>
            <a:r>
              <a:rPr lang="fr-FR" sz="1800"/>
              <a:t>	Statement ordre = connexion.createStatement(); /* établit la connexion */</a:t>
            </a:r>
          </a:p>
          <a:p>
            <a:pPr algn="just"/>
            <a:r>
              <a:rPr lang="fr-FR" sz="1800"/>
              <a:t>	String requete = "SELECT * FROM Predateur WHERE IdPredateur =" + i; </a:t>
            </a:r>
          </a:p>
          <a:p>
            <a:pPr algn="just"/>
            <a:r>
              <a:rPr lang="fr-FR" sz="1800"/>
              <a:t>                                /* la requête SQL */</a:t>
            </a:r>
          </a:p>
          <a:p>
            <a:pPr algn="just"/>
            <a:r>
              <a:rPr lang="fr-FR" sz="1800"/>
              <a:t>	ResultSet resultats= ordre.executeQuery(requete); </a:t>
            </a:r>
          </a:p>
          <a:p>
            <a:pPr algn="just"/>
            <a:r>
              <a:rPr lang="fr-FR" sz="1800"/>
              <a:t>		/* envoie la requête sur la connexion */</a:t>
            </a:r>
          </a:p>
          <a:p>
            <a:pPr algn="just"/>
            <a:r>
              <a:rPr lang="fr-FR" sz="1800"/>
              <a:t>	resultats.next(); /* itère le résultat */</a:t>
            </a:r>
          </a:p>
          <a:p>
            <a:pPr algn="just"/>
            <a:r>
              <a:rPr lang="fr-FR" sz="1800"/>
              <a:t>	setVitX(resultats.getInt("vitx"));</a:t>
            </a:r>
          </a:p>
          <a:p>
            <a:pPr algn="just"/>
            <a:r>
              <a:rPr lang="fr-FR" sz="1800"/>
              <a:t>	setVitY(resultats.getInt("vity"));</a:t>
            </a:r>
          </a:p>
          <a:p>
            <a:pPr algn="just"/>
            <a:r>
              <a:rPr lang="fr-FR" sz="1800"/>
              <a:t>	setEnergie(resultats.getDouble("energie"));</a:t>
            </a:r>
          </a:p>
          <a:p>
            <a:pPr algn="just"/>
            <a:r>
              <a:rPr lang="fr-FR" sz="1800"/>
              <a:t>	ordre.close();</a:t>
            </a:r>
          </a:p>
          <a:p>
            <a:pPr algn="just"/>
            <a:r>
              <a:rPr lang="fr-FR" sz="1800"/>
              <a:t>} catch (Exception e) { System.out.println(e.getMessage()); }</a:t>
            </a:r>
          </a:p>
          <a:p>
            <a:pPr algn="just"/>
            <a:r>
              <a:rPr lang="fr-FR" sz="1800"/>
              <a:t>}</a:t>
            </a:r>
          </a:p>
        </p:txBody>
      </p:sp>
      <p:sp>
        <p:nvSpPr>
          <p:cNvPr id="2" name="Espace réservé du pied de page 1"/>
          <p:cNvSpPr>
            <a:spLocks noGrp="1"/>
          </p:cNvSpPr>
          <p:nvPr>
            <p:ph type="ftr" sz="quarter" idx="10"/>
          </p:nvPr>
        </p:nvSpPr>
        <p:spPr/>
        <p:txBody>
          <a:bodyPr/>
          <a:lstStyle/>
          <a:p>
            <a:r>
              <a:rPr lang="fr-FR" smtClean="0"/>
              <a:t>Cours Java 2013 Bersini</a:t>
            </a:r>
            <a:endParaRPr lang="fr-FR" u="sng"/>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ext Box 2"/>
          <p:cNvSpPr txBox="1">
            <a:spLocks noChangeArrowheads="1"/>
          </p:cNvSpPr>
          <p:nvPr/>
        </p:nvSpPr>
        <p:spPr bwMode="auto">
          <a:xfrm>
            <a:off x="288925" y="495300"/>
            <a:ext cx="9015413" cy="5078413"/>
          </a:xfrm>
          <a:prstGeom prst="rect">
            <a:avLst/>
          </a:prstGeom>
          <a:solidFill>
            <a:schemeClr val="hlink"/>
          </a:solidFill>
          <a:ln w="9525">
            <a:solidFill>
              <a:schemeClr val="accent1"/>
            </a:solidFill>
            <a:miter lim="800000"/>
            <a:headEnd/>
            <a:tailEnd/>
          </a:ln>
        </p:spPr>
        <p:txBody>
          <a:bodyPr wrap="none">
            <a:spAutoFit/>
          </a:bodyPr>
          <a:lstStyle/>
          <a:p>
            <a:r>
              <a:rPr lang="de-DE" sz="1800"/>
              <a:t>public void sauveDonnees(Connection connexion, int i) {</a:t>
            </a:r>
          </a:p>
          <a:p>
            <a:r>
              <a:rPr lang="de-DE" sz="1800"/>
              <a:t>try {</a:t>
            </a:r>
          </a:p>
          <a:p>
            <a:r>
              <a:rPr lang="de-DE" sz="1800"/>
              <a:t>Statement ordre = connexion.createStatement();</a:t>
            </a:r>
          </a:p>
          <a:p>
            <a:r>
              <a:rPr lang="de-DE" sz="1800"/>
              <a:t>/* la requête SQL */</a:t>
            </a:r>
          </a:p>
          <a:p>
            <a:r>
              <a:rPr lang="de-DE" sz="1800"/>
              <a:t>String requete = "UPDATE Predateur SET  vitx= " + getVitX() + " ,vity= " + getVitY()</a:t>
            </a:r>
          </a:p>
          <a:p>
            <a:r>
              <a:rPr lang="de-DE" sz="1800"/>
              <a:t>+ " ,energie= " + getEnergie() + " WHERE IdPredateur =" + i;</a:t>
            </a:r>
          </a:p>
          <a:p>
            <a:r>
              <a:rPr lang="de-DE" sz="1800"/>
              <a:t>System.out.println("j'execute la requete");</a:t>
            </a:r>
          </a:p>
          <a:p>
            <a:r>
              <a:rPr lang="de-DE" sz="1800"/>
              <a:t>int resultat = ordre.executeUpdate(requete); /* envoie la requête sur la connexion */</a:t>
            </a:r>
          </a:p>
          <a:p>
            <a:r>
              <a:rPr lang="de-DE" sz="1800"/>
              <a:t>if (resultat == 1)</a:t>
            </a:r>
          </a:p>
          <a:p>
            <a:r>
              <a:rPr lang="de-DE" sz="1800"/>
              <a:t>System.out.println("la base de donnees est mise a jour");</a:t>
            </a:r>
          </a:p>
          <a:p>
            <a:r>
              <a:rPr lang="de-DE" sz="1800"/>
              <a:t>else</a:t>
            </a:r>
          </a:p>
          <a:p>
            <a:r>
              <a:rPr lang="de-DE" sz="1800"/>
              <a:t>System.out.println("c'est rate");</a:t>
            </a:r>
          </a:p>
          <a:p>
            <a:r>
              <a:rPr lang="de-DE" sz="1800"/>
              <a:t>ordre.close();</a:t>
            </a:r>
          </a:p>
          <a:p>
            <a:r>
              <a:rPr lang="de-DE" sz="1800"/>
              <a:t>} catch (Exception e) { System.out.println(e.getMessage()); }</a:t>
            </a:r>
          </a:p>
          <a:p>
            <a:r>
              <a:rPr lang="de-DE" sz="1800"/>
              <a:t>}</a:t>
            </a:r>
          </a:p>
          <a:p>
            <a:r>
              <a:rPr lang="de-DE" sz="1800"/>
              <a:t>}</a:t>
            </a:r>
          </a:p>
          <a:p>
            <a:r>
              <a:rPr lang="de-DE" sz="1800"/>
              <a:t/>
            </a:r>
            <a:br>
              <a:rPr lang="de-DE" sz="1800"/>
            </a:br>
            <a:endParaRPr lang="de-DE" sz="1800"/>
          </a:p>
        </p:txBody>
      </p:sp>
      <p:sp>
        <p:nvSpPr>
          <p:cNvPr id="2" name="Espace réservé du pied de page 1"/>
          <p:cNvSpPr>
            <a:spLocks noGrp="1"/>
          </p:cNvSpPr>
          <p:nvPr>
            <p:ph type="ftr" sz="quarter" idx="10"/>
          </p:nvPr>
        </p:nvSpPr>
        <p:spPr/>
        <p:txBody>
          <a:bodyPr/>
          <a:lstStyle/>
          <a:p>
            <a:r>
              <a:rPr lang="fr-FR" smtClean="0"/>
              <a:t>Cours Java 2013 Bersini</a:t>
            </a:r>
            <a:endParaRPr lang="fr-FR" u="sng"/>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ext Box 2"/>
          <p:cNvSpPr txBox="1">
            <a:spLocks noChangeArrowheads="1"/>
          </p:cNvSpPr>
          <p:nvPr/>
        </p:nvSpPr>
        <p:spPr bwMode="auto">
          <a:xfrm>
            <a:off x="695325" y="1112838"/>
            <a:ext cx="7713663" cy="4186237"/>
          </a:xfrm>
          <a:prstGeom prst="rect">
            <a:avLst/>
          </a:prstGeom>
          <a:solidFill>
            <a:schemeClr val="hlink"/>
          </a:solidFill>
          <a:ln w="9525">
            <a:solidFill>
              <a:schemeClr val="accent1"/>
            </a:solidFill>
            <a:miter lim="800000"/>
            <a:headEnd/>
            <a:tailEnd/>
          </a:ln>
        </p:spPr>
        <p:txBody>
          <a:bodyPr wrap="none">
            <a:spAutoFit/>
          </a:bodyPr>
          <a:lstStyle/>
          <a:p>
            <a:pPr algn="just"/>
            <a:r>
              <a:rPr lang="en-GB" sz="1400"/>
              <a:t>import java.io.*;</a:t>
            </a:r>
          </a:p>
          <a:p>
            <a:pPr algn="just"/>
            <a:r>
              <a:rPr lang="en-GB" sz="1400"/>
              <a:t>import java.sql.*;</a:t>
            </a:r>
          </a:p>
          <a:p>
            <a:pPr algn="just"/>
            <a:r>
              <a:rPr lang="en-GB" sz="1400"/>
              <a:t>public class Jungle {</a:t>
            </a:r>
          </a:p>
          <a:p>
            <a:pPr algn="just"/>
            <a:r>
              <a:rPr lang="en-GB" sz="1400"/>
              <a:t>private Connection connexion;</a:t>
            </a:r>
          </a:p>
          <a:p>
            <a:pPr algn="just"/>
            <a:r>
              <a:rPr lang="en-GB" sz="1400"/>
              <a:t/>
            </a:r>
            <a:br>
              <a:rPr lang="en-GB" sz="1400"/>
            </a:br>
            <a:endParaRPr lang="en-GB" sz="1400"/>
          </a:p>
          <a:p>
            <a:pPr algn="just"/>
            <a:r>
              <a:rPr lang="en-GB" sz="1400"/>
              <a:t>public Jungle(int largeur, int hauteur) {</a:t>
            </a:r>
          </a:p>
          <a:p>
            <a:pPr algn="just"/>
            <a:r>
              <a:rPr lang="en-GB" sz="1400"/>
              <a:t>try{</a:t>
            </a:r>
          </a:p>
          <a:p>
            <a:pPr algn="just"/>
            <a:r>
              <a:rPr lang="en-GB" sz="1400"/>
              <a:t>	Class.forName("sun.jdbc.odbc.JdbcOdbcDriver"); /* va chercher le pilote adéquat */</a:t>
            </a:r>
          </a:p>
          <a:p>
            <a:pPr algn="just"/>
            <a:r>
              <a:rPr lang="en-GB" sz="1400"/>
              <a:t>/* établit la connexion sur la base */</a:t>
            </a:r>
          </a:p>
          <a:p>
            <a:pPr algn="just"/>
            <a:r>
              <a:rPr lang="en-GB" sz="1400"/>
              <a:t>	connexion = DriverManager.getConnection("jdbc:odbc:Ecosysteme");</a:t>
            </a:r>
          </a:p>
          <a:p>
            <a:pPr algn="just"/>
            <a:r>
              <a:rPr lang="en-GB" sz="1400"/>
              <a:t>} catch (Exception se) {System.out.println("Connexion Impossible" + se.getMessage());}</a:t>
            </a:r>
          </a:p>
          <a:p>
            <a:pPr algn="just"/>
            <a:r>
              <a:rPr lang="en-GB" sz="1400"/>
              <a:t>for (int i=0; i&lt;lesAnimaux.length; i++)</a:t>
            </a:r>
          </a:p>
          <a:p>
            <a:pPr algn="just"/>
            <a:r>
              <a:rPr lang="en-GB" sz="1400"/>
              <a:t>lesLions[i].litLesDonnees(connexion,i);</a:t>
            </a:r>
          </a:p>
          <a:p>
            <a:pPr algn="just"/>
            <a:endParaRPr lang="en-GB" sz="1400"/>
          </a:p>
          <a:p>
            <a:pPr algn="just"/>
            <a:r>
              <a:rPr lang="en-GB" sz="1400"/>
              <a:t>for(int i=0; i&lt;lesLions.length; i++)</a:t>
            </a:r>
          </a:p>
          <a:p>
            <a:pPr algn="just"/>
            <a:r>
              <a:rPr lang="en-GB" sz="1400"/>
              <a:t>lesLions[i].sauveDonnees(connexion, i);</a:t>
            </a:r>
          </a:p>
          <a:p>
            <a:pPr algn="just"/>
            <a:r>
              <a:rPr lang="en-GB" sz="1400"/>
              <a:t>}</a:t>
            </a:r>
          </a:p>
          <a:p>
            <a:pPr algn="just"/>
            <a:r>
              <a:rPr lang="en-GB" sz="1400"/>
              <a:t>}</a:t>
            </a:r>
          </a:p>
        </p:txBody>
      </p:sp>
      <p:sp>
        <p:nvSpPr>
          <p:cNvPr id="2" name="Espace réservé du pied de page 1"/>
          <p:cNvSpPr>
            <a:spLocks noGrp="1"/>
          </p:cNvSpPr>
          <p:nvPr>
            <p:ph type="ftr" sz="quarter" idx="10"/>
          </p:nvPr>
        </p:nvSpPr>
        <p:spPr/>
        <p:txBody>
          <a:bodyPr/>
          <a:lstStyle/>
          <a:p>
            <a:r>
              <a:rPr lang="fr-FR" smtClean="0"/>
              <a:t>Cours Java 2013 Bersini</a:t>
            </a:r>
            <a:endParaRPr lang="fr-FR" u="sng"/>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endParaRPr lang="fr-FR" smtClean="0"/>
          </a:p>
        </p:txBody>
      </p:sp>
      <p:sp>
        <p:nvSpPr>
          <p:cNvPr id="248835" name="Rectangle 3"/>
          <p:cNvSpPr>
            <a:spLocks noGrp="1" noChangeArrowheads="1"/>
          </p:cNvSpPr>
          <p:nvPr>
            <p:ph type="body" idx="1"/>
          </p:nvPr>
        </p:nvSpPr>
        <p:spPr/>
        <p:txBody>
          <a:bodyPr/>
          <a:lstStyle/>
          <a:p>
            <a:r>
              <a:rPr lang="fr-BE" sz="2400" smtClean="0"/>
              <a:t>Solutions assez lourdes</a:t>
            </a:r>
          </a:p>
          <a:p>
            <a:r>
              <a:rPr lang="fr-BE" sz="2400" smtClean="0"/>
              <a:t>Basées sur ODBC</a:t>
            </a:r>
          </a:p>
          <a:p>
            <a:r>
              <a:rPr lang="fr-BE" sz="2400" smtClean="0"/>
              <a:t>Reste entier le problème du mapping OO/relationnel</a:t>
            </a:r>
          </a:p>
          <a:p>
            <a:r>
              <a:rPr lang="fr-BE" sz="2400" smtClean="0"/>
              <a:t>SQL, OQL, SQL3</a:t>
            </a:r>
          </a:p>
          <a:p>
            <a:r>
              <a:rPr lang="fr-BE" sz="2400" smtClean="0"/>
              <a:t>Base de données OO ??</a:t>
            </a:r>
            <a:endParaRPr lang="en-GB" sz="2400" smtClean="0"/>
          </a:p>
        </p:txBody>
      </p:sp>
      <p:sp>
        <p:nvSpPr>
          <p:cNvPr id="2" name="Espace réservé du pied de page 1"/>
          <p:cNvSpPr>
            <a:spLocks noGrp="1"/>
          </p:cNvSpPr>
          <p:nvPr>
            <p:ph type="ftr" sz="quarter" idx="10"/>
          </p:nvPr>
        </p:nvSpPr>
        <p:spPr/>
        <p:txBody>
          <a:bodyPr/>
          <a:lstStyle/>
          <a:p>
            <a:r>
              <a:rPr lang="fr-FR" smtClean="0"/>
              <a:t>Cours Java 2013 Bersini</a:t>
            </a:r>
            <a:endParaRPr lang="fr-FR" u="sng"/>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3"/>
          <p:cNvSpPr>
            <a:spLocks noGrp="1"/>
          </p:cNvSpPr>
          <p:nvPr>
            <p:ph type="ftr" sz="quarter" idx="10"/>
          </p:nvPr>
        </p:nvSpPr>
        <p:spPr>
          <a:noFill/>
        </p:spPr>
        <p:txBody>
          <a:bodyPr/>
          <a:lstStyle/>
          <a:p>
            <a:r>
              <a:rPr lang="fr-FR" smtClean="0"/>
              <a:t>Cours Java 2013 Bersini</a:t>
            </a:r>
            <a:endParaRPr lang="fr-FR" u="sng"/>
          </a:p>
        </p:txBody>
      </p:sp>
      <p:sp>
        <p:nvSpPr>
          <p:cNvPr id="65539" name="Rectangle 2050"/>
          <p:cNvSpPr>
            <a:spLocks noGrp="1" noChangeArrowheads="1"/>
          </p:cNvSpPr>
          <p:nvPr>
            <p:ph type="title"/>
          </p:nvPr>
        </p:nvSpPr>
        <p:spPr/>
        <p:txBody>
          <a:bodyPr/>
          <a:lstStyle/>
          <a:p>
            <a:r>
              <a:rPr lang="fr-FR" smtClean="0"/>
              <a:t>Déploiement d’un programme (2/2)</a:t>
            </a:r>
            <a:br>
              <a:rPr lang="fr-FR" smtClean="0"/>
            </a:br>
            <a:r>
              <a:rPr lang="fr-FR" sz="2800" smtClean="0"/>
              <a:t>Changement de la vision traditionnelle de la compilation</a:t>
            </a:r>
          </a:p>
        </p:txBody>
      </p:sp>
      <p:sp>
        <p:nvSpPr>
          <p:cNvPr id="65540" name="Rectangle 2051"/>
          <p:cNvSpPr>
            <a:spLocks noGrp="1" noChangeArrowheads="1"/>
          </p:cNvSpPr>
          <p:nvPr>
            <p:ph type="body" idx="1"/>
          </p:nvPr>
        </p:nvSpPr>
        <p:spPr>
          <a:xfrm>
            <a:off x="152400" y="1123950"/>
            <a:ext cx="8839200" cy="792163"/>
          </a:xfrm>
        </p:spPr>
        <p:txBody>
          <a:bodyPr/>
          <a:lstStyle/>
          <a:p>
            <a:pPr>
              <a:lnSpc>
                <a:spcPct val="90000"/>
              </a:lnSpc>
            </a:pPr>
            <a:r>
              <a:rPr lang="fr-FR" smtClean="0"/>
              <a:t>Chaque programme est compilé </a:t>
            </a:r>
            <a:r>
              <a:rPr lang="fr-FR" u="sng" smtClean="0"/>
              <a:t>et</a:t>
            </a:r>
            <a:r>
              <a:rPr lang="fr-FR" smtClean="0"/>
              <a:t> interprété</a:t>
            </a:r>
          </a:p>
          <a:p>
            <a:pPr>
              <a:lnSpc>
                <a:spcPct val="90000"/>
              </a:lnSpc>
            </a:pPr>
            <a:r>
              <a:rPr lang="fr-BE" smtClean="0"/>
              <a:t>« Write once run everywhere »</a:t>
            </a:r>
            <a:endParaRPr lang="fr-FR" smtClean="0"/>
          </a:p>
        </p:txBody>
      </p:sp>
      <p:sp>
        <p:nvSpPr>
          <p:cNvPr id="65541" name="Oval 2052"/>
          <p:cNvSpPr>
            <a:spLocks noChangeArrowheads="1"/>
          </p:cNvSpPr>
          <p:nvPr/>
        </p:nvSpPr>
        <p:spPr bwMode="auto">
          <a:xfrm>
            <a:off x="1743075" y="2081213"/>
            <a:ext cx="2209800" cy="533400"/>
          </a:xfrm>
          <a:prstGeom prst="ellipse">
            <a:avLst/>
          </a:prstGeom>
          <a:solidFill>
            <a:schemeClr val="accent2"/>
          </a:solidFill>
          <a:ln w="9525">
            <a:solidFill>
              <a:schemeClr val="tx1"/>
            </a:solidFill>
            <a:round/>
            <a:headEnd/>
            <a:tailEnd/>
          </a:ln>
        </p:spPr>
        <p:txBody>
          <a:bodyPr wrap="none" anchor="ctr"/>
          <a:lstStyle/>
          <a:p>
            <a:pPr eaLnBrk="1" hangingPunct="1"/>
            <a:r>
              <a:rPr lang="fr-FR" sz="2000"/>
              <a:t>MyProgram.java</a:t>
            </a:r>
          </a:p>
        </p:txBody>
      </p:sp>
      <p:sp>
        <p:nvSpPr>
          <p:cNvPr id="65542" name="Rectangle 2053"/>
          <p:cNvSpPr>
            <a:spLocks noChangeArrowheads="1"/>
          </p:cNvSpPr>
          <p:nvPr/>
        </p:nvSpPr>
        <p:spPr bwMode="auto">
          <a:xfrm>
            <a:off x="2428875" y="2995613"/>
            <a:ext cx="1828800" cy="381000"/>
          </a:xfrm>
          <a:prstGeom prst="rect">
            <a:avLst/>
          </a:prstGeom>
          <a:solidFill>
            <a:schemeClr val="accent1"/>
          </a:solidFill>
          <a:ln w="9525">
            <a:solidFill>
              <a:schemeClr val="tx1"/>
            </a:solidFill>
            <a:miter lim="800000"/>
            <a:headEnd/>
            <a:tailEnd/>
          </a:ln>
        </p:spPr>
        <p:txBody>
          <a:bodyPr wrap="none" anchor="ctr"/>
          <a:lstStyle/>
          <a:p>
            <a:pPr eaLnBrk="1" hangingPunct="1"/>
            <a:r>
              <a:rPr lang="fr-FR" sz="2000">
                <a:solidFill>
                  <a:schemeClr val="bg1"/>
                </a:solidFill>
              </a:rPr>
              <a:t>Compiler</a:t>
            </a:r>
          </a:p>
        </p:txBody>
      </p:sp>
      <p:sp>
        <p:nvSpPr>
          <p:cNvPr id="65543" name="Oval 2054"/>
          <p:cNvSpPr>
            <a:spLocks noChangeArrowheads="1"/>
          </p:cNvSpPr>
          <p:nvPr/>
        </p:nvSpPr>
        <p:spPr bwMode="auto">
          <a:xfrm>
            <a:off x="3276600" y="3789363"/>
            <a:ext cx="2209800" cy="533400"/>
          </a:xfrm>
          <a:prstGeom prst="ellipse">
            <a:avLst/>
          </a:prstGeom>
          <a:solidFill>
            <a:schemeClr val="accent2"/>
          </a:solidFill>
          <a:ln w="9525">
            <a:solidFill>
              <a:schemeClr val="tx1"/>
            </a:solidFill>
            <a:round/>
            <a:headEnd/>
            <a:tailEnd/>
          </a:ln>
        </p:spPr>
        <p:txBody>
          <a:bodyPr wrap="none" anchor="ctr"/>
          <a:lstStyle/>
          <a:p>
            <a:pPr eaLnBrk="1" hangingPunct="1"/>
            <a:r>
              <a:rPr lang="fr-FR" sz="2000"/>
              <a:t>MyProgram.class</a:t>
            </a:r>
          </a:p>
        </p:txBody>
      </p:sp>
      <p:sp>
        <p:nvSpPr>
          <p:cNvPr id="65544" name="Rectangle 2055"/>
          <p:cNvSpPr>
            <a:spLocks noChangeArrowheads="1"/>
          </p:cNvSpPr>
          <p:nvPr/>
        </p:nvSpPr>
        <p:spPr bwMode="auto">
          <a:xfrm>
            <a:off x="2428875" y="4725988"/>
            <a:ext cx="1828800" cy="381000"/>
          </a:xfrm>
          <a:prstGeom prst="rect">
            <a:avLst/>
          </a:prstGeom>
          <a:solidFill>
            <a:schemeClr val="accent1"/>
          </a:solidFill>
          <a:ln w="9525">
            <a:solidFill>
              <a:schemeClr val="tx1"/>
            </a:solidFill>
            <a:miter lim="800000"/>
            <a:headEnd/>
            <a:tailEnd/>
          </a:ln>
        </p:spPr>
        <p:txBody>
          <a:bodyPr wrap="none" anchor="ctr"/>
          <a:lstStyle/>
          <a:p>
            <a:pPr eaLnBrk="1" hangingPunct="1"/>
            <a:r>
              <a:rPr lang="fr-FR" sz="2000">
                <a:solidFill>
                  <a:schemeClr val="bg1"/>
                </a:solidFill>
              </a:rPr>
              <a:t>Interpreter</a:t>
            </a:r>
          </a:p>
        </p:txBody>
      </p:sp>
      <p:pic>
        <p:nvPicPr>
          <p:cNvPr id="65545" name="Picture 2056" descr="bs00580_"/>
          <p:cNvPicPr>
            <a:picLocks noChangeAspect="1" noChangeArrowheads="1"/>
          </p:cNvPicPr>
          <p:nvPr/>
        </p:nvPicPr>
        <p:blipFill>
          <a:blip r:embed="rId3"/>
          <a:srcRect/>
          <a:stretch>
            <a:fillRect/>
          </a:stretch>
        </p:blipFill>
        <p:spPr bwMode="auto">
          <a:xfrm>
            <a:off x="4716463" y="5229225"/>
            <a:ext cx="1296987" cy="1092200"/>
          </a:xfrm>
          <a:prstGeom prst="rect">
            <a:avLst/>
          </a:prstGeom>
          <a:noFill/>
          <a:ln w="9525">
            <a:noFill/>
            <a:miter lim="800000"/>
            <a:headEnd/>
            <a:tailEnd/>
          </a:ln>
        </p:spPr>
      </p:pic>
      <p:cxnSp>
        <p:nvCxnSpPr>
          <p:cNvPr id="65546" name="AutoShape 2057"/>
          <p:cNvCxnSpPr>
            <a:cxnSpLocks noChangeShapeType="1"/>
            <a:stCxn id="65541" idx="4"/>
            <a:endCxn id="65542" idx="0"/>
          </p:cNvCxnSpPr>
          <p:nvPr/>
        </p:nvCxnSpPr>
        <p:spPr bwMode="auto">
          <a:xfrm rot="16200000" flipH="1">
            <a:off x="2905125" y="2557463"/>
            <a:ext cx="381000" cy="495300"/>
          </a:xfrm>
          <a:prstGeom prst="curvedConnector3">
            <a:avLst>
              <a:gd name="adj1" fmla="val 50000"/>
            </a:avLst>
          </a:prstGeom>
          <a:noFill/>
          <a:ln w="9525">
            <a:solidFill>
              <a:schemeClr val="tx1"/>
            </a:solidFill>
            <a:round/>
            <a:headEnd/>
            <a:tailEnd type="triangle" w="med" len="med"/>
          </a:ln>
        </p:spPr>
      </p:cxnSp>
      <p:cxnSp>
        <p:nvCxnSpPr>
          <p:cNvPr id="65547" name="AutoShape 2058"/>
          <p:cNvCxnSpPr>
            <a:cxnSpLocks noChangeShapeType="1"/>
            <a:stCxn id="65542" idx="2"/>
            <a:endCxn id="65543" idx="0"/>
          </p:cNvCxnSpPr>
          <p:nvPr/>
        </p:nvCxnSpPr>
        <p:spPr bwMode="auto">
          <a:xfrm rot="16200000" flipH="1">
            <a:off x="3656013" y="3063875"/>
            <a:ext cx="412750" cy="1038225"/>
          </a:xfrm>
          <a:prstGeom prst="curvedConnector3">
            <a:avLst>
              <a:gd name="adj1" fmla="val 50000"/>
            </a:avLst>
          </a:prstGeom>
          <a:noFill/>
          <a:ln w="9525">
            <a:solidFill>
              <a:schemeClr val="tx1"/>
            </a:solidFill>
            <a:round/>
            <a:headEnd/>
            <a:tailEnd type="triangle" w="med" len="med"/>
          </a:ln>
        </p:spPr>
      </p:cxnSp>
      <p:cxnSp>
        <p:nvCxnSpPr>
          <p:cNvPr id="65548" name="AutoShape 2059"/>
          <p:cNvCxnSpPr>
            <a:cxnSpLocks noChangeShapeType="1"/>
            <a:stCxn id="65543" idx="4"/>
            <a:endCxn id="65544" idx="0"/>
          </p:cNvCxnSpPr>
          <p:nvPr/>
        </p:nvCxnSpPr>
        <p:spPr bwMode="auto">
          <a:xfrm rot="5400000">
            <a:off x="3660775" y="4005263"/>
            <a:ext cx="403225" cy="1038225"/>
          </a:xfrm>
          <a:prstGeom prst="curvedConnector3">
            <a:avLst>
              <a:gd name="adj1" fmla="val 50000"/>
            </a:avLst>
          </a:prstGeom>
          <a:noFill/>
          <a:ln w="9525">
            <a:solidFill>
              <a:schemeClr val="tx1"/>
            </a:solidFill>
            <a:round/>
            <a:headEnd/>
            <a:tailEnd type="triangle" w="med" len="med"/>
          </a:ln>
        </p:spPr>
      </p:cxnSp>
      <p:cxnSp>
        <p:nvCxnSpPr>
          <p:cNvPr id="65549" name="AutoShape 2060"/>
          <p:cNvCxnSpPr>
            <a:cxnSpLocks noChangeShapeType="1"/>
            <a:stCxn id="65544" idx="2"/>
          </p:cNvCxnSpPr>
          <p:nvPr/>
        </p:nvCxnSpPr>
        <p:spPr bwMode="auto">
          <a:xfrm rot="16200000" flipH="1">
            <a:off x="3695700" y="4754563"/>
            <a:ext cx="668337" cy="1373188"/>
          </a:xfrm>
          <a:prstGeom prst="curvedConnector2">
            <a:avLst/>
          </a:prstGeom>
          <a:noFill/>
          <a:ln w="9525">
            <a:solidFill>
              <a:schemeClr val="tx1"/>
            </a:solidFill>
            <a:round/>
            <a:headEnd/>
            <a:tailEnd type="triangle" w="med" len="med"/>
          </a:ln>
        </p:spPr>
      </p:cxnSp>
      <p:sp>
        <p:nvSpPr>
          <p:cNvPr id="65550" name="Text Box 2061"/>
          <p:cNvSpPr txBox="1">
            <a:spLocks noChangeArrowheads="1"/>
          </p:cNvSpPr>
          <p:nvPr/>
        </p:nvSpPr>
        <p:spPr bwMode="auto">
          <a:xfrm>
            <a:off x="2843213" y="5516563"/>
            <a:ext cx="1063625" cy="336550"/>
          </a:xfrm>
          <a:prstGeom prst="rect">
            <a:avLst/>
          </a:prstGeom>
          <a:noFill/>
          <a:ln w="9525">
            <a:noFill/>
            <a:miter lim="800000"/>
            <a:headEnd/>
            <a:tailEnd/>
          </a:ln>
        </p:spPr>
        <p:txBody>
          <a:bodyPr wrap="none">
            <a:spAutoFit/>
          </a:bodyPr>
          <a:lstStyle/>
          <a:p>
            <a:pPr algn="l" eaLnBrk="1" hangingPunct="1"/>
            <a:r>
              <a:rPr lang="fr-FR"/>
              <a:t>010110…</a:t>
            </a:r>
          </a:p>
        </p:txBody>
      </p:sp>
      <p:sp>
        <p:nvSpPr>
          <p:cNvPr id="65551" name="Text Box 2062"/>
          <p:cNvSpPr txBox="1">
            <a:spLocks noChangeArrowheads="1"/>
          </p:cNvSpPr>
          <p:nvPr/>
        </p:nvSpPr>
        <p:spPr bwMode="auto">
          <a:xfrm>
            <a:off x="4329113" y="2847975"/>
            <a:ext cx="4419600" cy="581025"/>
          </a:xfrm>
          <a:prstGeom prst="rect">
            <a:avLst/>
          </a:prstGeom>
          <a:noFill/>
          <a:ln w="9525">
            <a:noFill/>
            <a:miter lim="800000"/>
            <a:headEnd/>
            <a:tailEnd/>
          </a:ln>
        </p:spPr>
        <p:txBody>
          <a:bodyPr wrap="none">
            <a:spAutoFit/>
          </a:bodyPr>
          <a:lstStyle/>
          <a:p>
            <a:pPr eaLnBrk="1" hangingPunct="1"/>
            <a:r>
              <a:rPr lang="fr-FR" i="1"/>
              <a:t>Traduit le programme en un code intermédiaire</a:t>
            </a:r>
          </a:p>
          <a:p>
            <a:pPr eaLnBrk="1" hangingPunct="1"/>
            <a:r>
              <a:rPr lang="fr-FR" i="1"/>
              <a:t>Appelé bytecode – indépendant de la machine</a:t>
            </a:r>
          </a:p>
        </p:txBody>
      </p:sp>
      <p:sp>
        <p:nvSpPr>
          <p:cNvPr id="65552" name="Text Box 2063"/>
          <p:cNvSpPr txBox="1">
            <a:spLocks noChangeArrowheads="1"/>
          </p:cNvSpPr>
          <p:nvPr/>
        </p:nvSpPr>
        <p:spPr bwMode="auto">
          <a:xfrm>
            <a:off x="4427538" y="4724400"/>
            <a:ext cx="3867150" cy="336550"/>
          </a:xfrm>
          <a:prstGeom prst="rect">
            <a:avLst/>
          </a:prstGeom>
          <a:noFill/>
          <a:ln w="9525">
            <a:noFill/>
            <a:miter lim="800000"/>
            <a:headEnd/>
            <a:tailEnd/>
          </a:ln>
        </p:spPr>
        <p:txBody>
          <a:bodyPr wrap="none">
            <a:spAutoFit/>
          </a:bodyPr>
          <a:lstStyle/>
          <a:p>
            <a:pPr eaLnBrk="1" hangingPunct="1"/>
            <a:r>
              <a:rPr lang="fr-FR" i="1"/>
              <a:t>Lit le bytecode et exécute sur la machine</a:t>
            </a:r>
          </a:p>
        </p:txBody>
      </p:sp>
      <p:sp>
        <p:nvSpPr>
          <p:cNvPr id="65553" name="Text Box 2064"/>
          <p:cNvSpPr txBox="1">
            <a:spLocks noChangeArrowheads="1"/>
          </p:cNvSpPr>
          <p:nvPr/>
        </p:nvSpPr>
        <p:spPr bwMode="auto">
          <a:xfrm>
            <a:off x="153988" y="2990850"/>
            <a:ext cx="2305050" cy="336550"/>
          </a:xfrm>
          <a:prstGeom prst="rect">
            <a:avLst/>
          </a:prstGeom>
          <a:noFill/>
          <a:ln w="9525">
            <a:noFill/>
            <a:miter lim="800000"/>
            <a:headEnd/>
            <a:tailEnd/>
          </a:ln>
        </p:spPr>
        <p:txBody>
          <a:bodyPr>
            <a:spAutoFit/>
          </a:bodyPr>
          <a:lstStyle/>
          <a:p>
            <a:pPr eaLnBrk="1" hangingPunct="1"/>
            <a:r>
              <a:rPr lang="fr-FR"/>
              <a:t>Exécuté une seule fois</a:t>
            </a:r>
          </a:p>
        </p:txBody>
      </p:sp>
      <p:sp>
        <p:nvSpPr>
          <p:cNvPr id="65554" name="Text Box 2065"/>
          <p:cNvSpPr txBox="1">
            <a:spLocks noChangeArrowheads="1"/>
          </p:cNvSpPr>
          <p:nvPr/>
        </p:nvSpPr>
        <p:spPr bwMode="auto">
          <a:xfrm>
            <a:off x="34925" y="4581525"/>
            <a:ext cx="2379663" cy="581025"/>
          </a:xfrm>
          <a:prstGeom prst="rect">
            <a:avLst/>
          </a:prstGeom>
          <a:noFill/>
          <a:ln w="9525">
            <a:noFill/>
            <a:miter lim="800000"/>
            <a:headEnd/>
            <a:tailEnd/>
          </a:ln>
        </p:spPr>
        <p:txBody>
          <a:bodyPr>
            <a:spAutoFit/>
          </a:bodyPr>
          <a:lstStyle/>
          <a:p>
            <a:pPr eaLnBrk="1" hangingPunct="1"/>
            <a:r>
              <a:rPr lang="fr-FR"/>
              <a:t>Chaque fois que le programme est exécuté</a:t>
            </a:r>
          </a:p>
        </p:txBody>
      </p:sp>
    </p:spTree>
  </p:cSld>
  <p:clrMapOvr>
    <a:masterClrMapping/>
  </p:clrMapOvr>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ctrTitle"/>
          </p:nvPr>
        </p:nvSpPr>
        <p:spPr>
          <a:xfrm>
            <a:off x="1331913" y="2441575"/>
            <a:ext cx="7812087" cy="1074738"/>
          </a:xfrm>
          <a:solidFill>
            <a:schemeClr val="bg1">
              <a:alpha val="50195"/>
            </a:schemeClr>
          </a:solidFill>
        </p:spPr>
        <p:txBody>
          <a:bodyPr/>
          <a:lstStyle/>
          <a:p>
            <a:r>
              <a:rPr lang="fr-FR" smtClean="0"/>
              <a:t>Introduction à Java</a:t>
            </a:r>
            <a:endParaRPr lang="en-US" smtClean="0"/>
          </a:p>
        </p:txBody>
      </p:sp>
      <p:sp>
        <p:nvSpPr>
          <p:cNvPr id="249859" name="Rectangle 3"/>
          <p:cNvSpPr>
            <a:spLocks noGrp="1" noChangeArrowheads="1"/>
          </p:cNvSpPr>
          <p:nvPr>
            <p:ph type="subTitle" idx="1"/>
          </p:nvPr>
        </p:nvSpPr>
        <p:spPr>
          <a:ln w="9525"/>
        </p:spPr>
        <p:txBody>
          <a:bodyPr/>
          <a:lstStyle/>
          <a:p>
            <a:r>
              <a:rPr lang="fr-FR" smtClean="0"/>
              <a:t>IX. Interrogation de bases de données: SQL</a:t>
            </a:r>
            <a:endParaRPr lang="en-US" smtClean="0"/>
          </a:p>
        </p:txBody>
      </p:sp>
    </p:spTree>
  </p:cSld>
  <p:clrMapOvr>
    <a:masterClrMapping/>
  </p:clrMapOvr>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250883" name="Rectangle 2"/>
          <p:cNvSpPr>
            <a:spLocks noGrp="1" noChangeArrowheads="1"/>
          </p:cNvSpPr>
          <p:nvPr>
            <p:ph type="title"/>
          </p:nvPr>
        </p:nvSpPr>
        <p:spPr/>
        <p:txBody>
          <a:bodyPr/>
          <a:lstStyle/>
          <a:p>
            <a:r>
              <a:rPr lang="fr-FR" sz="3600" smtClean="0"/>
              <a:t>Interrogation de bases de données avec SQL</a:t>
            </a:r>
            <a:endParaRPr lang="en-GB" sz="3600" smtClean="0"/>
          </a:p>
        </p:txBody>
      </p:sp>
      <p:sp>
        <p:nvSpPr>
          <p:cNvPr id="250884" name="Rectangle 3"/>
          <p:cNvSpPr>
            <a:spLocks noGrp="1" noChangeArrowheads="1"/>
          </p:cNvSpPr>
          <p:nvPr>
            <p:ph type="body" idx="1"/>
          </p:nvPr>
        </p:nvSpPr>
        <p:spPr/>
        <p:txBody>
          <a:bodyPr/>
          <a:lstStyle/>
          <a:p>
            <a:r>
              <a:rPr lang="fr-FR" smtClean="0"/>
              <a:t>Qu’est-ce que SQL?</a:t>
            </a:r>
          </a:p>
          <a:p>
            <a:r>
              <a:rPr lang="fr-FR" smtClean="0"/>
              <a:t>Les types de requêtes</a:t>
            </a:r>
          </a:p>
          <a:p>
            <a:r>
              <a:rPr lang="fr-FR" smtClean="0"/>
              <a:t>Structure des requêtes</a:t>
            </a:r>
            <a:endParaRPr lang="en-GB" smtClean="0"/>
          </a:p>
        </p:txBody>
      </p:sp>
    </p:spTree>
  </p:cSld>
  <p:clrMapOvr>
    <a:masterClrMapping/>
  </p:clrMapOvr>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251907" name="Rectangle 2"/>
          <p:cNvSpPr>
            <a:spLocks noGrp="1" noChangeArrowheads="1"/>
          </p:cNvSpPr>
          <p:nvPr>
            <p:ph type="title"/>
          </p:nvPr>
        </p:nvSpPr>
        <p:spPr/>
        <p:txBody>
          <a:bodyPr/>
          <a:lstStyle/>
          <a:p>
            <a:r>
              <a:rPr lang="fr-FR" sz="3600" smtClean="0"/>
              <a:t>Interrogation de bases de données avec SQL</a:t>
            </a:r>
            <a:br>
              <a:rPr lang="fr-FR" sz="3600" smtClean="0"/>
            </a:br>
            <a:r>
              <a:rPr lang="fr-FR" sz="2800" smtClean="0"/>
              <a:t>Qu’est-ce que SQL?</a:t>
            </a:r>
            <a:endParaRPr lang="en-GB" sz="2800" smtClean="0"/>
          </a:p>
        </p:txBody>
      </p:sp>
      <p:sp>
        <p:nvSpPr>
          <p:cNvPr id="251908" name="Rectangle 3"/>
          <p:cNvSpPr>
            <a:spLocks noGrp="1" noChangeArrowheads="1"/>
          </p:cNvSpPr>
          <p:nvPr>
            <p:ph type="body" idx="1"/>
          </p:nvPr>
        </p:nvSpPr>
        <p:spPr/>
        <p:txBody>
          <a:bodyPr/>
          <a:lstStyle/>
          <a:p>
            <a:pPr>
              <a:lnSpc>
                <a:spcPct val="120000"/>
              </a:lnSpc>
            </a:pPr>
            <a:r>
              <a:rPr lang="en-GB" smtClean="0"/>
              <a:t>Structured query language (SQL), ou </a:t>
            </a:r>
            <a:r>
              <a:rPr lang="en-GB" i="1" smtClean="0"/>
              <a:t>langage structuré de requêtes</a:t>
            </a:r>
          </a:p>
          <a:p>
            <a:pPr>
              <a:lnSpc>
                <a:spcPct val="120000"/>
              </a:lnSpc>
            </a:pPr>
            <a:r>
              <a:rPr lang="en-GB" smtClean="0"/>
              <a:t>Un pseudo-langage informatique (de type requête) standard et normalisé</a:t>
            </a:r>
          </a:p>
          <a:p>
            <a:pPr>
              <a:lnSpc>
                <a:spcPct val="120000"/>
              </a:lnSpc>
            </a:pPr>
            <a:r>
              <a:rPr lang="en-GB" smtClean="0"/>
              <a:t>Destiné à interroger ou manipuler une base de données relationnelle</a:t>
            </a:r>
          </a:p>
          <a:p>
            <a:pPr>
              <a:lnSpc>
                <a:spcPct val="120000"/>
              </a:lnSpc>
            </a:pPr>
            <a:r>
              <a:rPr lang="fr-FR" smtClean="0"/>
              <a:t>Sous réserve de quelques spécificités, toutes les bases de données relationnelles du marché peuvent exécuter du code SQL</a:t>
            </a:r>
          </a:p>
          <a:p>
            <a:pPr>
              <a:lnSpc>
                <a:spcPct val="120000"/>
              </a:lnSpc>
            </a:pPr>
            <a:r>
              <a:rPr lang="fr-FR" smtClean="0"/>
              <a:t>Les requêtes écrites en SQL sont donc normalement indépendantes de la base de données à laquelle elles s’adressent</a:t>
            </a:r>
            <a:endParaRPr lang="en-GB" smtClean="0"/>
          </a:p>
        </p:txBody>
      </p:sp>
    </p:spTree>
  </p:cSld>
  <p:clrMapOvr>
    <a:masterClrMapping/>
  </p:clrMapOvr>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252931" name="Rectangle 4"/>
          <p:cNvSpPr>
            <a:spLocks noGrp="1" noChangeArrowheads="1"/>
          </p:cNvSpPr>
          <p:nvPr>
            <p:ph type="title"/>
          </p:nvPr>
        </p:nvSpPr>
        <p:spPr/>
        <p:txBody>
          <a:bodyPr/>
          <a:lstStyle/>
          <a:p>
            <a:r>
              <a:rPr lang="fr-FR" sz="3600" smtClean="0"/>
              <a:t>Interrogation de bases de données avec SQL</a:t>
            </a:r>
            <a:br>
              <a:rPr lang="fr-FR" sz="3600" smtClean="0"/>
            </a:br>
            <a:r>
              <a:rPr lang="fr-FR" sz="2800" smtClean="0"/>
              <a:t>Qu’est-ce que SQL?</a:t>
            </a:r>
            <a:endParaRPr lang="en-GB" sz="2800" smtClean="0"/>
          </a:p>
        </p:txBody>
      </p:sp>
      <p:sp>
        <p:nvSpPr>
          <p:cNvPr id="252932" name="Rectangle 5"/>
          <p:cNvSpPr>
            <a:spLocks noGrp="1" noChangeArrowheads="1"/>
          </p:cNvSpPr>
          <p:nvPr>
            <p:ph type="body" idx="1"/>
          </p:nvPr>
        </p:nvSpPr>
        <p:spPr/>
        <p:txBody>
          <a:bodyPr/>
          <a:lstStyle/>
          <a:p>
            <a:pPr>
              <a:lnSpc>
                <a:spcPct val="120000"/>
              </a:lnSpc>
            </a:pPr>
            <a:r>
              <a:rPr lang="en-GB" sz="2400" smtClean="0"/>
              <a:t>SQL </a:t>
            </a:r>
            <a:r>
              <a:rPr lang="fr-BE" sz="2400" smtClean="0"/>
              <a:t>(</a:t>
            </a:r>
            <a:r>
              <a:rPr lang="en-GB" sz="2400" smtClean="0"/>
              <a:t>Langage de requêtes structuré) est </a:t>
            </a:r>
            <a:r>
              <a:rPr lang="fr-BE" sz="2400" smtClean="0"/>
              <a:t>: </a:t>
            </a:r>
          </a:p>
          <a:p>
            <a:pPr lvl="1">
              <a:lnSpc>
                <a:spcPct val="120000"/>
              </a:lnSpc>
            </a:pPr>
            <a:r>
              <a:rPr lang="en-GB" sz="2000" smtClean="0"/>
              <a:t>un langage de définition de données </a:t>
            </a:r>
            <a:endParaRPr lang="fr-BE" sz="2000" smtClean="0"/>
          </a:p>
          <a:p>
            <a:pPr lvl="2">
              <a:lnSpc>
                <a:spcPct val="120000"/>
              </a:lnSpc>
            </a:pPr>
            <a:r>
              <a:rPr lang="fr-BE" sz="1800" smtClean="0"/>
              <a:t>Création des tables et des relations</a:t>
            </a:r>
          </a:p>
          <a:p>
            <a:pPr lvl="1">
              <a:lnSpc>
                <a:spcPct val="120000"/>
              </a:lnSpc>
            </a:pPr>
            <a:r>
              <a:rPr lang="en-GB" sz="2000" smtClean="0"/>
              <a:t>un langage de manipulation de données </a:t>
            </a:r>
            <a:endParaRPr lang="fr-BE" sz="2000" smtClean="0"/>
          </a:p>
          <a:p>
            <a:pPr lvl="2">
              <a:lnSpc>
                <a:spcPct val="120000"/>
              </a:lnSpc>
            </a:pPr>
            <a:r>
              <a:rPr lang="fr-BE" sz="1800" smtClean="0"/>
              <a:t>Consultation, insertion, modification de tuples</a:t>
            </a:r>
          </a:p>
          <a:p>
            <a:pPr lvl="1">
              <a:lnSpc>
                <a:spcPct val="120000"/>
              </a:lnSpc>
            </a:pPr>
            <a:r>
              <a:rPr lang="fr-BE" sz="2000" smtClean="0"/>
              <a:t>un</a:t>
            </a:r>
            <a:r>
              <a:rPr lang="en-GB" sz="2000" smtClean="0"/>
              <a:t> langage de </a:t>
            </a:r>
            <a:r>
              <a:rPr lang="fr-BE" sz="2000" smtClean="0"/>
              <a:t>protection</a:t>
            </a:r>
            <a:r>
              <a:rPr lang="en-GB" sz="2000" smtClean="0"/>
              <a:t> de données</a:t>
            </a:r>
            <a:endParaRPr lang="fr-BE" sz="2000" smtClean="0"/>
          </a:p>
          <a:p>
            <a:pPr lvl="2">
              <a:lnSpc>
                <a:spcPct val="120000"/>
              </a:lnSpc>
            </a:pPr>
            <a:r>
              <a:rPr lang="fr-BE" sz="1800" smtClean="0"/>
              <a:t>D</a:t>
            </a:r>
            <a:r>
              <a:rPr lang="en-GB" sz="1800" smtClean="0"/>
              <a:t>éfini</a:t>
            </a:r>
            <a:r>
              <a:rPr lang="fr-BE" sz="1800" smtClean="0"/>
              <a:t>tion</a:t>
            </a:r>
            <a:r>
              <a:rPr lang="en-GB" sz="1800" smtClean="0"/>
              <a:t> des permissions au niveau des utilisateurs</a:t>
            </a:r>
            <a:endParaRPr lang="fr-BE" sz="1800" smtClean="0"/>
          </a:p>
          <a:p>
            <a:pPr lvl="1">
              <a:lnSpc>
                <a:spcPct val="120000"/>
              </a:lnSpc>
            </a:pPr>
            <a:r>
              <a:rPr lang="en-GB" sz="2000" smtClean="0"/>
              <a:t>pour les bases de données relationnelles. </a:t>
            </a:r>
          </a:p>
        </p:txBody>
      </p:sp>
    </p:spTree>
  </p:cSld>
  <p:clrMapOvr>
    <a:masterClrMapping/>
  </p:clrMapOvr>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253955" name="Rectangle 2"/>
          <p:cNvSpPr>
            <a:spLocks noGrp="1" noChangeArrowheads="1"/>
          </p:cNvSpPr>
          <p:nvPr>
            <p:ph type="title"/>
          </p:nvPr>
        </p:nvSpPr>
        <p:spPr/>
        <p:txBody>
          <a:bodyPr/>
          <a:lstStyle/>
          <a:p>
            <a:r>
              <a:rPr lang="fr-FR" sz="3600" smtClean="0"/>
              <a:t>Interrogation de bases de données avec SQL</a:t>
            </a:r>
            <a:br>
              <a:rPr lang="fr-FR" sz="3600" smtClean="0"/>
            </a:br>
            <a:r>
              <a:rPr lang="fr-FR" sz="2800" smtClean="0"/>
              <a:t>Types de requêtes SQL</a:t>
            </a:r>
            <a:endParaRPr lang="en-GB" sz="2800" smtClean="0"/>
          </a:p>
        </p:txBody>
      </p:sp>
      <p:sp>
        <p:nvSpPr>
          <p:cNvPr id="253956" name="Rectangle 3"/>
          <p:cNvSpPr>
            <a:spLocks noGrp="1" noChangeArrowheads="1"/>
          </p:cNvSpPr>
          <p:nvPr>
            <p:ph type="body" idx="1"/>
          </p:nvPr>
        </p:nvSpPr>
        <p:spPr>
          <a:xfrm>
            <a:off x="152400" y="1130300"/>
            <a:ext cx="8839200" cy="5384800"/>
          </a:xfrm>
        </p:spPr>
        <p:txBody>
          <a:bodyPr/>
          <a:lstStyle/>
          <a:p>
            <a:pPr>
              <a:lnSpc>
                <a:spcPct val="120000"/>
              </a:lnSpc>
            </a:pPr>
            <a:r>
              <a:rPr lang="en-GB" sz="2400" smtClean="0"/>
              <a:t>Requêtes sélection</a:t>
            </a:r>
          </a:p>
          <a:p>
            <a:pPr lvl="1">
              <a:lnSpc>
                <a:spcPct val="120000"/>
              </a:lnSpc>
            </a:pPr>
            <a:r>
              <a:rPr lang="fr-FR" sz="2000" smtClean="0"/>
              <a:t>SELECT</a:t>
            </a:r>
            <a:r>
              <a:rPr lang="en-GB" sz="2000" smtClean="0"/>
              <a:t> </a:t>
            </a:r>
            <a:r>
              <a:rPr lang="fr-FR" sz="2000" smtClean="0">
                <a:sym typeface="Wingdings" pitchFamily="2" charset="2"/>
              </a:rPr>
              <a:t> Pour extraire des données de la BD</a:t>
            </a:r>
            <a:endParaRPr lang="en-GB" sz="2000" smtClean="0"/>
          </a:p>
          <a:p>
            <a:pPr>
              <a:lnSpc>
                <a:spcPct val="120000"/>
              </a:lnSpc>
            </a:pPr>
            <a:r>
              <a:rPr lang="fr-FR" sz="2400" smtClean="0"/>
              <a:t>Requêtes action</a:t>
            </a:r>
          </a:p>
          <a:p>
            <a:pPr lvl="1">
              <a:lnSpc>
                <a:spcPct val="120000"/>
              </a:lnSpc>
            </a:pPr>
            <a:r>
              <a:rPr lang="fr-FR" sz="2000" smtClean="0"/>
              <a:t>INSERT </a:t>
            </a:r>
            <a:r>
              <a:rPr lang="fr-FR" sz="2000" smtClean="0">
                <a:sym typeface="Wingdings" pitchFamily="2" charset="2"/>
              </a:rPr>
              <a:t> Pour ajouter des enregistrements dans une table</a:t>
            </a:r>
          </a:p>
          <a:p>
            <a:pPr lvl="1">
              <a:lnSpc>
                <a:spcPct val="120000"/>
              </a:lnSpc>
            </a:pPr>
            <a:r>
              <a:rPr lang="fr-FR" sz="2000" smtClean="0">
                <a:sym typeface="Wingdings" pitchFamily="2" charset="2"/>
              </a:rPr>
              <a:t>UPDATE  Pour modifier des enregistrements dans une table</a:t>
            </a:r>
          </a:p>
          <a:p>
            <a:pPr lvl="1">
              <a:lnSpc>
                <a:spcPct val="120000"/>
              </a:lnSpc>
            </a:pPr>
            <a:r>
              <a:rPr lang="fr-FR" sz="2000" smtClean="0">
                <a:sym typeface="Wingdings" pitchFamily="2" charset="2"/>
              </a:rPr>
              <a:t>DELETE  Pour supprimer des enregistrements dans une table</a:t>
            </a:r>
          </a:p>
          <a:p>
            <a:pPr>
              <a:lnSpc>
                <a:spcPct val="120000"/>
              </a:lnSpc>
            </a:pPr>
            <a:r>
              <a:rPr lang="fr-FR" sz="2400" smtClean="0"/>
              <a:t>Requêtes structurelles (sur les tables elles-mêmes)</a:t>
            </a:r>
          </a:p>
          <a:p>
            <a:pPr lvl="1">
              <a:lnSpc>
                <a:spcPct val="120000"/>
              </a:lnSpc>
            </a:pPr>
            <a:r>
              <a:rPr lang="fr-FR" sz="2000" smtClean="0"/>
              <a:t>INSERT TABLE </a:t>
            </a:r>
            <a:r>
              <a:rPr lang="fr-FR" sz="2000" smtClean="0">
                <a:sym typeface="Wingdings" pitchFamily="2" charset="2"/>
              </a:rPr>
              <a:t> Créer une nouvelle table</a:t>
            </a:r>
          </a:p>
          <a:p>
            <a:pPr lvl="1">
              <a:lnSpc>
                <a:spcPct val="120000"/>
              </a:lnSpc>
            </a:pPr>
            <a:r>
              <a:rPr lang="fr-FR" sz="2000" smtClean="0">
                <a:sym typeface="Wingdings" pitchFamily="2" charset="2"/>
              </a:rPr>
              <a:t>ALTER TABLE  Modifier une table existante</a:t>
            </a:r>
          </a:p>
          <a:p>
            <a:pPr lvl="1">
              <a:lnSpc>
                <a:spcPct val="120000"/>
              </a:lnSpc>
            </a:pPr>
            <a:r>
              <a:rPr lang="fr-FR" sz="2000" smtClean="0">
                <a:sym typeface="Wingdings" pitchFamily="2" charset="2"/>
              </a:rPr>
              <a:t>DROP TABLE  Supprimer une table existante</a:t>
            </a:r>
          </a:p>
          <a:p>
            <a:pPr lvl="1">
              <a:lnSpc>
                <a:spcPct val="120000"/>
              </a:lnSpc>
            </a:pPr>
            <a:r>
              <a:rPr lang="fr-FR" sz="2000" smtClean="0"/>
              <a:t>Etc.</a:t>
            </a:r>
            <a:endParaRPr lang="en-GB" sz="2000" smtClean="0"/>
          </a:p>
        </p:txBody>
      </p:sp>
    </p:spTree>
  </p:cSld>
  <p:clrMapOvr>
    <a:masterClrMapping/>
  </p:clrMapOvr>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254979" name="Rectangle 2"/>
          <p:cNvSpPr>
            <a:spLocks noGrp="1" noChangeArrowheads="1"/>
          </p:cNvSpPr>
          <p:nvPr>
            <p:ph type="title"/>
          </p:nvPr>
        </p:nvSpPr>
        <p:spPr/>
        <p:txBody>
          <a:bodyPr/>
          <a:lstStyle/>
          <a:p>
            <a:r>
              <a:rPr lang="fr-FR" sz="3600" smtClean="0"/>
              <a:t>Interrogation de bases de données avec SQL</a:t>
            </a:r>
            <a:br>
              <a:rPr lang="fr-FR" sz="3600" smtClean="0"/>
            </a:br>
            <a:r>
              <a:rPr lang="fr-FR" sz="2800" smtClean="0"/>
              <a:t>Structure des requêtes &gt; SELECT</a:t>
            </a:r>
            <a:endParaRPr lang="en-GB" sz="2800" smtClean="0"/>
          </a:p>
        </p:txBody>
      </p:sp>
      <p:sp>
        <p:nvSpPr>
          <p:cNvPr id="254980" name="Rectangle 3"/>
          <p:cNvSpPr>
            <a:spLocks noGrp="1" noChangeArrowheads="1"/>
          </p:cNvSpPr>
          <p:nvPr>
            <p:ph type="body" idx="1"/>
          </p:nvPr>
        </p:nvSpPr>
        <p:spPr>
          <a:xfrm>
            <a:off x="152400" y="1130300"/>
            <a:ext cx="8991600" cy="5384800"/>
          </a:xfrm>
        </p:spPr>
        <p:txBody>
          <a:bodyPr/>
          <a:lstStyle/>
          <a:p>
            <a:pPr>
              <a:lnSpc>
                <a:spcPct val="130000"/>
              </a:lnSpc>
            </a:pPr>
            <a:r>
              <a:rPr lang="fr-FR" sz="2400" smtClean="0"/>
              <a:t>Requêtes SELECT</a:t>
            </a:r>
            <a:endParaRPr lang="en-GB" sz="2400" smtClean="0"/>
          </a:p>
          <a:p>
            <a:pPr lvl="1">
              <a:lnSpc>
                <a:spcPct val="130000"/>
              </a:lnSpc>
            </a:pPr>
            <a:r>
              <a:rPr lang="en-GB" sz="2000" smtClean="0"/>
              <a:t>Corps obligatoire:</a:t>
            </a:r>
          </a:p>
          <a:p>
            <a:pPr lvl="2">
              <a:lnSpc>
                <a:spcPct val="130000"/>
              </a:lnSpc>
            </a:pPr>
            <a:r>
              <a:rPr lang="en-GB" sz="1800" smtClean="0"/>
              <a:t>SELECT [colonnes à extraire]</a:t>
            </a:r>
          </a:p>
          <a:p>
            <a:pPr lvl="2">
              <a:lnSpc>
                <a:spcPct val="130000"/>
              </a:lnSpc>
            </a:pPr>
            <a:r>
              <a:rPr lang="fr-FR" sz="1800" smtClean="0"/>
              <a:t>FROM [tables dont les colonnes seront extraites]</a:t>
            </a:r>
          </a:p>
          <a:p>
            <a:pPr lvl="1">
              <a:lnSpc>
                <a:spcPct val="130000"/>
              </a:lnSpc>
            </a:pPr>
            <a:r>
              <a:rPr lang="fr-FR" sz="2000" smtClean="0"/>
              <a:t>Options:</a:t>
            </a:r>
          </a:p>
          <a:p>
            <a:pPr lvl="2">
              <a:lnSpc>
                <a:spcPct val="130000"/>
              </a:lnSpc>
            </a:pPr>
            <a:r>
              <a:rPr lang="fr-FR" sz="1800" smtClean="0"/>
              <a:t>WHERE [critères de sélection]</a:t>
            </a:r>
          </a:p>
          <a:p>
            <a:pPr lvl="2">
              <a:lnSpc>
                <a:spcPct val="130000"/>
              </a:lnSpc>
            </a:pPr>
            <a:r>
              <a:rPr lang="fr-FR" sz="1800" smtClean="0"/>
              <a:t>ORDER BY [champs sur lesquels trier les enregistrements]</a:t>
            </a:r>
          </a:p>
          <a:p>
            <a:pPr>
              <a:lnSpc>
                <a:spcPct val="130000"/>
              </a:lnSpc>
            </a:pPr>
            <a:r>
              <a:rPr lang="fr-FR" sz="2400" smtClean="0"/>
              <a:t>Exemples:</a:t>
            </a:r>
          </a:p>
          <a:p>
            <a:pPr lvl="1">
              <a:lnSpc>
                <a:spcPct val="130000"/>
              </a:lnSpc>
            </a:pPr>
            <a:r>
              <a:rPr lang="fr-FR" sz="2000" smtClean="0"/>
              <a:t>SELECT * FROM livres</a:t>
            </a:r>
            <a:endParaRPr lang="en-GB" sz="2000" smtClean="0"/>
          </a:p>
          <a:p>
            <a:pPr lvl="1">
              <a:lnSpc>
                <a:spcPct val="130000"/>
              </a:lnSpc>
            </a:pPr>
            <a:r>
              <a:rPr lang="fr-FR" sz="2000" smtClean="0"/>
              <a:t>SELECT nom, prenom, adresse FROM clients WHERE ville=‘Paris’</a:t>
            </a:r>
          </a:p>
        </p:txBody>
      </p:sp>
    </p:spTree>
  </p:cSld>
  <p:clrMapOvr>
    <a:masterClrMapping/>
  </p:clrMapOvr>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Footer Placeholder 2"/>
          <p:cNvSpPr>
            <a:spLocks noGrp="1"/>
          </p:cNvSpPr>
          <p:nvPr>
            <p:ph type="ftr" sz="quarter" idx="10"/>
          </p:nvPr>
        </p:nvSpPr>
        <p:spPr>
          <a:noFill/>
        </p:spPr>
        <p:txBody>
          <a:bodyPr/>
          <a:lstStyle/>
          <a:p>
            <a:r>
              <a:rPr lang="fr-FR" altLang="en-US" smtClean="0"/>
              <a:t>Cours Java 2013 Bersini</a:t>
            </a:r>
            <a:endParaRPr lang="fr-FR" altLang="en-US" smtClean="0"/>
          </a:p>
        </p:txBody>
      </p:sp>
      <p:pic>
        <p:nvPicPr>
          <p:cNvPr id="256003" name="Picture 2"/>
          <p:cNvPicPr>
            <a:picLocks noChangeAspect="1" noChangeArrowheads="1"/>
          </p:cNvPicPr>
          <p:nvPr/>
        </p:nvPicPr>
        <p:blipFill>
          <a:blip r:embed="rId3"/>
          <a:srcRect/>
          <a:stretch>
            <a:fillRect/>
          </a:stretch>
        </p:blipFill>
        <p:spPr bwMode="auto">
          <a:xfrm>
            <a:off x="501650" y="1522413"/>
            <a:ext cx="3429000" cy="1989137"/>
          </a:xfrm>
          <a:prstGeom prst="rect">
            <a:avLst/>
          </a:prstGeom>
          <a:noFill/>
          <a:ln w="9525">
            <a:noFill/>
            <a:miter lim="800000"/>
            <a:headEnd/>
            <a:tailEnd/>
          </a:ln>
        </p:spPr>
      </p:pic>
      <p:pic>
        <p:nvPicPr>
          <p:cNvPr id="256004" name="Picture 3"/>
          <p:cNvPicPr>
            <a:picLocks noChangeAspect="1" noChangeArrowheads="1"/>
          </p:cNvPicPr>
          <p:nvPr/>
        </p:nvPicPr>
        <p:blipFill>
          <a:blip r:embed="rId4"/>
          <a:srcRect/>
          <a:stretch>
            <a:fillRect/>
          </a:stretch>
        </p:blipFill>
        <p:spPr bwMode="auto">
          <a:xfrm>
            <a:off x="6978650" y="2279650"/>
            <a:ext cx="1358900" cy="1841500"/>
          </a:xfrm>
          <a:prstGeom prst="rect">
            <a:avLst/>
          </a:prstGeom>
          <a:noFill/>
          <a:ln w="9525">
            <a:noFill/>
            <a:miter lim="800000"/>
            <a:headEnd/>
            <a:tailEnd/>
          </a:ln>
        </p:spPr>
      </p:pic>
      <p:pic>
        <p:nvPicPr>
          <p:cNvPr id="256005" name="Picture 4"/>
          <p:cNvPicPr>
            <a:picLocks noChangeAspect="1" noChangeArrowheads="1"/>
          </p:cNvPicPr>
          <p:nvPr/>
        </p:nvPicPr>
        <p:blipFill>
          <a:blip r:embed="rId5"/>
          <a:srcRect/>
          <a:stretch>
            <a:fillRect/>
          </a:stretch>
        </p:blipFill>
        <p:spPr bwMode="auto">
          <a:xfrm>
            <a:off x="6978650" y="4565650"/>
            <a:ext cx="1503363" cy="1752600"/>
          </a:xfrm>
          <a:prstGeom prst="rect">
            <a:avLst/>
          </a:prstGeom>
          <a:noFill/>
          <a:ln w="9525">
            <a:noFill/>
            <a:miter lim="800000"/>
            <a:headEnd/>
            <a:tailEnd/>
          </a:ln>
        </p:spPr>
      </p:pic>
      <p:sp>
        <p:nvSpPr>
          <p:cNvPr id="256006" name="Text Box 5"/>
          <p:cNvSpPr txBox="1">
            <a:spLocks noChangeArrowheads="1"/>
          </p:cNvSpPr>
          <p:nvPr/>
        </p:nvSpPr>
        <p:spPr bwMode="auto">
          <a:xfrm>
            <a:off x="501650" y="3776663"/>
            <a:ext cx="4710113" cy="396875"/>
          </a:xfrm>
          <a:prstGeom prst="rect">
            <a:avLst/>
          </a:prstGeom>
          <a:noFill/>
          <a:ln w="9525">
            <a:noFill/>
            <a:miter lim="800000"/>
            <a:headEnd/>
            <a:tailEnd/>
          </a:ln>
        </p:spPr>
        <p:txBody>
          <a:bodyPr wrap="none">
            <a:spAutoFit/>
          </a:bodyPr>
          <a:lstStyle/>
          <a:p>
            <a:pPr algn="l"/>
            <a:r>
              <a:rPr lang="fr-BE" sz="2000">
                <a:latin typeface="Times New Roman" pitchFamily="18" charset="0"/>
              </a:rPr>
              <a:t>SELECT Modele, Serie FROM VOITURES</a:t>
            </a:r>
            <a:endParaRPr lang="en-GB" sz="2000">
              <a:latin typeface="Times New Roman" pitchFamily="18" charset="0"/>
            </a:endParaRPr>
          </a:p>
        </p:txBody>
      </p:sp>
      <p:sp>
        <p:nvSpPr>
          <p:cNvPr id="256007" name="Rectangle 6"/>
          <p:cNvSpPr>
            <a:spLocks noChangeArrowheads="1"/>
          </p:cNvSpPr>
          <p:nvPr/>
        </p:nvSpPr>
        <p:spPr bwMode="auto">
          <a:xfrm>
            <a:off x="501650" y="4565650"/>
            <a:ext cx="5932488" cy="396875"/>
          </a:xfrm>
          <a:prstGeom prst="rect">
            <a:avLst/>
          </a:prstGeom>
          <a:noFill/>
          <a:ln w="9525">
            <a:noFill/>
            <a:miter lim="800000"/>
            <a:headEnd/>
            <a:tailEnd/>
          </a:ln>
        </p:spPr>
        <p:txBody>
          <a:bodyPr wrap="none">
            <a:spAutoFit/>
          </a:bodyPr>
          <a:lstStyle/>
          <a:p>
            <a:pPr algn="l"/>
            <a:r>
              <a:rPr lang="fr-BE" sz="2000">
                <a:latin typeface="Times New Roman" pitchFamily="18" charset="0"/>
              </a:rPr>
              <a:t>SELECT DISTINCT Modele, Serie FROM VOITURES</a:t>
            </a:r>
            <a:endParaRPr lang="en-GB" sz="2000">
              <a:latin typeface="Times New Roman" pitchFamily="18" charset="0"/>
            </a:endParaRPr>
          </a:p>
        </p:txBody>
      </p:sp>
      <p:sp>
        <p:nvSpPr>
          <p:cNvPr id="256008" name="Rectangle 7"/>
          <p:cNvSpPr>
            <a:spLocks noGrp="1" noChangeArrowheads="1"/>
          </p:cNvSpPr>
          <p:nvPr>
            <p:ph type="title"/>
          </p:nvPr>
        </p:nvSpPr>
        <p:spPr/>
        <p:txBody>
          <a:bodyPr/>
          <a:lstStyle/>
          <a:p>
            <a:r>
              <a:rPr lang="fr-FR" sz="3600" smtClean="0"/>
              <a:t>Interrogation de bases de données avec SQL</a:t>
            </a:r>
            <a:br>
              <a:rPr lang="fr-FR" sz="3600" smtClean="0"/>
            </a:br>
            <a:r>
              <a:rPr lang="fr-FR" sz="2800" smtClean="0"/>
              <a:t>Structure des requêtes &gt; SELECT</a:t>
            </a:r>
            <a:endParaRPr lang="en-GB" sz="2800" smtClean="0"/>
          </a:p>
        </p:txBody>
      </p:sp>
    </p:spTree>
  </p:cSld>
  <p:clrMapOvr>
    <a:masterClrMapping/>
  </p:clrMapOvr>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Footer Placeholder 2"/>
          <p:cNvSpPr>
            <a:spLocks noGrp="1"/>
          </p:cNvSpPr>
          <p:nvPr>
            <p:ph type="ftr" sz="quarter" idx="10"/>
          </p:nvPr>
        </p:nvSpPr>
        <p:spPr>
          <a:noFill/>
        </p:spPr>
        <p:txBody>
          <a:bodyPr/>
          <a:lstStyle/>
          <a:p>
            <a:r>
              <a:rPr lang="fr-FR" altLang="en-US" smtClean="0"/>
              <a:t>Cours Java 2013 Bersini</a:t>
            </a:r>
            <a:endParaRPr lang="fr-FR" altLang="en-US" smtClean="0"/>
          </a:p>
        </p:txBody>
      </p:sp>
      <p:pic>
        <p:nvPicPr>
          <p:cNvPr id="257027" name="Picture 2"/>
          <p:cNvPicPr>
            <a:picLocks noChangeAspect="1" noChangeArrowheads="1"/>
          </p:cNvPicPr>
          <p:nvPr/>
        </p:nvPicPr>
        <p:blipFill>
          <a:blip r:embed="rId3"/>
          <a:srcRect/>
          <a:stretch>
            <a:fillRect/>
          </a:stretch>
        </p:blipFill>
        <p:spPr bwMode="auto">
          <a:xfrm>
            <a:off x="295275" y="1441450"/>
            <a:ext cx="3733800" cy="1673225"/>
          </a:xfrm>
          <a:prstGeom prst="rect">
            <a:avLst/>
          </a:prstGeom>
          <a:noFill/>
          <a:ln w="9525">
            <a:noFill/>
            <a:miter lim="800000"/>
            <a:headEnd/>
            <a:tailEnd/>
          </a:ln>
        </p:spPr>
      </p:pic>
      <p:pic>
        <p:nvPicPr>
          <p:cNvPr id="257028" name="Picture 3"/>
          <p:cNvPicPr>
            <a:picLocks noChangeAspect="1" noChangeArrowheads="1"/>
          </p:cNvPicPr>
          <p:nvPr/>
        </p:nvPicPr>
        <p:blipFill>
          <a:blip r:embed="rId4"/>
          <a:srcRect/>
          <a:stretch>
            <a:fillRect/>
          </a:stretch>
        </p:blipFill>
        <p:spPr bwMode="auto">
          <a:xfrm>
            <a:off x="3724275" y="3270250"/>
            <a:ext cx="4343400" cy="1457325"/>
          </a:xfrm>
          <a:prstGeom prst="rect">
            <a:avLst/>
          </a:prstGeom>
          <a:noFill/>
          <a:ln w="9525">
            <a:noFill/>
            <a:miter lim="800000"/>
            <a:headEnd/>
            <a:tailEnd/>
          </a:ln>
        </p:spPr>
      </p:pic>
      <p:pic>
        <p:nvPicPr>
          <p:cNvPr id="257029" name="Picture 4"/>
          <p:cNvPicPr>
            <a:picLocks noChangeAspect="1" noChangeArrowheads="1"/>
          </p:cNvPicPr>
          <p:nvPr/>
        </p:nvPicPr>
        <p:blipFill>
          <a:blip r:embed="rId5"/>
          <a:srcRect/>
          <a:stretch>
            <a:fillRect/>
          </a:stretch>
        </p:blipFill>
        <p:spPr bwMode="auto">
          <a:xfrm>
            <a:off x="295275" y="5099050"/>
            <a:ext cx="4419600" cy="900113"/>
          </a:xfrm>
          <a:prstGeom prst="rect">
            <a:avLst/>
          </a:prstGeom>
          <a:noFill/>
          <a:ln w="9525">
            <a:noFill/>
            <a:miter lim="800000"/>
            <a:headEnd/>
            <a:tailEnd/>
          </a:ln>
        </p:spPr>
      </p:pic>
      <p:sp>
        <p:nvSpPr>
          <p:cNvPr id="257030" name="Rectangle 5"/>
          <p:cNvSpPr>
            <a:spLocks noChangeArrowheads="1"/>
          </p:cNvSpPr>
          <p:nvPr/>
        </p:nvSpPr>
        <p:spPr bwMode="auto">
          <a:xfrm>
            <a:off x="219075" y="3498850"/>
            <a:ext cx="4648200" cy="685800"/>
          </a:xfrm>
          <a:prstGeom prst="rect">
            <a:avLst/>
          </a:prstGeom>
          <a:noFill/>
          <a:ln w="9525">
            <a:noFill/>
            <a:miter lim="800000"/>
            <a:headEnd/>
            <a:tailEnd/>
          </a:ln>
        </p:spPr>
        <p:txBody>
          <a:bodyPr/>
          <a:lstStyle/>
          <a:p>
            <a:pPr algn="l"/>
            <a:endParaRPr lang="en-GB" sz="800">
              <a:latin typeface="Verdana" pitchFamily="34" charset="0"/>
            </a:endParaRPr>
          </a:p>
          <a:p>
            <a:pPr lvl="1" algn="l"/>
            <a:r>
              <a:rPr lang="en-GB" i="1">
                <a:solidFill>
                  <a:srgbClr val="526982"/>
                </a:solidFill>
                <a:latin typeface="Arial Unicode MS" pitchFamily="34" charset="-128"/>
              </a:rPr>
              <a:t>SELECT </a:t>
            </a:r>
            <a:r>
              <a:rPr lang="fr-BE" i="1">
                <a:solidFill>
                  <a:srgbClr val="526982"/>
                </a:solidFill>
                <a:latin typeface="Arial Unicode MS" pitchFamily="34" charset="-128"/>
              </a:rPr>
              <a:t>*</a:t>
            </a:r>
            <a:r>
              <a:rPr lang="en-GB" i="1">
                <a:solidFill>
                  <a:srgbClr val="526982"/>
                </a:solidFill>
                <a:latin typeface="Arial Unicode MS" pitchFamily="34" charset="-128"/>
              </a:rPr>
              <a:t> FROM OCCAZ </a:t>
            </a:r>
            <a:r>
              <a:rPr lang="fr-BE" i="1">
                <a:solidFill>
                  <a:srgbClr val="526982"/>
                </a:solidFill>
                <a:latin typeface="Arial Unicode MS" pitchFamily="34" charset="-128"/>
              </a:rPr>
              <a:t/>
            </a:r>
            <a:br>
              <a:rPr lang="fr-BE" i="1">
                <a:solidFill>
                  <a:srgbClr val="526982"/>
                </a:solidFill>
                <a:latin typeface="Arial Unicode MS" pitchFamily="34" charset="-128"/>
              </a:rPr>
            </a:br>
            <a:r>
              <a:rPr lang="en-GB" i="1">
                <a:solidFill>
                  <a:srgbClr val="526982"/>
                </a:solidFill>
                <a:latin typeface="Arial Unicode MS" pitchFamily="34" charset="-128"/>
              </a:rPr>
              <a:t>WHERE (Compteur &lt; 100000)</a:t>
            </a:r>
            <a:r>
              <a:rPr lang="en-GB" sz="800">
                <a:solidFill>
                  <a:srgbClr val="526982"/>
                </a:solidFill>
                <a:latin typeface="Verdana" pitchFamily="34" charset="0"/>
              </a:rPr>
              <a:t> </a:t>
            </a:r>
            <a:endParaRPr lang="en-GB" sz="800">
              <a:latin typeface="Verdana" pitchFamily="34" charset="0"/>
            </a:endParaRPr>
          </a:p>
          <a:p>
            <a:pPr algn="l"/>
            <a:endParaRPr lang="en-GB" sz="2400">
              <a:latin typeface="Times New Roman" pitchFamily="18" charset="0"/>
            </a:endParaRPr>
          </a:p>
        </p:txBody>
      </p:sp>
      <p:sp>
        <p:nvSpPr>
          <p:cNvPr id="257031" name="Rectangle 6"/>
          <p:cNvSpPr>
            <a:spLocks noChangeArrowheads="1"/>
          </p:cNvSpPr>
          <p:nvPr/>
        </p:nvSpPr>
        <p:spPr bwMode="auto">
          <a:xfrm>
            <a:off x="4257675" y="5099050"/>
            <a:ext cx="4572000" cy="822325"/>
          </a:xfrm>
          <a:prstGeom prst="rect">
            <a:avLst/>
          </a:prstGeom>
          <a:noFill/>
          <a:ln w="9525">
            <a:noFill/>
            <a:miter lim="800000"/>
            <a:headEnd/>
            <a:tailEnd/>
          </a:ln>
        </p:spPr>
        <p:txBody>
          <a:bodyPr/>
          <a:lstStyle/>
          <a:p>
            <a:pPr algn="l"/>
            <a:endParaRPr lang="en-GB" sz="800">
              <a:latin typeface="Verdana" pitchFamily="34" charset="0"/>
            </a:endParaRPr>
          </a:p>
          <a:p>
            <a:pPr lvl="1" algn="l"/>
            <a:r>
              <a:rPr lang="en-GB" sz="1400" i="1">
                <a:solidFill>
                  <a:srgbClr val="526982"/>
                </a:solidFill>
                <a:latin typeface="Arial Unicode MS" pitchFamily="34" charset="-128"/>
              </a:rPr>
              <a:t>SELECT * FROM OCCAZ </a:t>
            </a:r>
            <a:r>
              <a:rPr lang="fr-BE" sz="1400" i="1">
                <a:solidFill>
                  <a:srgbClr val="526982"/>
                </a:solidFill>
                <a:latin typeface="Arial Unicode MS" pitchFamily="34" charset="-128"/>
              </a:rPr>
              <a:t/>
            </a:r>
            <a:br>
              <a:rPr lang="fr-BE" sz="1400" i="1">
                <a:solidFill>
                  <a:srgbClr val="526982"/>
                </a:solidFill>
                <a:latin typeface="Arial Unicode MS" pitchFamily="34" charset="-128"/>
              </a:rPr>
            </a:br>
            <a:r>
              <a:rPr lang="en-GB" sz="1400" i="1">
                <a:solidFill>
                  <a:srgbClr val="526982"/>
                </a:solidFill>
                <a:latin typeface="Arial Unicode MS" pitchFamily="34" charset="-128"/>
              </a:rPr>
              <a:t>WHERE (Compteur &lt;= 100000) AND (Compteur &gt;= 30000)</a:t>
            </a:r>
            <a:r>
              <a:rPr lang="en-GB" sz="800">
                <a:latin typeface="Verdana" pitchFamily="34" charset="0"/>
              </a:rPr>
              <a:t> </a:t>
            </a:r>
          </a:p>
          <a:p>
            <a:pPr algn="l"/>
            <a:endParaRPr lang="en-GB" sz="2400">
              <a:latin typeface="Times New Roman" pitchFamily="18" charset="0"/>
            </a:endParaRPr>
          </a:p>
        </p:txBody>
      </p:sp>
      <p:sp>
        <p:nvSpPr>
          <p:cNvPr id="257032" name="Rectangle 7"/>
          <p:cNvSpPr>
            <a:spLocks noGrp="1" noChangeArrowheads="1"/>
          </p:cNvSpPr>
          <p:nvPr>
            <p:ph type="title"/>
          </p:nvPr>
        </p:nvSpPr>
        <p:spPr/>
        <p:txBody>
          <a:bodyPr/>
          <a:lstStyle/>
          <a:p>
            <a:r>
              <a:rPr lang="fr-FR" sz="3600" smtClean="0"/>
              <a:t>Interrogation de bases de données avec SQL</a:t>
            </a:r>
            <a:br>
              <a:rPr lang="fr-FR" sz="3600" smtClean="0"/>
            </a:br>
            <a:r>
              <a:rPr lang="fr-FR" sz="2800" smtClean="0"/>
              <a:t>Structure des requêtes &gt; SELECT</a:t>
            </a:r>
            <a:endParaRPr lang="en-GB" sz="2800" smtClean="0"/>
          </a:p>
        </p:txBody>
      </p:sp>
    </p:spTree>
  </p:cSld>
  <p:clrMapOvr>
    <a:masterClrMapping/>
  </p:clrMapOvr>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258051" name="Rectangle 6"/>
          <p:cNvSpPr>
            <a:spLocks noGrp="1" noChangeArrowheads="1"/>
          </p:cNvSpPr>
          <p:nvPr>
            <p:ph type="title"/>
          </p:nvPr>
        </p:nvSpPr>
        <p:spPr/>
        <p:txBody>
          <a:bodyPr/>
          <a:lstStyle/>
          <a:p>
            <a:r>
              <a:rPr lang="fr-FR" sz="3600" smtClean="0"/>
              <a:t>Interrogation de bases de données avec SQL</a:t>
            </a:r>
            <a:br>
              <a:rPr lang="fr-FR" sz="3600" smtClean="0"/>
            </a:br>
            <a:r>
              <a:rPr lang="fr-FR" sz="2800" smtClean="0"/>
              <a:t>Structure des requêtes &gt; SELECT</a:t>
            </a:r>
            <a:endParaRPr lang="en-GB" sz="2800" smtClean="0"/>
          </a:p>
        </p:txBody>
      </p:sp>
      <p:sp>
        <p:nvSpPr>
          <p:cNvPr id="258052" name="Rectangle 7"/>
          <p:cNvSpPr>
            <a:spLocks noGrp="1" noChangeArrowheads="1"/>
          </p:cNvSpPr>
          <p:nvPr>
            <p:ph type="body" idx="1"/>
          </p:nvPr>
        </p:nvSpPr>
        <p:spPr/>
        <p:txBody>
          <a:bodyPr/>
          <a:lstStyle/>
          <a:p>
            <a:r>
              <a:rPr lang="en-GB" smtClean="0"/>
              <a:t>Lorsqu'un champ n'est pas renseigné, le SGBD lui attribue une valeur spéciale que l'on note NULL. La recherche de cette valeur ne peut pas se faire à l'aide des opérateurs standards, il faut utiliser les prédicats IS NULL ou bien IS NOT NULL. </a:t>
            </a:r>
          </a:p>
          <a:p>
            <a:endParaRPr lang="en-GB" smtClean="0"/>
          </a:p>
        </p:txBody>
      </p:sp>
      <p:sp>
        <p:nvSpPr>
          <p:cNvPr id="258053" name="Rectangle 4"/>
          <p:cNvSpPr>
            <a:spLocks noChangeArrowheads="1"/>
          </p:cNvSpPr>
          <p:nvPr/>
        </p:nvSpPr>
        <p:spPr bwMode="auto">
          <a:xfrm>
            <a:off x="0" y="4038600"/>
            <a:ext cx="4876800" cy="822325"/>
          </a:xfrm>
          <a:prstGeom prst="rect">
            <a:avLst/>
          </a:prstGeom>
          <a:noFill/>
          <a:ln w="9525">
            <a:noFill/>
            <a:miter lim="800000"/>
            <a:headEnd/>
            <a:tailEnd/>
          </a:ln>
        </p:spPr>
        <p:txBody>
          <a:bodyPr/>
          <a:lstStyle/>
          <a:p>
            <a:pPr algn="l"/>
            <a:endParaRPr lang="en-GB" sz="800">
              <a:latin typeface="Verdana" pitchFamily="34" charset="0"/>
            </a:endParaRPr>
          </a:p>
          <a:p>
            <a:pPr lvl="1" algn="l"/>
            <a:r>
              <a:rPr lang="en-GB" i="1">
                <a:solidFill>
                  <a:srgbClr val="526982"/>
                </a:solidFill>
                <a:latin typeface="Arial Unicode MS" pitchFamily="34" charset="-128"/>
              </a:rPr>
              <a:t>SELECT * FROM OCCAZ </a:t>
            </a:r>
            <a:r>
              <a:rPr lang="fr-BE" i="1">
                <a:solidFill>
                  <a:srgbClr val="526982"/>
                </a:solidFill>
                <a:latin typeface="Arial Unicode MS" pitchFamily="34" charset="-128"/>
              </a:rPr>
              <a:t/>
            </a:r>
            <a:br>
              <a:rPr lang="fr-BE" i="1">
                <a:solidFill>
                  <a:srgbClr val="526982"/>
                </a:solidFill>
                <a:latin typeface="Arial Unicode MS" pitchFamily="34" charset="-128"/>
              </a:rPr>
            </a:br>
            <a:r>
              <a:rPr lang="en-GB" i="1">
                <a:solidFill>
                  <a:srgbClr val="526982"/>
                </a:solidFill>
                <a:latin typeface="Arial Unicode MS" pitchFamily="34" charset="-128"/>
              </a:rPr>
              <a:t>WHERE Compteur IS NULL</a:t>
            </a:r>
            <a:r>
              <a:rPr lang="en-GB" sz="1200">
                <a:solidFill>
                  <a:srgbClr val="526982"/>
                </a:solidFill>
                <a:latin typeface="Verdana" pitchFamily="34" charset="0"/>
              </a:rPr>
              <a:t> </a:t>
            </a:r>
            <a:endParaRPr lang="en-GB" sz="1200">
              <a:latin typeface="Verdana" pitchFamily="34" charset="0"/>
            </a:endParaRPr>
          </a:p>
          <a:p>
            <a:pPr algn="l"/>
            <a:endParaRPr lang="en-GB" sz="3600">
              <a:latin typeface="Times New Roman" pitchFamily="18" charset="0"/>
            </a:endParaRPr>
          </a:p>
        </p:txBody>
      </p:sp>
      <p:pic>
        <p:nvPicPr>
          <p:cNvPr id="258054" name="Picture 5"/>
          <p:cNvPicPr>
            <a:picLocks noChangeAspect="1" noChangeArrowheads="1"/>
          </p:cNvPicPr>
          <p:nvPr/>
        </p:nvPicPr>
        <p:blipFill>
          <a:blip r:embed="rId3"/>
          <a:srcRect/>
          <a:stretch>
            <a:fillRect/>
          </a:stretch>
        </p:blipFill>
        <p:spPr bwMode="auto">
          <a:xfrm>
            <a:off x="3200400" y="4191000"/>
            <a:ext cx="5486400" cy="7254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259075" name="Rectangle 5"/>
          <p:cNvSpPr>
            <a:spLocks noGrp="1" noChangeArrowheads="1"/>
          </p:cNvSpPr>
          <p:nvPr>
            <p:ph type="title"/>
          </p:nvPr>
        </p:nvSpPr>
        <p:spPr/>
        <p:txBody>
          <a:bodyPr/>
          <a:lstStyle/>
          <a:p>
            <a:r>
              <a:rPr lang="fr-FR" sz="3600" smtClean="0"/>
              <a:t>Interrogation de bases de données avec SQL</a:t>
            </a:r>
            <a:br>
              <a:rPr lang="fr-FR" sz="3600" smtClean="0"/>
            </a:br>
            <a:r>
              <a:rPr lang="fr-FR" sz="2800" smtClean="0"/>
              <a:t>Structure des requêtes &gt; SELECT</a:t>
            </a:r>
            <a:endParaRPr lang="en-GB" sz="2800" smtClean="0"/>
          </a:p>
        </p:txBody>
      </p:sp>
      <p:sp>
        <p:nvSpPr>
          <p:cNvPr id="259076" name="Rectangle 6"/>
          <p:cNvSpPr>
            <a:spLocks noGrp="1" noChangeArrowheads="1"/>
          </p:cNvSpPr>
          <p:nvPr>
            <p:ph type="body" idx="1"/>
          </p:nvPr>
        </p:nvSpPr>
        <p:spPr/>
        <p:txBody>
          <a:bodyPr/>
          <a:lstStyle/>
          <a:p>
            <a:r>
              <a:rPr lang="fr-FR" smtClean="0"/>
              <a:t>Trier les données:</a:t>
            </a:r>
            <a:endParaRPr lang="en-GB" smtClean="0"/>
          </a:p>
          <a:p>
            <a:pPr lvl="1"/>
            <a:r>
              <a:rPr lang="en-GB" smtClean="0"/>
              <a:t>La clause ORDER BY est suivie des mots clés ASC ou DESC, qui précisent respectivement si le tri se fait de manière croissante (par défaut) ou décroissante. </a:t>
            </a:r>
            <a:endParaRPr lang="fr-BE" smtClean="0"/>
          </a:p>
          <a:p>
            <a:pPr lvl="1"/>
            <a:r>
              <a:rPr lang="en-GB" smtClean="0"/>
              <a:t>Exemple: </a:t>
            </a:r>
            <a:br>
              <a:rPr lang="en-GB" smtClean="0"/>
            </a:br>
            <a:r>
              <a:rPr lang="en-GB" smtClean="0"/>
              <a:t>SELECT * FROM VOITURE ORDER BY Marque ASC, Compteur DESC </a:t>
            </a:r>
          </a:p>
          <a:p>
            <a:endParaRPr lang="en-GB" smtClean="0"/>
          </a:p>
        </p:txBody>
      </p:sp>
      <p:pic>
        <p:nvPicPr>
          <p:cNvPr id="259077" name="Picture 4"/>
          <p:cNvPicPr>
            <a:picLocks noChangeAspect="1" noChangeArrowheads="1"/>
          </p:cNvPicPr>
          <p:nvPr/>
        </p:nvPicPr>
        <p:blipFill>
          <a:blip r:embed="rId3"/>
          <a:srcRect/>
          <a:stretch>
            <a:fillRect/>
          </a:stretch>
        </p:blipFill>
        <p:spPr bwMode="auto">
          <a:xfrm>
            <a:off x="1295400" y="3581400"/>
            <a:ext cx="5943600" cy="26558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3"/>
          <p:cNvSpPr>
            <a:spLocks noGrp="1"/>
          </p:cNvSpPr>
          <p:nvPr>
            <p:ph type="ftr" sz="quarter" idx="10"/>
          </p:nvPr>
        </p:nvSpPr>
        <p:spPr>
          <a:noFill/>
        </p:spPr>
        <p:txBody>
          <a:bodyPr/>
          <a:lstStyle/>
          <a:p>
            <a:r>
              <a:rPr lang="fr-FR" smtClean="0"/>
              <a:t>Cours Java 2013 Bersini</a:t>
            </a:r>
            <a:endParaRPr lang="fr-FR" u="sng"/>
          </a:p>
        </p:txBody>
      </p:sp>
      <p:sp>
        <p:nvSpPr>
          <p:cNvPr id="67587" name="Rectangle 5"/>
          <p:cNvSpPr>
            <a:spLocks noGrp="1" noChangeArrowheads="1"/>
          </p:cNvSpPr>
          <p:nvPr>
            <p:ph type="title"/>
          </p:nvPr>
        </p:nvSpPr>
        <p:spPr/>
        <p:txBody>
          <a:bodyPr/>
          <a:lstStyle/>
          <a:p>
            <a:r>
              <a:rPr lang="fr-FR" smtClean="0"/>
              <a:t>Les versions de Java</a:t>
            </a:r>
          </a:p>
        </p:txBody>
      </p:sp>
      <p:sp>
        <p:nvSpPr>
          <p:cNvPr id="67588" name="Rectangle 6"/>
          <p:cNvSpPr>
            <a:spLocks noGrp="1" noChangeArrowheads="1"/>
          </p:cNvSpPr>
          <p:nvPr>
            <p:ph type="body" idx="1"/>
          </p:nvPr>
        </p:nvSpPr>
        <p:spPr>
          <a:xfrm>
            <a:off x="152400" y="1052513"/>
            <a:ext cx="8839200" cy="5184775"/>
          </a:xfrm>
        </p:spPr>
        <p:txBody>
          <a:bodyPr/>
          <a:lstStyle/>
          <a:p>
            <a:r>
              <a:rPr lang="en-US" sz="2400" smtClean="0"/>
              <a:t>SE v/s EE, annexes</a:t>
            </a:r>
          </a:p>
          <a:p>
            <a:r>
              <a:rPr lang="en-US" sz="2400" smtClean="0"/>
              <a:t>SDK v/s JRE</a:t>
            </a:r>
          </a:p>
          <a:p>
            <a:r>
              <a:rPr lang="en-US" sz="2400" smtClean="0"/>
              <a:t>1.1 v/s 1.2 et suivantes</a:t>
            </a:r>
          </a:p>
          <a:p>
            <a:r>
              <a:rPr lang="en-US" sz="2400" smtClean="0"/>
              <a:t>Télécharger l’environnement Java et Eclipse</a:t>
            </a:r>
          </a:p>
        </p:txBody>
      </p:sp>
    </p:spTree>
  </p:cSld>
  <p:clrMapOvr>
    <a:masterClrMapping/>
  </p:clrMapOvr>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260099" name="Rectangle 2"/>
          <p:cNvSpPr>
            <a:spLocks noGrp="1" noChangeArrowheads="1"/>
          </p:cNvSpPr>
          <p:nvPr>
            <p:ph type="title"/>
          </p:nvPr>
        </p:nvSpPr>
        <p:spPr/>
        <p:txBody>
          <a:bodyPr/>
          <a:lstStyle/>
          <a:p>
            <a:r>
              <a:rPr lang="fr-FR" sz="3600" smtClean="0"/>
              <a:t>Interrogation de bases de données avec SQL</a:t>
            </a:r>
            <a:br>
              <a:rPr lang="fr-FR" sz="3600" smtClean="0"/>
            </a:br>
            <a:r>
              <a:rPr lang="fr-FR" sz="2800" smtClean="0"/>
              <a:t>Structure des requêtes</a:t>
            </a:r>
            <a:endParaRPr lang="en-GB" sz="2800" smtClean="0"/>
          </a:p>
        </p:txBody>
      </p:sp>
      <p:sp>
        <p:nvSpPr>
          <p:cNvPr id="260100" name="Rectangle 3"/>
          <p:cNvSpPr>
            <a:spLocks noGrp="1" noChangeArrowheads="1"/>
          </p:cNvSpPr>
          <p:nvPr>
            <p:ph type="body" idx="1"/>
          </p:nvPr>
        </p:nvSpPr>
        <p:spPr>
          <a:xfrm>
            <a:off x="152400" y="1130300"/>
            <a:ext cx="8991600" cy="5384800"/>
          </a:xfrm>
        </p:spPr>
        <p:txBody>
          <a:bodyPr/>
          <a:lstStyle/>
          <a:p>
            <a:pPr>
              <a:lnSpc>
                <a:spcPct val="130000"/>
              </a:lnSpc>
            </a:pPr>
            <a:r>
              <a:rPr lang="fr-FR" sz="2400" smtClean="0"/>
              <a:t>Requêtes INSERT</a:t>
            </a:r>
            <a:endParaRPr lang="en-GB" sz="2400" smtClean="0"/>
          </a:p>
          <a:p>
            <a:pPr lvl="1">
              <a:lnSpc>
                <a:spcPct val="130000"/>
              </a:lnSpc>
            </a:pPr>
            <a:r>
              <a:rPr lang="en-GB" sz="2000" smtClean="0"/>
              <a:t>Corps obligatoire:</a:t>
            </a:r>
          </a:p>
          <a:p>
            <a:pPr lvl="2">
              <a:lnSpc>
                <a:spcPct val="130000"/>
              </a:lnSpc>
            </a:pPr>
            <a:r>
              <a:rPr lang="en-GB" sz="1800" smtClean="0"/>
              <a:t>INSERT INTO [table](champ1, champ2, champ3, …)</a:t>
            </a:r>
          </a:p>
          <a:p>
            <a:pPr lvl="2">
              <a:lnSpc>
                <a:spcPct val="130000"/>
              </a:lnSpc>
            </a:pPr>
            <a:r>
              <a:rPr lang="fr-FR" sz="1800" smtClean="0"/>
              <a:t>VALUES(valeur1, valeur2, valeur3, etc.)</a:t>
            </a:r>
          </a:p>
          <a:p>
            <a:pPr>
              <a:lnSpc>
                <a:spcPct val="130000"/>
              </a:lnSpc>
            </a:pPr>
            <a:r>
              <a:rPr lang="fr-FR" sz="2400" smtClean="0"/>
              <a:t>Exemples:</a:t>
            </a:r>
          </a:p>
          <a:p>
            <a:pPr lvl="1">
              <a:lnSpc>
                <a:spcPct val="130000"/>
              </a:lnSpc>
            </a:pPr>
            <a:r>
              <a:rPr lang="fr-FR" sz="2000" smtClean="0"/>
              <a:t>INSERT INTO clients(nom, prenom, adresse, ville)</a:t>
            </a:r>
            <a:br>
              <a:rPr lang="fr-FR" sz="2000" smtClean="0"/>
            </a:br>
            <a:r>
              <a:rPr lang="fr-FR" sz="2000" smtClean="0"/>
              <a:t>VALUES(‘Bersini’, ‘Hugues’, ‘Avenue Roosevelt 50’, ‘Bruxelles’)</a:t>
            </a:r>
            <a:endParaRPr lang="en-GB" sz="2000" smtClean="0"/>
          </a:p>
          <a:p>
            <a:pPr lvl="1">
              <a:lnSpc>
                <a:spcPct val="130000"/>
              </a:lnSpc>
            </a:pPr>
            <a:r>
              <a:rPr lang="fr-FR" sz="2000" smtClean="0"/>
              <a:t>INSERT INTO livres(titre, auteur, anneeDeParution)</a:t>
            </a:r>
            <a:br>
              <a:rPr lang="fr-FR" sz="2000" smtClean="0"/>
            </a:br>
            <a:r>
              <a:rPr lang="fr-FR" sz="2000" smtClean="0"/>
              <a:t>VALUES ("L’orienté objet", "Bersini", 2004)</a:t>
            </a:r>
          </a:p>
          <a:p>
            <a:pPr lvl="1">
              <a:lnSpc>
                <a:spcPct val="130000"/>
              </a:lnSpc>
            </a:pPr>
            <a:r>
              <a:rPr lang="fr-FR" sz="2000" smtClean="0"/>
              <a:t>INSERT INTO livres(auteur, titre)</a:t>
            </a:r>
            <a:br>
              <a:rPr lang="fr-FR" sz="2000" smtClean="0"/>
            </a:br>
            <a:r>
              <a:rPr lang="fr-FR" sz="2000" smtClean="0"/>
              <a:t>VALUES ("Bersini", "L’orienté objet")</a:t>
            </a:r>
          </a:p>
        </p:txBody>
      </p:sp>
    </p:spTree>
  </p:cSld>
  <p:clrMapOvr>
    <a:masterClrMapping/>
  </p:clrMapOvr>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261123" name="Rectangle 2"/>
          <p:cNvSpPr>
            <a:spLocks noGrp="1" noChangeArrowheads="1"/>
          </p:cNvSpPr>
          <p:nvPr>
            <p:ph type="title"/>
          </p:nvPr>
        </p:nvSpPr>
        <p:spPr/>
        <p:txBody>
          <a:bodyPr/>
          <a:lstStyle/>
          <a:p>
            <a:r>
              <a:rPr lang="fr-FR" sz="3600" smtClean="0"/>
              <a:t>Interrogation de bases de données avec SQL</a:t>
            </a:r>
            <a:br>
              <a:rPr lang="fr-FR" sz="3600" smtClean="0"/>
            </a:br>
            <a:r>
              <a:rPr lang="fr-FR" sz="2800" smtClean="0"/>
              <a:t>Structure des requêtes</a:t>
            </a:r>
            <a:endParaRPr lang="en-GB" sz="2800" smtClean="0"/>
          </a:p>
        </p:txBody>
      </p:sp>
      <p:sp>
        <p:nvSpPr>
          <p:cNvPr id="261124" name="Rectangle 3"/>
          <p:cNvSpPr>
            <a:spLocks noGrp="1" noChangeArrowheads="1"/>
          </p:cNvSpPr>
          <p:nvPr>
            <p:ph type="body" idx="1"/>
          </p:nvPr>
        </p:nvSpPr>
        <p:spPr>
          <a:xfrm>
            <a:off x="152400" y="1130300"/>
            <a:ext cx="8991600" cy="5384800"/>
          </a:xfrm>
        </p:spPr>
        <p:txBody>
          <a:bodyPr/>
          <a:lstStyle/>
          <a:p>
            <a:pPr>
              <a:lnSpc>
                <a:spcPct val="130000"/>
              </a:lnSpc>
            </a:pPr>
            <a:r>
              <a:rPr lang="fr-FR" sz="2400" smtClean="0"/>
              <a:t>Requêtes UPDATE</a:t>
            </a:r>
            <a:endParaRPr lang="en-GB" sz="2400" smtClean="0"/>
          </a:p>
          <a:p>
            <a:pPr lvl="1">
              <a:lnSpc>
                <a:spcPct val="130000"/>
              </a:lnSpc>
            </a:pPr>
            <a:r>
              <a:rPr lang="en-GB" sz="2000" smtClean="0"/>
              <a:t>Corps obligatoire:</a:t>
            </a:r>
          </a:p>
          <a:p>
            <a:pPr lvl="2">
              <a:lnSpc>
                <a:spcPct val="130000"/>
              </a:lnSpc>
            </a:pPr>
            <a:r>
              <a:rPr lang="en-GB" sz="1800" smtClean="0"/>
              <a:t>UPDATE [table]</a:t>
            </a:r>
          </a:p>
          <a:p>
            <a:pPr lvl="2">
              <a:lnSpc>
                <a:spcPct val="130000"/>
              </a:lnSpc>
            </a:pPr>
            <a:r>
              <a:rPr lang="fr-FR" sz="1800" smtClean="0"/>
              <a:t>SET champ1 = newValeur1, champ2 = newValeur2, etc.</a:t>
            </a:r>
          </a:p>
          <a:p>
            <a:pPr lvl="1">
              <a:lnSpc>
                <a:spcPct val="130000"/>
              </a:lnSpc>
            </a:pPr>
            <a:r>
              <a:rPr lang="fr-FR" sz="2000" smtClean="0"/>
              <a:t>Options:</a:t>
            </a:r>
          </a:p>
          <a:p>
            <a:pPr lvl="2">
              <a:lnSpc>
                <a:spcPct val="130000"/>
              </a:lnSpc>
            </a:pPr>
            <a:r>
              <a:rPr lang="fr-FR" sz="1800" smtClean="0"/>
              <a:t>WHERE [critères de sélection]</a:t>
            </a:r>
          </a:p>
          <a:p>
            <a:pPr>
              <a:lnSpc>
                <a:spcPct val="130000"/>
              </a:lnSpc>
            </a:pPr>
            <a:r>
              <a:rPr lang="fr-FR" sz="2400" smtClean="0"/>
              <a:t>Exemples:</a:t>
            </a:r>
          </a:p>
          <a:p>
            <a:pPr lvl="1">
              <a:lnSpc>
                <a:spcPct val="130000"/>
              </a:lnSpc>
            </a:pPr>
            <a:r>
              <a:rPr lang="fr-FR" sz="2000" smtClean="0"/>
              <a:t>UPDATE clients SET ville = ‘Brussels’ WHERE ville = ‘Bruxelles’</a:t>
            </a:r>
          </a:p>
          <a:p>
            <a:pPr lvl="1">
              <a:lnSpc>
                <a:spcPct val="130000"/>
              </a:lnSpc>
            </a:pPr>
            <a:r>
              <a:rPr lang="fr-FR" sz="2000" smtClean="0"/>
              <a:t>UPDATE livres SET bestSeller = ‘Oui’ WHERE auteur = ‘Bersini’</a:t>
            </a:r>
          </a:p>
        </p:txBody>
      </p:sp>
    </p:spTree>
  </p:cSld>
  <p:clrMapOvr>
    <a:masterClrMapping/>
  </p:clrMapOvr>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262147" name="Rectangle 2"/>
          <p:cNvSpPr>
            <a:spLocks noGrp="1" noChangeArrowheads="1"/>
          </p:cNvSpPr>
          <p:nvPr>
            <p:ph type="title"/>
          </p:nvPr>
        </p:nvSpPr>
        <p:spPr/>
        <p:txBody>
          <a:bodyPr/>
          <a:lstStyle/>
          <a:p>
            <a:r>
              <a:rPr lang="fr-FR" sz="3600" smtClean="0"/>
              <a:t>Interrogation de bases de données avec SQL</a:t>
            </a:r>
            <a:br>
              <a:rPr lang="fr-FR" sz="3600" smtClean="0"/>
            </a:br>
            <a:r>
              <a:rPr lang="fr-FR" sz="2800" smtClean="0"/>
              <a:t>Structure des requêtes</a:t>
            </a:r>
            <a:endParaRPr lang="en-GB" sz="2800" smtClean="0"/>
          </a:p>
        </p:txBody>
      </p:sp>
      <p:sp>
        <p:nvSpPr>
          <p:cNvPr id="262148" name="Rectangle 3"/>
          <p:cNvSpPr>
            <a:spLocks noGrp="1" noChangeArrowheads="1"/>
          </p:cNvSpPr>
          <p:nvPr>
            <p:ph type="body" idx="1"/>
          </p:nvPr>
        </p:nvSpPr>
        <p:spPr>
          <a:xfrm>
            <a:off x="152400" y="1130300"/>
            <a:ext cx="8991600" cy="5384800"/>
          </a:xfrm>
        </p:spPr>
        <p:txBody>
          <a:bodyPr/>
          <a:lstStyle/>
          <a:p>
            <a:pPr>
              <a:lnSpc>
                <a:spcPct val="130000"/>
              </a:lnSpc>
            </a:pPr>
            <a:r>
              <a:rPr lang="fr-FR" sz="2400" smtClean="0"/>
              <a:t>Requêtes DELETE</a:t>
            </a:r>
            <a:endParaRPr lang="en-GB" sz="2400" smtClean="0"/>
          </a:p>
          <a:p>
            <a:pPr lvl="1">
              <a:lnSpc>
                <a:spcPct val="130000"/>
              </a:lnSpc>
            </a:pPr>
            <a:r>
              <a:rPr lang="en-GB" sz="2000" smtClean="0"/>
              <a:t>Corps obligatoire:</a:t>
            </a:r>
          </a:p>
          <a:p>
            <a:pPr lvl="2">
              <a:lnSpc>
                <a:spcPct val="130000"/>
              </a:lnSpc>
            </a:pPr>
            <a:r>
              <a:rPr lang="en-GB" sz="1800" smtClean="0"/>
              <a:t>DELETE FROM [table]</a:t>
            </a:r>
          </a:p>
          <a:p>
            <a:pPr lvl="1">
              <a:lnSpc>
                <a:spcPct val="130000"/>
              </a:lnSpc>
            </a:pPr>
            <a:r>
              <a:rPr lang="fr-FR" sz="2000" smtClean="0"/>
              <a:t>Options:</a:t>
            </a:r>
          </a:p>
          <a:p>
            <a:pPr lvl="2">
              <a:lnSpc>
                <a:spcPct val="130000"/>
              </a:lnSpc>
            </a:pPr>
            <a:r>
              <a:rPr lang="fr-FR" sz="1800" smtClean="0"/>
              <a:t>WHERE [critères de sélection]</a:t>
            </a:r>
          </a:p>
          <a:p>
            <a:pPr>
              <a:lnSpc>
                <a:spcPct val="130000"/>
              </a:lnSpc>
            </a:pPr>
            <a:r>
              <a:rPr lang="fr-FR" sz="2400" smtClean="0"/>
              <a:t>Exemples:</a:t>
            </a:r>
          </a:p>
          <a:p>
            <a:pPr lvl="1">
              <a:lnSpc>
                <a:spcPct val="130000"/>
              </a:lnSpc>
            </a:pPr>
            <a:r>
              <a:rPr lang="fr-FR" sz="2000" smtClean="0"/>
              <a:t>DELETE FROM clients </a:t>
            </a:r>
            <a:br>
              <a:rPr lang="fr-FR" sz="2000" smtClean="0"/>
            </a:br>
            <a:r>
              <a:rPr lang="fr-FR" sz="2000" smtClean="0">
                <a:sym typeface="Wingdings" pitchFamily="2" charset="2"/>
              </a:rPr>
              <a:t> Efface tous les enregistrements de la table!!!</a:t>
            </a:r>
            <a:endParaRPr lang="fr-FR" sz="2000" smtClean="0"/>
          </a:p>
          <a:p>
            <a:pPr lvl="1">
              <a:lnSpc>
                <a:spcPct val="130000"/>
              </a:lnSpc>
            </a:pPr>
            <a:r>
              <a:rPr lang="fr-FR" sz="2000" smtClean="0"/>
              <a:t>DELETE FROM livres WHERE auteur = ‘Bersini’</a:t>
            </a:r>
          </a:p>
        </p:txBody>
      </p:sp>
    </p:spTree>
  </p:cSld>
  <p:clrMapOvr>
    <a:masterClrMapping/>
  </p:clrMapOvr>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Footer Placeholder 4"/>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263171" name="Rectangle 2"/>
          <p:cNvSpPr>
            <a:spLocks noGrp="1" noChangeArrowheads="1"/>
          </p:cNvSpPr>
          <p:nvPr>
            <p:ph type="title"/>
          </p:nvPr>
        </p:nvSpPr>
        <p:spPr/>
        <p:txBody>
          <a:bodyPr/>
          <a:lstStyle/>
          <a:p>
            <a:r>
              <a:rPr lang="fr-FR" sz="3600" smtClean="0"/>
              <a:t>Interrogation de bases de données avec SQL</a:t>
            </a:r>
            <a:br>
              <a:rPr lang="fr-FR" sz="3600" smtClean="0"/>
            </a:br>
            <a:r>
              <a:rPr lang="fr-FR" sz="2800" smtClean="0"/>
              <a:t>Structure des requêtes &gt; Opérateurs conditionnels</a:t>
            </a:r>
            <a:endParaRPr lang="en-GB" sz="2800" smtClean="0"/>
          </a:p>
        </p:txBody>
      </p:sp>
      <p:sp>
        <p:nvSpPr>
          <p:cNvPr id="263172" name="Rectangle 3"/>
          <p:cNvSpPr>
            <a:spLocks noGrp="1" noChangeArrowheads="1"/>
          </p:cNvSpPr>
          <p:nvPr>
            <p:ph type="body" sz="half" idx="1"/>
          </p:nvPr>
        </p:nvSpPr>
        <p:spPr/>
        <p:txBody>
          <a:bodyPr/>
          <a:lstStyle/>
          <a:p>
            <a:r>
              <a:rPr lang="en-GB" sz="1800" smtClean="0"/>
              <a:t>Opérateurs logiques </a:t>
            </a:r>
          </a:p>
          <a:p>
            <a:pPr lvl="1"/>
            <a:r>
              <a:rPr lang="en-GB" sz="1600" smtClean="0"/>
              <a:t>AND </a:t>
            </a:r>
          </a:p>
          <a:p>
            <a:pPr lvl="1"/>
            <a:r>
              <a:rPr lang="en-GB" sz="1600" smtClean="0"/>
              <a:t>OR </a:t>
            </a:r>
            <a:r>
              <a:rPr lang="fr-BE" sz="1600" smtClean="0"/>
              <a:t>	</a:t>
            </a:r>
            <a:endParaRPr lang="en-GB" sz="1600" smtClean="0"/>
          </a:p>
          <a:p>
            <a:pPr lvl="1"/>
            <a:r>
              <a:rPr lang="en-GB" sz="1600" smtClean="0"/>
              <a:t>NOT </a:t>
            </a:r>
          </a:p>
          <a:p>
            <a:r>
              <a:rPr lang="en-GB" sz="1800" smtClean="0"/>
              <a:t>Opérateurs arithmétiques: </a:t>
            </a:r>
          </a:p>
          <a:p>
            <a:pPr lvl="1"/>
            <a:r>
              <a:rPr lang="en-GB" sz="1600" smtClean="0"/>
              <a:t>+ </a:t>
            </a:r>
          </a:p>
          <a:p>
            <a:pPr lvl="1"/>
            <a:r>
              <a:rPr lang="en-GB" sz="1600" smtClean="0"/>
              <a:t>- </a:t>
            </a:r>
          </a:p>
          <a:p>
            <a:pPr lvl="1"/>
            <a:r>
              <a:rPr lang="en-GB" sz="1600" smtClean="0"/>
              <a:t>* </a:t>
            </a:r>
          </a:p>
          <a:p>
            <a:pPr lvl="1"/>
            <a:r>
              <a:rPr lang="en-GB" sz="1600" smtClean="0"/>
              <a:t>/ </a:t>
            </a:r>
          </a:p>
          <a:p>
            <a:pPr lvl="1"/>
            <a:r>
              <a:rPr lang="en-GB" sz="1600" smtClean="0"/>
              <a:t>% </a:t>
            </a:r>
            <a:r>
              <a:rPr lang="fr-BE" sz="1600" smtClean="0"/>
              <a:t>	</a:t>
            </a:r>
            <a:endParaRPr lang="en-GB" sz="1600" smtClean="0"/>
          </a:p>
          <a:p>
            <a:pPr lvl="1"/>
            <a:r>
              <a:rPr lang="en-GB" sz="1600" smtClean="0"/>
              <a:t>&amp; </a:t>
            </a:r>
          </a:p>
          <a:p>
            <a:pPr lvl="1"/>
            <a:r>
              <a:rPr lang="en-GB" sz="1600" smtClean="0"/>
              <a:t>| </a:t>
            </a:r>
          </a:p>
          <a:p>
            <a:endParaRPr lang="en-GB" sz="1800" smtClean="0"/>
          </a:p>
        </p:txBody>
      </p:sp>
      <p:sp>
        <p:nvSpPr>
          <p:cNvPr id="263173" name="Rectangle 4"/>
          <p:cNvSpPr>
            <a:spLocks noGrp="1" noChangeArrowheads="1"/>
          </p:cNvSpPr>
          <p:nvPr>
            <p:ph type="body" sz="half" idx="2"/>
          </p:nvPr>
        </p:nvSpPr>
        <p:spPr/>
        <p:txBody>
          <a:bodyPr/>
          <a:lstStyle/>
          <a:p>
            <a:r>
              <a:rPr lang="en-GB" sz="1800" smtClean="0"/>
              <a:t>Comparateurs arithmétiques </a:t>
            </a:r>
            <a:endParaRPr lang="fr-BE" sz="1800" smtClean="0"/>
          </a:p>
          <a:p>
            <a:pPr lvl="1"/>
            <a:r>
              <a:rPr lang="fr-BE" sz="1600" smtClean="0"/>
              <a:t>=</a:t>
            </a:r>
          </a:p>
          <a:p>
            <a:pPr lvl="1"/>
            <a:r>
              <a:rPr lang="en-GB" sz="1600" smtClean="0"/>
              <a:t>!= </a:t>
            </a:r>
          </a:p>
          <a:p>
            <a:pPr lvl="1"/>
            <a:r>
              <a:rPr lang="en-GB" sz="1600" smtClean="0"/>
              <a:t>&gt; </a:t>
            </a:r>
          </a:p>
          <a:p>
            <a:pPr lvl="1"/>
            <a:r>
              <a:rPr lang="en-GB" sz="1600" smtClean="0"/>
              <a:t>&lt; </a:t>
            </a:r>
          </a:p>
          <a:p>
            <a:pPr lvl="1"/>
            <a:r>
              <a:rPr lang="en-GB" sz="1600" smtClean="0"/>
              <a:t>&gt;= </a:t>
            </a:r>
          </a:p>
          <a:p>
            <a:pPr lvl="1"/>
            <a:r>
              <a:rPr lang="en-GB" sz="1600" smtClean="0"/>
              <a:t>&lt;= </a:t>
            </a:r>
            <a:r>
              <a:rPr lang="fr-BE" sz="1600" smtClean="0"/>
              <a:t>	</a:t>
            </a:r>
            <a:endParaRPr lang="en-GB" sz="1600" smtClean="0"/>
          </a:p>
          <a:p>
            <a:pPr lvl="1"/>
            <a:r>
              <a:rPr lang="en-GB" sz="1600" smtClean="0"/>
              <a:t>&lt;&gt; </a:t>
            </a:r>
          </a:p>
          <a:p>
            <a:pPr lvl="1"/>
            <a:r>
              <a:rPr lang="en-GB" sz="1600" smtClean="0"/>
              <a:t>!&gt; </a:t>
            </a:r>
          </a:p>
          <a:p>
            <a:pPr lvl="1"/>
            <a:r>
              <a:rPr lang="en-GB" sz="1600" smtClean="0"/>
              <a:t>!&lt;</a:t>
            </a:r>
            <a:endParaRPr lang="fr-BE" sz="1600" smtClean="0"/>
          </a:p>
          <a:p>
            <a:r>
              <a:rPr lang="en-GB" sz="1800" smtClean="0"/>
              <a:t>Comparateurs de chaîne: </a:t>
            </a:r>
            <a:endParaRPr lang="fr-BE" sz="1800" smtClean="0"/>
          </a:p>
          <a:p>
            <a:pPr lvl="1"/>
            <a:r>
              <a:rPr lang="en-GB" sz="1600" smtClean="0"/>
              <a:t>IN </a:t>
            </a:r>
          </a:p>
          <a:p>
            <a:pPr lvl="1"/>
            <a:r>
              <a:rPr lang="en-GB" sz="1600" smtClean="0"/>
              <a:t>BETWEEN </a:t>
            </a:r>
            <a:r>
              <a:rPr lang="fr-BE" sz="1600" smtClean="0"/>
              <a:t>	</a:t>
            </a:r>
            <a:endParaRPr lang="en-GB" sz="1600" smtClean="0"/>
          </a:p>
          <a:p>
            <a:pPr lvl="1"/>
            <a:r>
              <a:rPr lang="en-GB" sz="1600" smtClean="0"/>
              <a:t>LIKE </a:t>
            </a:r>
          </a:p>
        </p:txBody>
      </p:sp>
    </p:spTree>
  </p:cSld>
  <p:clrMapOvr>
    <a:masterClrMapping/>
  </p:clrMapOvr>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ctrTitle"/>
          </p:nvPr>
        </p:nvSpPr>
        <p:spPr>
          <a:solidFill>
            <a:schemeClr val="bg1">
              <a:alpha val="50195"/>
            </a:schemeClr>
          </a:solidFill>
        </p:spPr>
        <p:txBody>
          <a:bodyPr/>
          <a:lstStyle/>
          <a:p>
            <a:r>
              <a:rPr lang="fr-FR" smtClean="0"/>
              <a:t>Introduction à Java</a:t>
            </a:r>
            <a:endParaRPr lang="en-US" smtClean="0"/>
          </a:p>
        </p:txBody>
      </p:sp>
      <p:sp>
        <p:nvSpPr>
          <p:cNvPr id="264195" name="Rectangle 3"/>
          <p:cNvSpPr>
            <a:spLocks noGrp="1" noChangeArrowheads="1"/>
          </p:cNvSpPr>
          <p:nvPr>
            <p:ph type="subTitle" idx="1"/>
          </p:nvPr>
        </p:nvSpPr>
        <p:spPr>
          <a:ln w="9525"/>
        </p:spPr>
        <p:txBody>
          <a:bodyPr/>
          <a:lstStyle/>
          <a:p>
            <a:r>
              <a:rPr lang="fr-FR" smtClean="0"/>
              <a:t>X. Connecter une application Java à une BD: JDBC</a:t>
            </a:r>
            <a:endParaRPr lang="en-US" smtClean="0"/>
          </a:p>
        </p:txBody>
      </p:sp>
    </p:spTree>
  </p:cSld>
  <p:clrMapOvr>
    <a:masterClrMapping/>
  </p:clrMapOvr>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265219" name="Rectangle 2"/>
          <p:cNvSpPr>
            <a:spLocks noGrp="1" noChangeArrowheads="1"/>
          </p:cNvSpPr>
          <p:nvPr>
            <p:ph type="title"/>
          </p:nvPr>
        </p:nvSpPr>
        <p:spPr/>
        <p:txBody>
          <a:bodyPr/>
          <a:lstStyle/>
          <a:p>
            <a:r>
              <a:rPr lang="fr-FR" sz="3600" smtClean="0"/>
              <a:t>Connexion aux bases de données en Java</a:t>
            </a:r>
            <a:endParaRPr lang="en-GB" sz="3600" smtClean="0"/>
          </a:p>
        </p:txBody>
      </p:sp>
      <p:sp>
        <p:nvSpPr>
          <p:cNvPr id="265220" name="Rectangle 3"/>
          <p:cNvSpPr>
            <a:spLocks noGrp="1" noChangeArrowheads="1"/>
          </p:cNvSpPr>
          <p:nvPr>
            <p:ph type="body" idx="1"/>
          </p:nvPr>
        </p:nvSpPr>
        <p:spPr/>
        <p:txBody>
          <a:bodyPr/>
          <a:lstStyle/>
          <a:p>
            <a:r>
              <a:rPr lang="fr-FR" smtClean="0"/>
              <a:t>Le défi</a:t>
            </a:r>
          </a:p>
          <a:p>
            <a:r>
              <a:rPr lang="fr-FR" smtClean="0"/>
              <a:t>La solution: JDBC</a:t>
            </a:r>
          </a:p>
          <a:p>
            <a:r>
              <a:rPr lang="fr-FR" smtClean="0"/>
              <a:t>Mise en œuvre</a:t>
            </a:r>
            <a:endParaRPr lang="en-GB" smtClean="0"/>
          </a:p>
        </p:txBody>
      </p:sp>
    </p:spTree>
  </p:cSld>
  <p:clrMapOvr>
    <a:masterClrMapping/>
  </p:clrMapOvr>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266243" name="Rectangle 2"/>
          <p:cNvSpPr>
            <a:spLocks noGrp="1" noChangeArrowheads="1"/>
          </p:cNvSpPr>
          <p:nvPr>
            <p:ph type="title"/>
          </p:nvPr>
        </p:nvSpPr>
        <p:spPr/>
        <p:txBody>
          <a:bodyPr/>
          <a:lstStyle/>
          <a:p>
            <a:r>
              <a:rPr lang="fr-FR" sz="3600" smtClean="0"/>
              <a:t>Connexion aux bases de données en Java</a:t>
            </a:r>
            <a:br>
              <a:rPr lang="fr-FR" sz="3600" smtClean="0"/>
            </a:br>
            <a:r>
              <a:rPr lang="fr-FR" sz="2800" smtClean="0"/>
              <a:t>Le défi</a:t>
            </a:r>
            <a:endParaRPr lang="en-GB" sz="2800" smtClean="0"/>
          </a:p>
        </p:txBody>
      </p:sp>
      <p:sp>
        <p:nvSpPr>
          <p:cNvPr id="266244" name="Rectangle 3"/>
          <p:cNvSpPr>
            <a:spLocks noGrp="1" noChangeArrowheads="1"/>
          </p:cNvSpPr>
          <p:nvPr>
            <p:ph type="body" idx="1"/>
          </p:nvPr>
        </p:nvSpPr>
        <p:spPr>
          <a:xfrm>
            <a:off x="152400" y="1295400"/>
            <a:ext cx="8839200" cy="5016500"/>
          </a:xfrm>
        </p:spPr>
        <p:txBody>
          <a:bodyPr/>
          <a:lstStyle/>
          <a:p>
            <a:pPr>
              <a:lnSpc>
                <a:spcPct val="120000"/>
              </a:lnSpc>
            </a:pPr>
            <a:r>
              <a:rPr lang="fr-FR" sz="2400" smtClean="0"/>
              <a:t>Une application informatique a le plus souvent (surtout en informatique d’entreprise) besoin d’interagir avec une ou plusieurs bases de données</a:t>
            </a:r>
          </a:p>
          <a:p>
            <a:pPr>
              <a:lnSpc>
                <a:spcPct val="120000"/>
              </a:lnSpc>
            </a:pPr>
            <a:r>
              <a:rPr lang="fr-FR" sz="2400" smtClean="0"/>
              <a:t>Exemples:</a:t>
            </a:r>
          </a:p>
          <a:p>
            <a:pPr lvl="1">
              <a:lnSpc>
                <a:spcPct val="120000"/>
              </a:lnSpc>
            </a:pPr>
            <a:r>
              <a:rPr lang="fr-FR" sz="2000" smtClean="0"/>
              <a:t>L’application qui permet à un agent bancaire d’effectuer des opérations sur le compte de ses clients doit obtenir et enregistrer des données sur la base de données de la banque</a:t>
            </a:r>
          </a:p>
          <a:p>
            <a:pPr lvl="1">
              <a:lnSpc>
                <a:spcPct val="120000"/>
              </a:lnSpc>
            </a:pPr>
            <a:r>
              <a:rPr lang="fr-FR" sz="2000" smtClean="0"/>
              <a:t>Les terminaux Bancontact ou Visa doivent envoyer une opération à la banque de données des comptes ou cartes et obtenir une confirmation</a:t>
            </a:r>
          </a:p>
          <a:p>
            <a:pPr lvl="1">
              <a:lnSpc>
                <a:spcPct val="120000"/>
              </a:lnSpc>
            </a:pPr>
            <a:r>
              <a:rPr lang="fr-FR" sz="2000" smtClean="0"/>
              <a:t>Un call center dans un service à la clientèle doit pouvoir obtenir et modifier les données des clients, de leurs factures, etc.</a:t>
            </a:r>
            <a:endParaRPr lang="en-GB" sz="2000" smtClean="0"/>
          </a:p>
        </p:txBody>
      </p:sp>
    </p:spTree>
  </p:cSld>
  <p:clrMapOvr>
    <a:masterClrMapping/>
  </p:clrMapOvr>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267267" name="Rectangle 2"/>
          <p:cNvSpPr>
            <a:spLocks noGrp="1" noChangeArrowheads="1"/>
          </p:cNvSpPr>
          <p:nvPr>
            <p:ph type="title"/>
          </p:nvPr>
        </p:nvSpPr>
        <p:spPr/>
        <p:txBody>
          <a:bodyPr/>
          <a:lstStyle/>
          <a:p>
            <a:r>
              <a:rPr lang="fr-FR" sz="3600" smtClean="0"/>
              <a:t>Connexion aux bases de données en Java</a:t>
            </a:r>
            <a:br>
              <a:rPr lang="fr-FR" sz="3600" smtClean="0"/>
            </a:br>
            <a:r>
              <a:rPr lang="fr-FR" sz="2800" smtClean="0"/>
              <a:t>Le défi</a:t>
            </a:r>
            <a:endParaRPr lang="en-GB" sz="2800" smtClean="0"/>
          </a:p>
        </p:txBody>
      </p:sp>
      <p:sp>
        <p:nvSpPr>
          <p:cNvPr id="267268" name="Rectangle 3"/>
          <p:cNvSpPr>
            <a:spLocks noGrp="1" noChangeArrowheads="1"/>
          </p:cNvSpPr>
          <p:nvPr>
            <p:ph type="body" idx="1"/>
          </p:nvPr>
        </p:nvSpPr>
        <p:spPr>
          <a:xfrm>
            <a:off x="152400" y="1295400"/>
            <a:ext cx="8839200" cy="5016500"/>
          </a:xfrm>
        </p:spPr>
        <p:txBody>
          <a:bodyPr/>
          <a:lstStyle/>
          <a:p>
            <a:pPr>
              <a:lnSpc>
                <a:spcPct val="120000"/>
              </a:lnSpc>
            </a:pPr>
            <a:r>
              <a:rPr lang="fr-FR" sz="2400" smtClean="0"/>
              <a:t>Or les bases de données sont en général centralisées et servent un grand nombre de « clients »</a:t>
            </a:r>
          </a:p>
          <a:p>
            <a:pPr lvl="1">
              <a:lnSpc>
                <a:spcPct val="120000"/>
              </a:lnSpc>
            </a:pPr>
            <a:r>
              <a:rPr lang="fr-FR" sz="2000" smtClean="0"/>
              <a:t>Comment stocker l’information à un seul endroit et permettre à de multiples utilisateurs d’y accéder en même temps et de différentes façons?</a:t>
            </a:r>
          </a:p>
          <a:p>
            <a:pPr>
              <a:lnSpc>
                <a:spcPct val="120000"/>
              </a:lnSpc>
            </a:pPr>
            <a:r>
              <a:rPr lang="fr-FR" sz="2400" smtClean="0"/>
              <a:t>Les bases de données se contentent donc en général de stocker l’information, éventuellement de la valider, mais pas de la traiter</a:t>
            </a:r>
          </a:p>
          <a:p>
            <a:pPr>
              <a:lnSpc>
                <a:spcPct val="120000"/>
              </a:lnSpc>
            </a:pPr>
            <a:r>
              <a:rPr lang="fr-FR" sz="2400" smtClean="0"/>
              <a:t>Et elles se mettent à la disposition des applications pour leur fournir l’information demandée ou pour stocker leurs modifications (en SQL)</a:t>
            </a:r>
            <a:endParaRPr lang="en-GB" sz="2400" smtClean="0"/>
          </a:p>
        </p:txBody>
      </p:sp>
    </p:spTree>
  </p:cSld>
  <p:clrMapOvr>
    <a:masterClrMapping/>
  </p:clrMapOvr>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268291" name="Rectangle 2"/>
          <p:cNvSpPr>
            <a:spLocks noGrp="1" noChangeArrowheads="1"/>
          </p:cNvSpPr>
          <p:nvPr>
            <p:ph type="title"/>
          </p:nvPr>
        </p:nvSpPr>
        <p:spPr/>
        <p:txBody>
          <a:bodyPr/>
          <a:lstStyle/>
          <a:p>
            <a:r>
              <a:rPr lang="fr-FR" sz="3600" smtClean="0"/>
              <a:t>Connexion aux bases de données en Java</a:t>
            </a:r>
            <a:br>
              <a:rPr lang="fr-FR" sz="3600" smtClean="0"/>
            </a:br>
            <a:r>
              <a:rPr lang="fr-FR" sz="2800" smtClean="0"/>
              <a:t>Le défi</a:t>
            </a:r>
            <a:endParaRPr lang="en-GB" sz="2800" smtClean="0"/>
          </a:p>
        </p:txBody>
      </p:sp>
      <p:sp>
        <p:nvSpPr>
          <p:cNvPr id="268292" name="Rectangle 3"/>
          <p:cNvSpPr>
            <a:spLocks noGrp="1" noChangeArrowheads="1"/>
          </p:cNvSpPr>
          <p:nvPr>
            <p:ph type="body" idx="1"/>
          </p:nvPr>
        </p:nvSpPr>
        <p:spPr>
          <a:xfrm>
            <a:off x="152400" y="1295400"/>
            <a:ext cx="8839200" cy="5016500"/>
          </a:xfrm>
        </p:spPr>
        <p:txBody>
          <a:bodyPr/>
          <a:lstStyle/>
          <a:p>
            <a:pPr>
              <a:lnSpc>
                <a:spcPct val="120000"/>
              </a:lnSpc>
            </a:pPr>
            <a:r>
              <a:rPr lang="fr-FR" sz="2400" smtClean="0"/>
              <a:t>Comment une application Java peut-elle interagir avec une base de données externe (par exemple MS Access)?</a:t>
            </a:r>
          </a:p>
          <a:p>
            <a:pPr lvl="1">
              <a:lnSpc>
                <a:spcPct val="120000"/>
              </a:lnSpc>
              <a:buFont typeface="Wingdings" pitchFamily="2" charset="2"/>
              <a:buNone/>
            </a:pPr>
            <a:r>
              <a:rPr lang="fr-FR" sz="2000" smtClean="0">
                <a:sym typeface="Wingdings" pitchFamily="2" charset="2"/>
              </a:rPr>
              <a:t> </a:t>
            </a:r>
            <a:r>
              <a:rPr lang="fr-FR" sz="2000" smtClean="0"/>
              <a:t>Logiquement, en SQL</a:t>
            </a:r>
          </a:p>
          <a:p>
            <a:pPr>
              <a:lnSpc>
                <a:spcPct val="120000"/>
              </a:lnSpc>
            </a:pPr>
            <a:r>
              <a:rPr lang="fr-FR" sz="2400" smtClean="0"/>
              <a:t>Mais comment permettre à l’application de se connecter à la base de données, de lui envoyer des requêtes et d’en récupérer le résultat?</a:t>
            </a:r>
          </a:p>
          <a:p>
            <a:pPr lvl="1">
              <a:lnSpc>
                <a:spcPct val="120000"/>
              </a:lnSpc>
              <a:buFont typeface="Wingdings" pitchFamily="2" charset="2"/>
              <a:buChar char="è"/>
            </a:pPr>
            <a:r>
              <a:rPr lang="fr-FR" sz="2000" smtClean="0"/>
              <a:t>En rendant la base de données Access disponible pour interrogation par des applications externes (cf. procédure ODBC)</a:t>
            </a:r>
          </a:p>
          <a:p>
            <a:pPr lvl="1">
              <a:lnSpc>
                <a:spcPct val="120000"/>
              </a:lnSpc>
              <a:buFont typeface="Wingdings" pitchFamily="2" charset="2"/>
              <a:buChar char="è"/>
            </a:pPr>
            <a:r>
              <a:rPr lang="fr-FR" sz="2000" smtClean="0"/>
              <a:t>Et en établissant une connexion entre l’application et cette source ODBC</a:t>
            </a:r>
            <a:endParaRPr lang="en-GB" sz="2000" smtClean="0"/>
          </a:p>
        </p:txBody>
      </p:sp>
    </p:spTree>
  </p:cSld>
  <p:clrMapOvr>
    <a:masterClrMapping/>
  </p:clrMapOvr>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269315" name="Rectangle 2"/>
          <p:cNvSpPr>
            <a:spLocks noGrp="1" noChangeArrowheads="1"/>
          </p:cNvSpPr>
          <p:nvPr>
            <p:ph type="title"/>
          </p:nvPr>
        </p:nvSpPr>
        <p:spPr/>
        <p:txBody>
          <a:bodyPr/>
          <a:lstStyle/>
          <a:p>
            <a:r>
              <a:rPr lang="fr-FR" sz="3600" smtClean="0"/>
              <a:t>Connexion aux bases de données en Java</a:t>
            </a:r>
            <a:br>
              <a:rPr lang="fr-FR" sz="3600" smtClean="0"/>
            </a:br>
            <a:r>
              <a:rPr lang="fr-FR" sz="2800" smtClean="0"/>
              <a:t>Le défi</a:t>
            </a:r>
            <a:endParaRPr lang="en-GB" sz="2800" smtClean="0"/>
          </a:p>
        </p:txBody>
      </p:sp>
      <p:sp>
        <p:nvSpPr>
          <p:cNvPr id="269316" name="AutoShape 5"/>
          <p:cNvSpPr>
            <a:spLocks noChangeArrowheads="1"/>
          </p:cNvSpPr>
          <p:nvPr/>
        </p:nvSpPr>
        <p:spPr bwMode="auto">
          <a:xfrm>
            <a:off x="1612900" y="2514600"/>
            <a:ext cx="1320800" cy="1879600"/>
          </a:xfrm>
          <a:prstGeom prst="can">
            <a:avLst>
              <a:gd name="adj" fmla="val 35577"/>
            </a:avLst>
          </a:prstGeom>
          <a:solidFill>
            <a:srgbClr val="E6F4FF"/>
          </a:solidFill>
          <a:ln w="19050">
            <a:solidFill>
              <a:schemeClr val="bg2"/>
            </a:solidFill>
            <a:round/>
            <a:headEnd/>
            <a:tailEnd/>
          </a:ln>
        </p:spPr>
        <p:txBody>
          <a:bodyPr wrap="none" anchor="ctr"/>
          <a:lstStyle/>
          <a:p>
            <a:r>
              <a:rPr lang="fr-FR"/>
              <a:t>Base de</a:t>
            </a:r>
            <a:br>
              <a:rPr lang="fr-FR"/>
            </a:br>
            <a:r>
              <a:rPr lang="fr-FR"/>
              <a:t>Données</a:t>
            </a:r>
            <a:endParaRPr lang="en-GB"/>
          </a:p>
        </p:txBody>
      </p:sp>
      <p:pic>
        <p:nvPicPr>
          <p:cNvPr id="269317" name="Picture 7" descr="java_logo"/>
          <p:cNvPicPr>
            <a:picLocks noChangeAspect="1" noChangeArrowheads="1"/>
          </p:cNvPicPr>
          <p:nvPr/>
        </p:nvPicPr>
        <p:blipFill>
          <a:blip r:embed="rId3"/>
          <a:srcRect/>
          <a:stretch>
            <a:fillRect/>
          </a:stretch>
        </p:blipFill>
        <p:spPr bwMode="auto">
          <a:xfrm>
            <a:off x="5527675" y="2230438"/>
            <a:ext cx="2190750" cy="2190750"/>
          </a:xfrm>
          <a:prstGeom prst="rect">
            <a:avLst/>
          </a:prstGeom>
          <a:noFill/>
          <a:ln w="9525">
            <a:noFill/>
            <a:miter lim="800000"/>
            <a:headEnd/>
            <a:tailEnd/>
          </a:ln>
        </p:spPr>
      </p:pic>
      <p:sp>
        <p:nvSpPr>
          <p:cNvPr id="269318" name="AutoShape 8"/>
          <p:cNvSpPr>
            <a:spLocks noChangeArrowheads="1"/>
          </p:cNvSpPr>
          <p:nvPr/>
        </p:nvSpPr>
        <p:spPr bwMode="auto">
          <a:xfrm flipH="1">
            <a:off x="3403600" y="2832100"/>
            <a:ext cx="2209800" cy="647700"/>
          </a:xfrm>
          <a:prstGeom prst="rightArrow">
            <a:avLst>
              <a:gd name="adj1" fmla="val 50000"/>
              <a:gd name="adj2" fmla="val 85294"/>
            </a:avLst>
          </a:prstGeom>
          <a:solidFill>
            <a:srgbClr val="E6F4FF"/>
          </a:solidFill>
          <a:ln w="19050">
            <a:solidFill>
              <a:schemeClr val="bg2"/>
            </a:solidFill>
            <a:miter lim="800000"/>
            <a:headEnd/>
            <a:tailEnd/>
          </a:ln>
        </p:spPr>
        <p:txBody>
          <a:bodyPr wrap="none" anchor="ctr"/>
          <a:lstStyle/>
          <a:p>
            <a:r>
              <a:rPr lang="fr-FR"/>
              <a:t>Requêtes</a:t>
            </a:r>
            <a:endParaRPr lang="en-GB"/>
          </a:p>
        </p:txBody>
      </p:sp>
      <p:sp>
        <p:nvSpPr>
          <p:cNvPr id="269319" name="AutoShape 9"/>
          <p:cNvSpPr>
            <a:spLocks noChangeArrowheads="1"/>
          </p:cNvSpPr>
          <p:nvPr/>
        </p:nvSpPr>
        <p:spPr bwMode="auto">
          <a:xfrm>
            <a:off x="3403600" y="3429000"/>
            <a:ext cx="2209800" cy="647700"/>
          </a:xfrm>
          <a:prstGeom prst="rightArrow">
            <a:avLst>
              <a:gd name="adj1" fmla="val 50000"/>
              <a:gd name="adj2" fmla="val 85294"/>
            </a:avLst>
          </a:prstGeom>
          <a:solidFill>
            <a:srgbClr val="E6F4FF"/>
          </a:solidFill>
          <a:ln w="19050">
            <a:solidFill>
              <a:schemeClr val="bg2"/>
            </a:solidFill>
            <a:miter lim="800000"/>
            <a:headEnd/>
            <a:tailEnd/>
          </a:ln>
        </p:spPr>
        <p:txBody>
          <a:bodyPr wrap="none" anchor="ctr"/>
          <a:lstStyle/>
          <a:p>
            <a:r>
              <a:rPr lang="fr-FR"/>
              <a:t>Résultats</a:t>
            </a:r>
            <a:endParaRPr lang="en-GB"/>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3"/>
          <p:cNvSpPr>
            <a:spLocks noGrp="1"/>
          </p:cNvSpPr>
          <p:nvPr>
            <p:ph type="ftr" sz="quarter" idx="10"/>
          </p:nvPr>
        </p:nvSpPr>
        <p:spPr>
          <a:noFill/>
        </p:spPr>
        <p:txBody>
          <a:bodyPr/>
          <a:lstStyle/>
          <a:p>
            <a:r>
              <a:rPr lang="fr-FR" smtClean="0"/>
              <a:t>Cours Java 2013 Bersini</a:t>
            </a:r>
            <a:endParaRPr lang="fr-FR" u="sng"/>
          </a:p>
        </p:txBody>
      </p:sp>
      <p:sp>
        <p:nvSpPr>
          <p:cNvPr id="69635" name="Rectangle 2"/>
          <p:cNvSpPr>
            <a:spLocks noGrp="1" noChangeArrowheads="1"/>
          </p:cNvSpPr>
          <p:nvPr>
            <p:ph type="title"/>
          </p:nvPr>
        </p:nvSpPr>
        <p:spPr/>
        <p:txBody>
          <a:bodyPr/>
          <a:lstStyle/>
          <a:p>
            <a:r>
              <a:rPr lang="fr-FR" smtClean="0"/>
              <a:t>Bref Historique</a:t>
            </a:r>
          </a:p>
        </p:txBody>
      </p:sp>
      <p:sp>
        <p:nvSpPr>
          <p:cNvPr id="69636" name="Rectangle 3"/>
          <p:cNvSpPr>
            <a:spLocks noGrp="1" noChangeArrowheads="1"/>
          </p:cNvSpPr>
          <p:nvPr>
            <p:ph type="body" idx="1"/>
          </p:nvPr>
        </p:nvSpPr>
        <p:spPr>
          <a:xfrm>
            <a:off x="152400" y="1052513"/>
            <a:ext cx="8839200" cy="5184775"/>
          </a:xfrm>
        </p:spPr>
        <p:txBody>
          <a:bodyPr/>
          <a:lstStyle/>
          <a:p>
            <a:pPr>
              <a:lnSpc>
                <a:spcPct val="90000"/>
              </a:lnSpc>
            </a:pPr>
            <a:r>
              <a:rPr lang="fr-BE" smtClean="0"/>
              <a:t>1991: Développement de OAK</a:t>
            </a:r>
          </a:p>
          <a:p>
            <a:pPr lvl="1">
              <a:lnSpc>
                <a:spcPct val="90000"/>
              </a:lnSpc>
            </a:pPr>
            <a:r>
              <a:rPr lang="fr-BE" smtClean="0"/>
              <a:t>langage simple, portable et orienté objets</a:t>
            </a:r>
          </a:p>
          <a:p>
            <a:pPr lvl="1">
              <a:lnSpc>
                <a:spcPct val="90000"/>
              </a:lnSpc>
            </a:pPr>
            <a:r>
              <a:rPr lang="fr-BE" smtClean="0"/>
              <a:t>pour la programmation d’appareils électroniques ménagers</a:t>
            </a:r>
          </a:p>
          <a:p>
            <a:pPr lvl="1">
              <a:lnSpc>
                <a:spcPct val="90000"/>
              </a:lnSpc>
            </a:pPr>
            <a:r>
              <a:rPr lang="fr-BE" smtClean="0"/>
              <a:t>emprunte la portabilité du Pascal (VM) et la syntaxe de C++</a:t>
            </a:r>
          </a:p>
          <a:p>
            <a:pPr>
              <a:lnSpc>
                <a:spcPct val="90000"/>
              </a:lnSpc>
            </a:pPr>
            <a:r>
              <a:rPr lang="fr-BE" smtClean="0"/>
              <a:t>1994: Abandon du projet OAK</a:t>
            </a:r>
          </a:p>
          <a:p>
            <a:pPr lvl="1">
              <a:lnSpc>
                <a:spcPct val="90000"/>
              </a:lnSpc>
            </a:pPr>
            <a:r>
              <a:rPr lang="fr-BE" smtClean="0"/>
              <a:t>Peu d’enthousiasme pour l’idée</a:t>
            </a:r>
          </a:p>
          <a:p>
            <a:pPr>
              <a:lnSpc>
                <a:spcPct val="90000"/>
              </a:lnSpc>
            </a:pPr>
            <a:r>
              <a:rPr lang="fr-BE" smtClean="0"/>
              <a:t>1995: Intégration de la JVM dans Netscape</a:t>
            </a:r>
          </a:p>
          <a:p>
            <a:pPr lvl="1">
              <a:lnSpc>
                <a:spcPct val="90000"/>
              </a:lnSpc>
            </a:pPr>
            <a:r>
              <a:rPr lang="fr-BE" smtClean="0"/>
              <a:t>Apparition des Applets</a:t>
            </a:r>
          </a:p>
          <a:p>
            <a:pPr lvl="1">
              <a:lnSpc>
                <a:spcPct val="90000"/>
              </a:lnSpc>
            </a:pPr>
            <a:r>
              <a:rPr lang="fr-BE" smtClean="0"/>
              <a:t>Explosion d’Internet </a:t>
            </a:r>
            <a:r>
              <a:rPr lang="fr-BE" smtClean="0">
                <a:sym typeface="Wingdings" pitchFamily="2" charset="2"/>
              </a:rPr>
              <a:t> </a:t>
            </a:r>
            <a:r>
              <a:rPr lang="fr-BE" smtClean="0"/>
              <a:t>attrait grandissant pour Java</a:t>
            </a:r>
          </a:p>
          <a:p>
            <a:pPr>
              <a:lnSpc>
                <a:spcPct val="90000"/>
              </a:lnSpc>
            </a:pPr>
            <a:r>
              <a:rPr lang="fr-BE" smtClean="0"/>
              <a:t>1999: Apparition de JINI</a:t>
            </a:r>
          </a:p>
          <a:p>
            <a:pPr lvl="1">
              <a:lnSpc>
                <a:spcPct val="90000"/>
              </a:lnSpc>
            </a:pPr>
            <a:r>
              <a:rPr lang="fr-BE" smtClean="0"/>
              <a:t>Nouvelle technologie basée sur Java</a:t>
            </a:r>
          </a:p>
          <a:p>
            <a:pPr lvl="1">
              <a:lnSpc>
                <a:spcPct val="90000"/>
              </a:lnSpc>
            </a:pPr>
            <a:r>
              <a:rPr lang="fr-BE" smtClean="0"/>
              <a:t>Reprend l’ambition de départ d’un plug and play universel</a:t>
            </a:r>
          </a:p>
          <a:p>
            <a:pPr lvl="1">
              <a:lnSpc>
                <a:spcPct val="90000"/>
              </a:lnSpc>
            </a:pPr>
            <a:r>
              <a:rPr lang="fr-BE" smtClean="0"/>
              <a:t>Distribué sur tous les appareils munis d’un processeur</a:t>
            </a:r>
          </a:p>
          <a:p>
            <a:pPr>
              <a:lnSpc>
                <a:spcPct val="90000"/>
              </a:lnSpc>
            </a:pPr>
            <a:r>
              <a:rPr lang="en-US" smtClean="0"/>
              <a:t>2006: Java devient Open Source</a:t>
            </a:r>
          </a:p>
          <a:p>
            <a:pPr lvl="1">
              <a:lnSpc>
                <a:spcPct val="90000"/>
              </a:lnSpc>
            </a:pPr>
            <a:r>
              <a:rPr lang="en-US" smtClean="0"/>
              <a:t>Les sources de la plateformes Java sont désormais libres sous licence GNU</a:t>
            </a:r>
          </a:p>
        </p:txBody>
      </p:sp>
    </p:spTree>
  </p:cSld>
  <p:clrMapOvr>
    <a:masterClrMapping/>
  </p:clrMapOvr>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270339" name="Rectangle 2"/>
          <p:cNvSpPr>
            <a:spLocks noGrp="1" noChangeArrowheads="1"/>
          </p:cNvSpPr>
          <p:nvPr>
            <p:ph type="title"/>
          </p:nvPr>
        </p:nvSpPr>
        <p:spPr/>
        <p:txBody>
          <a:bodyPr/>
          <a:lstStyle/>
          <a:p>
            <a:r>
              <a:rPr lang="fr-FR" sz="3600" smtClean="0"/>
              <a:t>Connexion aux bases de données en Java</a:t>
            </a:r>
            <a:br>
              <a:rPr lang="fr-FR" sz="3600" smtClean="0"/>
            </a:br>
            <a:r>
              <a:rPr lang="fr-FR" sz="2800" smtClean="0"/>
              <a:t>La solution: JDBC</a:t>
            </a:r>
            <a:endParaRPr lang="en-GB" sz="2800" smtClean="0"/>
          </a:p>
        </p:txBody>
      </p:sp>
      <p:sp>
        <p:nvSpPr>
          <p:cNvPr id="270340" name="Rectangle 3"/>
          <p:cNvSpPr>
            <a:spLocks noGrp="1" noChangeArrowheads="1"/>
          </p:cNvSpPr>
          <p:nvPr>
            <p:ph type="body" idx="1"/>
          </p:nvPr>
        </p:nvSpPr>
        <p:spPr>
          <a:xfrm>
            <a:off x="152400" y="1295400"/>
            <a:ext cx="8839200" cy="5105400"/>
          </a:xfrm>
        </p:spPr>
        <p:txBody>
          <a:bodyPr/>
          <a:lstStyle/>
          <a:p>
            <a:r>
              <a:rPr lang="fr-FR" smtClean="0"/>
              <a:t>Dans le monde Windows, il existe une plateforme baptisée ODBC</a:t>
            </a:r>
          </a:p>
          <a:p>
            <a:pPr lvl="1"/>
            <a:r>
              <a:rPr lang="fr-FR" smtClean="0"/>
              <a:t>ODBC = </a:t>
            </a:r>
            <a:r>
              <a:rPr lang="en-GB" smtClean="0"/>
              <a:t>Open DataBase Connectivity</a:t>
            </a:r>
          </a:p>
          <a:p>
            <a:r>
              <a:rPr lang="en-GB" smtClean="0"/>
              <a:t>Il s’agit d’une interface standard permettant de mettre des bases de données à disposition des applications Windows</a:t>
            </a:r>
          </a:p>
          <a:p>
            <a:r>
              <a:rPr lang="en-GB" smtClean="0"/>
              <a:t>Chaque PC équipé de Windows possède une liste des “DataSources” ODBC qui pointent chacune vers une base de données</a:t>
            </a:r>
          </a:p>
          <a:p>
            <a:r>
              <a:rPr lang="en-GB" smtClean="0"/>
              <a:t>ODBC “connaît” chaque type de base de données Windows et sait “dans quel langage” lui parler</a:t>
            </a:r>
          </a:p>
          <a:p>
            <a:r>
              <a:rPr lang="en-GB" smtClean="0"/>
              <a:t>Autrement dit, il existe un “pilote ODBC” pour la plupart des bases de données qui tournent sous Windows.</a:t>
            </a:r>
          </a:p>
          <a:p>
            <a:pPr lvl="1"/>
            <a:r>
              <a:rPr lang="en-GB" smtClean="0"/>
              <a:t>Microsoft Access en fait partie</a:t>
            </a:r>
          </a:p>
          <a:p>
            <a:r>
              <a:rPr lang="fr-FR" smtClean="0"/>
              <a:t>Pour qu’un programme puisse accéder à une base de données, il suffit donc que celle-ci soit déclarée dans la liste des sources ODBC</a:t>
            </a:r>
            <a:endParaRPr lang="en-GB" smtClean="0"/>
          </a:p>
        </p:txBody>
      </p:sp>
    </p:spTree>
  </p:cSld>
  <p:clrMapOvr>
    <a:masterClrMapping/>
  </p:clrMapOvr>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271363" name="Rectangle 2"/>
          <p:cNvSpPr>
            <a:spLocks noGrp="1" noChangeArrowheads="1"/>
          </p:cNvSpPr>
          <p:nvPr>
            <p:ph type="title"/>
          </p:nvPr>
        </p:nvSpPr>
        <p:spPr/>
        <p:txBody>
          <a:bodyPr/>
          <a:lstStyle/>
          <a:p>
            <a:r>
              <a:rPr lang="fr-FR" smtClean="0"/>
              <a:t>PROJET</a:t>
            </a:r>
            <a:endParaRPr lang="en-GB" smtClean="0"/>
          </a:p>
        </p:txBody>
      </p:sp>
      <p:sp>
        <p:nvSpPr>
          <p:cNvPr id="271364" name="Rectangle 3"/>
          <p:cNvSpPr>
            <a:spLocks noGrp="1" noChangeArrowheads="1"/>
          </p:cNvSpPr>
          <p:nvPr>
            <p:ph type="body" idx="1"/>
          </p:nvPr>
        </p:nvSpPr>
        <p:spPr/>
        <p:txBody>
          <a:bodyPr/>
          <a:lstStyle/>
          <a:p>
            <a:pPr marL="381000" indent="-381000"/>
            <a:r>
              <a:rPr lang="fr-FR" smtClean="0"/>
              <a:t>Déclarez votre base de données MS Access comme une source de données ODBC</a:t>
            </a:r>
          </a:p>
          <a:p>
            <a:pPr marL="728663" lvl="1" indent="-342900">
              <a:buFont typeface="Wingdings" pitchFamily="2" charset="2"/>
              <a:buAutoNum type="arabicPeriod"/>
            </a:pPr>
            <a:r>
              <a:rPr lang="fr-FR" altLang="ja-JP" smtClean="0">
                <a:ea typeface="MS PGothic" pitchFamily="34" charset="-128"/>
              </a:rPr>
              <a:t>Ouvrez le menu « Démarrer » puis « Data Sources ODBC »</a:t>
            </a:r>
          </a:p>
          <a:p>
            <a:pPr marL="728663" lvl="1" indent="-342900">
              <a:buFont typeface="Wingdings" pitchFamily="2" charset="2"/>
              <a:buAutoNum type="arabicPeriod"/>
            </a:pPr>
            <a:r>
              <a:rPr lang="fr-FR" altLang="ja-JP" smtClean="0">
                <a:ea typeface="MS PGothic" pitchFamily="34" charset="-128"/>
              </a:rPr>
              <a:t>Cliquez sur « Ajouter »</a:t>
            </a:r>
          </a:p>
          <a:p>
            <a:pPr marL="728663" lvl="1" indent="-342900">
              <a:buFont typeface="Wingdings" pitchFamily="2" charset="2"/>
              <a:buAutoNum type="arabicPeriod"/>
            </a:pPr>
            <a:r>
              <a:rPr lang="fr-FR" altLang="ja-JP" smtClean="0">
                <a:ea typeface="MS PGothic" pitchFamily="34" charset="-128"/>
              </a:rPr>
              <a:t>Choisissez « Microsoft Access Driver (*.mdb) » dans la liste</a:t>
            </a:r>
          </a:p>
          <a:p>
            <a:pPr marL="728663" lvl="1" indent="-342900">
              <a:buFont typeface="Wingdings" pitchFamily="2" charset="2"/>
              <a:buAutoNum type="arabicPeriod"/>
            </a:pPr>
            <a:r>
              <a:rPr lang="fr-FR" altLang="ja-JP" smtClean="0">
                <a:ea typeface="MS PGothic" pitchFamily="34" charset="-128"/>
              </a:rPr>
              <a:t>Cliquez sur Finish</a:t>
            </a:r>
          </a:p>
          <a:p>
            <a:pPr marL="728663" lvl="1" indent="-342900">
              <a:buFont typeface="Wingdings" pitchFamily="2" charset="2"/>
              <a:buAutoNum type="arabicPeriod"/>
            </a:pPr>
            <a:r>
              <a:rPr lang="fr-FR" altLang="ja-JP" smtClean="0">
                <a:ea typeface="MS PGothic" pitchFamily="34" charset="-128"/>
              </a:rPr>
              <a:t>Donnez un nom (simple) à votre source de données</a:t>
            </a:r>
          </a:p>
          <a:p>
            <a:pPr marL="728663" lvl="1" indent="-342900">
              <a:buFont typeface="Wingdings" pitchFamily="2" charset="2"/>
              <a:buAutoNum type="arabicPeriod"/>
            </a:pPr>
            <a:r>
              <a:rPr lang="fr-FR" altLang="ja-JP" smtClean="0">
                <a:ea typeface="MS PGothic" pitchFamily="34" charset="-128"/>
              </a:rPr>
              <a:t>Cliquez sur « Select… »</a:t>
            </a:r>
          </a:p>
          <a:p>
            <a:pPr marL="728663" lvl="1" indent="-342900">
              <a:buFont typeface="Wingdings" pitchFamily="2" charset="2"/>
              <a:buAutoNum type="arabicPeriod"/>
            </a:pPr>
            <a:r>
              <a:rPr lang="fr-FR" altLang="ja-JP" smtClean="0">
                <a:ea typeface="MS PGothic" pitchFamily="34" charset="-128"/>
              </a:rPr>
              <a:t>Repérez et sélectionnez votre base de données et cliquez sur OK</a:t>
            </a:r>
            <a:br>
              <a:rPr lang="fr-FR" altLang="ja-JP" smtClean="0">
                <a:ea typeface="MS PGothic" pitchFamily="34" charset="-128"/>
              </a:rPr>
            </a:br>
            <a:r>
              <a:rPr lang="fr-FR" altLang="ja-JP" smtClean="0">
                <a:ea typeface="MS PGothic" pitchFamily="34" charset="-128"/>
              </a:rPr>
              <a:t>(Notez que votre BD pourrait très bien se trouver sur un autre ordinateur)</a:t>
            </a:r>
          </a:p>
          <a:p>
            <a:pPr marL="728663" lvl="1" indent="-342900">
              <a:buFont typeface="Wingdings" pitchFamily="2" charset="2"/>
              <a:buAutoNum type="arabicPeriod"/>
            </a:pPr>
            <a:r>
              <a:rPr lang="fr-FR" altLang="ja-JP" smtClean="0">
                <a:ea typeface="MS PGothic" pitchFamily="34" charset="-128"/>
              </a:rPr>
              <a:t>Cliquez sur OK pour fermer le panneau de contrôle ODBC</a:t>
            </a:r>
          </a:p>
          <a:p>
            <a:pPr marL="381000" indent="-381000"/>
            <a:r>
              <a:rPr lang="fr-FR" smtClean="0"/>
              <a:t>Votre base de données MS Access est maintenant reconnue comme une source accessible via ODBC</a:t>
            </a:r>
          </a:p>
        </p:txBody>
      </p:sp>
    </p:spTree>
  </p:cSld>
  <p:clrMapOvr>
    <a:masterClrMapping/>
  </p:clrMapOvr>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272387" name="Rectangle 2"/>
          <p:cNvSpPr>
            <a:spLocks noGrp="1" noChangeArrowheads="1"/>
          </p:cNvSpPr>
          <p:nvPr>
            <p:ph type="title"/>
          </p:nvPr>
        </p:nvSpPr>
        <p:spPr/>
        <p:txBody>
          <a:bodyPr/>
          <a:lstStyle/>
          <a:p>
            <a:r>
              <a:rPr lang="fr-FR" sz="3600" smtClean="0"/>
              <a:t>Connexion aux bases de données en Java</a:t>
            </a:r>
            <a:br>
              <a:rPr lang="fr-FR" sz="3600" smtClean="0"/>
            </a:br>
            <a:r>
              <a:rPr lang="fr-FR" sz="2800" smtClean="0"/>
              <a:t>La solution: JDBC</a:t>
            </a:r>
            <a:endParaRPr lang="en-GB" sz="2800" smtClean="0"/>
          </a:p>
        </p:txBody>
      </p:sp>
      <p:sp>
        <p:nvSpPr>
          <p:cNvPr id="272388" name="Rectangle 3"/>
          <p:cNvSpPr>
            <a:spLocks noGrp="1" noChangeArrowheads="1"/>
          </p:cNvSpPr>
          <p:nvPr>
            <p:ph type="body" idx="1"/>
          </p:nvPr>
        </p:nvSpPr>
        <p:spPr>
          <a:xfrm>
            <a:off x="152400" y="1295400"/>
            <a:ext cx="8991600" cy="5016500"/>
          </a:xfrm>
        </p:spPr>
        <p:txBody>
          <a:bodyPr/>
          <a:lstStyle/>
          <a:p>
            <a:pPr>
              <a:lnSpc>
                <a:spcPct val="90000"/>
              </a:lnSpc>
            </a:pPr>
            <a:r>
              <a:rPr lang="fr-FR" smtClean="0"/>
              <a:t>Le problème: Java n’est pas une plateforme Windows</a:t>
            </a:r>
          </a:p>
          <a:p>
            <a:pPr lvl="1">
              <a:lnSpc>
                <a:spcPct val="90000"/>
              </a:lnSpc>
            </a:pPr>
            <a:r>
              <a:rPr lang="fr-FR" smtClean="0"/>
              <a:t>Java n’est donc pas lié en soi à ODBC</a:t>
            </a:r>
          </a:p>
          <a:p>
            <a:pPr lvl="1">
              <a:lnSpc>
                <a:spcPct val="90000"/>
              </a:lnSpc>
            </a:pPr>
            <a:r>
              <a:rPr lang="fr-FR" smtClean="0"/>
              <a:t>Les applications Java doivent en effet pouvoir dialoguer avec n’importe quelle base de données</a:t>
            </a:r>
          </a:p>
          <a:p>
            <a:pPr>
              <a:lnSpc>
                <a:spcPct val="90000"/>
              </a:lnSpc>
            </a:pPr>
            <a:r>
              <a:rPr lang="fr-FR" smtClean="0"/>
              <a:t>C’est pourquoi Java possède son propre système de communication avec les bases de données: JDBC (Java DataBase Connectivity)</a:t>
            </a:r>
          </a:p>
          <a:p>
            <a:pPr>
              <a:lnSpc>
                <a:spcPct val="90000"/>
              </a:lnSpc>
            </a:pPr>
            <a:r>
              <a:rPr lang="fr-FR" smtClean="0"/>
              <a:t>JDBC est un ensemble de classes prédéfinies pour chaque type de BD</a:t>
            </a:r>
          </a:p>
          <a:p>
            <a:pPr>
              <a:lnSpc>
                <a:spcPct val="90000"/>
              </a:lnSpc>
            </a:pPr>
            <a:r>
              <a:rPr lang="fr-FR" smtClean="0"/>
              <a:t>A l’instar d’ODBC, JDBC peut dialoguer avec un grand nombre de bases de données différentes (mais pas Access en tant que tel)</a:t>
            </a:r>
          </a:p>
          <a:p>
            <a:pPr>
              <a:lnSpc>
                <a:spcPct val="90000"/>
              </a:lnSpc>
            </a:pPr>
            <a:r>
              <a:rPr lang="fr-FR" smtClean="0"/>
              <a:t>En particulier, JDBC comprend un pilote qui lui permet de dialoguer avec ODBC</a:t>
            </a:r>
          </a:p>
          <a:p>
            <a:pPr>
              <a:lnSpc>
                <a:spcPct val="90000"/>
              </a:lnSpc>
            </a:pPr>
            <a:r>
              <a:rPr lang="fr-FR" smtClean="0"/>
              <a:t>Pour accéder à une base de données ODBC, un programme Java doit donc établir une connexion vers ODBC en précisant la DataSource dont il a besoin</a:t>
            </a:r>
          </a:p>
          <a:p>
            <a:pPr>
              <a:lnSpc>
                <a:spcPct val="90000"/>
              </a:lnSpc>
            </a:pPr>
            <a:r>
              <a:rPr lang="fr-FR" smtClean="0"/>
              <a:t>On parle en général d’un « Pont JDBC-ODBC »</a:t>
            </a:r>
            <a:endParaRPr lang="en-GB" smtClean="0"/>
          </a:p>
        </p:txBody>
      </p:sp>
    </p:spTree>
  </p:cSld>
  <p:clrMapOvr>
    <a:masterClrMapping/>
  </p:clrMapOvr>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273411" name="Rectangle 2"/>
          <p:cNvSpPr>
            <a:spLocks noGrp="1" noChangeArrowheads="1"/>
          </p:cNvSpPr>
          <p:nvPr>
            <p:ph type="title"/>
          </p:nvPr>
        </p:nvSpPr>
        <p:spPr/>
        <p:txBody>
          <a:bodyPr/>
          <a:lstStyle/>
          <a:p>
            <a:r>
              <a:rPr lang="fr-FR" sz="3600" smtClean="0"/>
              <a:t>Connexion aux bases de données en Java</a:t>
            </a:r>
            <a:br>
              <a:rPr lang="fr-FR" sz="3600" smtClean="0"/>
            </a:br>
            <a:r>
              <a:rPr lang="fr-FR" sz="2800" smtClean="0"/>
              <a:t>La solution: JDBC</a:t>
            </a:r>
            <a:endParaRPr lang="en-GB" sz="2800" smtClean="0"/>
          </a:p>
        </p:txBody>
      </p:sp>
      <p:pic>
        <p:nvPicPr>
          <p:cNvPr id="273412" name="Picture 9"/>
          <p:cNvPicPr>
            <a:picLocks noChangeAspect="1" noChangeArrowheads="1"/>
          </p:cNvPicPr>
          <p:nvPr/>
        </p:nvPicPr>
        <p:blipFill>
          <a:blip r:embed="rId3"/>
          <a:srcRect/>
          <a:stretch>
            <a:fillRect/>
          </a:stretch>
        </p:blipFill>
        <p:spPr bwMode="auto">
          <a:xfrm>
            <a:off x="5205413" y="1217613"/>
            <a:ext cx="3228975" cy="4448175"/>
          </a:xfrm>
          <a:prstGeom prst="rect">
            <a:avLst/>
          </a:prstGeom>
          <a:noFill/>
          <a:ln w="9525">
            <a:noFill/>
            <a:miter lim="800000"/>
            <a:headEnd/>
            <a:tailEnd/>
          </a:ln>
        </p:spPr>
      </p:pic>
      <p:pic>
        <p:nvPicPr>
          <p:cNvPr id="273413" name="Picture 10"/>
          <p:cNvPicPr>
            <a:picLocks noChangeAspect="1" noChangeArrowheads="1"/>
          </p:cNvPicPr>
          <p:nvPr/>
        </p:nvPicPr>
        <p:blipFill>
          <a:blip r:embed="rId4"/>
          <a:srcRect/>
          <a:stretch>
            <a:fillRect/>
          </a:stretch>
        </p:blipFill>
        <p:spPr bwMode="auto">
          <a:xfrm>
            <a:off x="973138" y="2168525"/>
            <a:ext cx="3057525" cy="2495550"/>
          </a:xfrm>
          <a:prstGeom prst="rect">
            <a:avLst/>
          </a:prstGeom>
          <a:noFill/>
          <a:ln w="19050">
            <a:noFill/>
            <a:miter lim="800000"/>
            <a:headEnd/>
            <a:tailEnd/>
          </a:ln>
        </p:spPr>
      </p:pic>
    </p:spTree>
  </p:cSld>
  <p:clrMapOvr>
    <a:masterClrMapping/>
  </p:clrMapOvr>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274435" name="Rectangle 2"/>
          <p:cNvSpPr>
            <a:spLocks noGrp="1" noChangeArrowheads="1"/>
          </p:cNvSpPr>
          <p:nvPr>
            <p:ph type="title"/>
          </p:nvPr>
        </p:nvSpPr>
        <p:spPr/>
        <p:txBody>
          <a:bodyPr/>
          <a:lstStyle/>
          <a:p>
            <a:r>
              <a:rPr lang="fr-FR" sz="3600" smtClean="0"/>
              <a:t>Connexion aux bases de données en Java</a:t>
            </a:r>
            <a:br>
              <a:rPr lang="fr-FR" sz="3600" smtClean="0"/>
            </a:br>
            <a:r>
              <a:rPr lang="fr-FR" sz="2800" smtClean="0"/>
              <a:t>La solution: JDBC</a:t>
            </a:r>
            <a:endParaRPr lang="en-GB" sz="2800" smtClean="0"/>
          </a:p>
        </p:txBody>
      </p:sp>
      <p:sp>
        <p:nvSpPr>
          <p:cNvPr id="274436" name="AutoShape 3"/>
          <p:cNvSpPr>
            <a:spLocks noChangeArrowheads="1"/>
          </p:cNvSpPr>
          <p:nvPr/>
        </p:nvSpPr>
        <p:spPr bwMode="auto">
          <a:xfrm>
            <a:off x="228600" y="2501900"/>
            <a:ext cx="1320800" cy="2171700"/>
          </a:xfrm>
          <a:prstGeom prst="can">
            <a:avLst>
              <a:gd name="adj" fmla="val 41106"/>
            </a:avLst>
          </a:prstGeom>
          <a:solidFill>
            <a:srgbClr val="E6F4FF"/>
          </a:solidFill>
          <a:ln w="19050">
            <a:solidFill>
              <a:schemeClr val="bg2"/>
            </a:solidFill>
            <a:round/>
            <a:headEnd/>
            <a:tailEnd/>
          </a:ln>
        </p:spPr>
        <p:txBody>
          <a:bodyPr wrap="none" anchor="ctr"/>
          <a:lstStyle/>
          <a:p>
            <a:r>
              <a:rPr lang="fr-FR"/>
              <a:t>Base de</a:t>
            </a:r>
            <a:br>
              <a:rPr lang="fr-FR"/>
            </a:br>
            <a:r>
              <a:rPr lang="fr-FR"/>
              <a:t>Données</a:t>
            </a:r>
            <a:endParaRPr lang="en-GB"/>
          </a:p>
        </p:txBody>
      </p:sp>
      <p:sp>
        <p:nvSpPr>
          <p:cNvPr id="274437" name="AutoShape 5"/>
          <p:cNvSpPr>
            <a:spLocks noChangeArrowheads="1"/>
          </p:cNvSpPr>
          <p:nvPr/>
        </p:nvSpPr>
        <p:spPr bwMode="auto">
          <a:xfrm flipH="1">
            <a:off x="1562100" y="2336800"/>
            <a:ext cx="5765800" cy="647700"/>
          </a:xfrm>
          <a:prstGeom prst="rightArrow">
            <a:avLst>
              <a:gd name="adj1" fmla="val 66185"/>
              <a:gd name="adj2" fmla="val 59841"/>
            </a:avLst>
          </a:prstGeom>
          <a:solidFill>
            <a:srgbClr val="E6F4FF"/>
          </a:solidFill>
          <a:ln w="19050">
            <a:solidFill>
              <a:schemeClr val="bg2"/>
            </a:solidFill>
            <a:miter lim="800000"/>
            <a:headEnd/>
            <a:tailEnd/>
          </a:ln>
        </p:spPr>
        <p:txBody>
          <a:bodyPr wrap="none" anchor="ctr"/>
          <a:lstStyle/>
          <a:p>
            <a:r>
              <a:rPr lang="fr-FR"/>
              <a:t>Requêtes</a:t>
            </a:r>
            <a:endParaRPr lang="en-GB"/>
          </a:p>
        </p:txBody>
      </p:sp>
      <p:sp>
        <p:nvSpPr>
          <p:cNvPr id="274438" name="AutoShape 6"/>
          <p:cNvSpPr>
            <a:spLocks noChangeArrowheads="1"/>
          </p:cNvSpPr>
          <p:nvPr/>
        </p:nvSpPr>
        <p:spPr bwMode="auto">
          <a:xfrm>
            <a:off x="1587500" y="4165600"/>
            <a:ext cx="5753100" cy="647700"/>
          </a:xfrm>
          <a:prstGeom prst="rightArrow">
            <a:avLst>
              <a:gd name="adj1" fmla="val 73528"/>
              <a:gd name="adj2" fmla="val 73033"/>
            </a:avLst>
          </a:prstGeom>
          <a:solidFill>
            <a:srgbClr val="E6F4FF"/>
          </a:solidFill>
          <a:ln w="19050">
            <a:solidFill>
              <a:schemeClr val="bg2"/>
            </a:solidFill>
            <a:miter lim="800000"/>
            <a:headEnd/>
            <a:tailEnd/>
          </a:ln>
        </p:spPr>
        <p:txBody>
          <a:bodyPr wrap="none" anchor="ctr"/>
          <a:lstStyle/>
          <a:p>
            <a:r>
              <a:rPr lang="fr-FR"/>
              <a:t>Résultats</a:t>
            </a:r>
            <a:endParaRPr lang="en-GB"/>
          </a:p>
        </p:txBody>
      </p:sp>
      <p:sp>
        <p:nvSpPr>
          <p:cNvPr id="274439" name="Rectangle 7"/>
          <p:cNvSpPr>
            <a:spLocks noChangeArrowheads="1"/>
          </p:cNvSpPr>
          <p:nvPr/>
        </p:nvSpPr>
        <p:spPr bwMode="auto">
          <a:xfrm>
            <a:off x="7353300" y="1943100"/>
            <a:ext cx="1511300" cy="3251200"/>
          </a:xfrm>
          <a:prstGeom prst="rect">
            <a:avLst/>
          </a:prstGeom>
          <a:solidFill>
            <a:srgbClr val="E6F4FF"/>
          </a:solidFill>
          <a:ln w="19050">
            <a:solidFill>
              <a:schemeClr val="bg2"/>
            </a:solidFill>
            <a:miter lim="800000"/>
            <a:headEnd/>
            <a:tailEnd/>
          </a:ln>
        </p:spPr>
        <p:txBody>
          <a:bodyPr wrap="none" anchor="ctr"/>
          <a:lstStyle/>
          <a:p>
            <a:r>
              <a:rPr lang="fr-FR"/>
              <a:t>Application</a:t>
            </a:r>
            <a:br>
              <a:rPr lang="fr-FR"/>
            </a:br>
            <a:r>
              <a:rPr lang="fr-FR"/>
              <a:t>Java</a:t>
            </a:r>
            <a:endParaRPr lang="en-GB"/>
          </a:p>
        </p:txBody>
      </p:sp>
      <p:sp>
        <p:nvSpPr>
          <p:cNvPr id="274440" name="AutoShape 10"/>
          <p:cNvSpPr>
            <a:spLocks noChangeArrowheads="1"/>
          </p:cNvSpPr>
          <p:nvPr/>
        </p:nvSpPr>
        <p:spPr bwMode="auto">
          <a:xfrm flipH="1">
            <a:off x="4127500" y="3028950"/>
            <a:ext cx="3238500" cy="1079500"/>
          </a:xfrm>
          <a:prstGeom prst="homePlate">
            <a:avLst>
              <a:gd name="adj" fmla="val 75000"/>
            </a:avLst>
          </a:prstGeom>
          <a:solidFill>
            <a:srgbClr val="E6F4FF"/>
          </a:solidFill>
          <a:ln w="19050">
            <a:solidFill>
              <a:schemeClr val="bg2"/>
            </a:solidFill>
            <a:miter lim="800000"/>
            <a:headEnd/>
            <a:tailEnd/>
          </a:ln>
        </p:spPr>
        <p:txBody>
          <a:bodyPr wrap="none" anchor="ctr"/>
          <a:lstStyle/>
          <a:p>
            <a:r>
              <a:rPr lang="fr-FR"/>
              <a:t>Pilote</a:t>
            </a:r>
          </a:p>
          <a:p>
            <a:r>
              <a:rPr lang="fr-FR"/>
              <a:t>JDBC</a:t>
            </a:r>
            <a:endParaRPr lang="en-GB"/>
          </a:p>
        </p:txBody>
      </p:sp>
      <p:sp>
        <p:nvSpPr>
          <p:cNvPr id="274441" name="AutoShape 11"/>
          <p:cNvSpPr>
            <a:spLocks noChangeArrowheads="1"/>
          </p:cNvSpPr>
          <p:nvPr/>
        </p:nvSpPr>
        <p:spPr bwMode="auto">
          <a:xfrm flipH="1">
            <a:off x="1562100" y="3028950"/>
            <a:ext cx="3238500" cy="1079500"/>
          </a:xfrm>
          <a:prstGeom prst="chevron">
            <a:avLst>
              <a:gd name="adj" fmla="val 75000"/>
            </a:avLst>
          </a:prstGeom>
          <a:solidFill>
            <a:srgbClr val="E6F4FF"/>
          </a:solidFill>
          <a:ln w="19050">
            <a:solidFill>
              <a:schemeClr val="bg2"/>
            </a:solidFill>
            <a:miter lim="800000"/>
            <a:headEnd/>
            <a:tailEnd/>
          </a:ln>
        </p:spPr>
        <p:txBody>
          <a:bodyPr wrap="none" anchor="ctr"/>
          <a:lstStyle/>
          <a:p>
            <a:r>
              <a:rPr lang="fr-FR"/>
              <a:t>Pilote</a:t>
            </a:r>
          </a:p>
          <a:p>
            <a:r>
              <a:rPr lang="fr-FR"/>
              <a:t>ODBC</a:t>
            </a:r>
            <a:endParaRPr lang="en-GB"/>
          </a:p>
        </p:txBody>
      </p:sp>
    </p:spTree>
  </p:cSld>
  <p:clrMapOvr>
    <a:masterClrMapping/>
  </p:clrMapOvr>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275459" name="Rectangle 2"/>
          <p:cNvSpPr>
            <a:spLocks noGrp="1" noChangeArrowheads="1"/>
          </p:cNvSpPr>
          <p:nvPr>
            <p:ph type="title"/>
          </p:nvPr>
        </p:nvSpPr>
        <p:spPr/>
        <p:txBody>
          <a:bodyPr/>
          <a:lstStyle/>
          <a:p>
            <a:r>
              <a:rPr lang="fr-FR" sz="3600" smtClean="0"/>
              <a:t>Connexion aux bases de données en Java</a:t>
            </a:r>
            <a:br>
              <a:rPr lang="fr-FR" sz="3600" smtClean="0"/>
            </a:br>
            <a:r>
              <a:rPr lang="fr-FR" sz="2800" smtClean="0"/>
              <a:t>Mise en œuvre de JDBC</a:t>
            </a:r>
            <a:endParaRPr lang="en-GB" sz="2800" smtClean="0"/>
          </a:p>
        </p:txBody>
      </p:sp>
      <p:sp>
        <p:nvSpPr>
          <p:cNvPr id="275460" name="Rectangle 3"/>
          <p:cNvSpPr>
            <a:spLocks noGrp="1" noChangeArrowheads="1"/>
          </p:cNvSpPr>
          <p:nvPr>
            <p:ph type="body" idx="1"/>
          </p:nvPr>
        </p:nvSpPr>
        <p:spPr>
          <a:xfrm>
            <a:off x="152400" y="1295400"/>
            <a:ext cx="8839200" cy="5016500"/>
          </a:xfrm>
        </p:spPr>
        <p:txBody>
          <a:bodyPr/>
          <a:lstStyle/>
          <a:p>
            <a:r>
              <a:rPr lang="fr-FR" smtClean="0"/>
              <a:t>Pour établir une connexion JDBC, quelques lignes de code suffisent:</a:t>
            </a:r>
          </a:p>
          <a:p>
            <a:pPr lvl="1"/>
            <a:r>
              <a:rPr lang="en-GB" smtClean="0"/>
              <a:t>public static final String </a:t>
            </a:r>
            <a:r>
              <a:rPr lang="en-GB" i="1" smtClean="0"/>
              <a:t>jdbcdriver</a:t>
            </a:r>
            <a:r>
              <a:rPr lang="en-GB" smtClean="0"/>
              <a:t> = "sun.jdbc.odbc.JdbcOdbcDriver";</a:t>
            </a:r>
          </a:p>
          <a:p>
            <a:pPr lvl="1"/>
            <a:r>
              <a:rPr lang="en-GB" smtClean="0"/>
              <a:t>public static final String </a:t>
            </a:r>
            <a:r>
              <a:rPr lang="en-GB" i="1" smtClean="0"/>
              <a:t>database</a:t>
            </a:r>
            <a:r>
              <a:rPr lang="en-GB" smtClean="0"/>
              <a:t> = "jdbc:odbc:NomDeLaDataSourceODBC";</a:t>
            </a:r>
          </a:p>
          <a:p>
            <a:pPr lvl="1"/>
            <a:r>
              <a:rPr lang="en-GB" smtClean="0"/>
              <a:t>private Connection conn;</a:t>
            </a:r>
          </a:p>
          <a:p>
            <a:pPr lvl="1"/>
            <a:r>
              <a:rPr lang="en-GB" b="1" smtClean="0"/>
              <a:t>try</a:t>
            </a:r>
            <a:r>
              <a:rPr lang="en-GB" smtClean="0"/>
              <a:t>{ </a:t>
            </a:r>
            <a:br>
              <a:rPr lang="en-GB" smtClean="0"/>
            </a:br>
            <a:r>
              <a:rPr lang="en-GB" smtClean="0"/>
              <a:t>	Class.</a:t>
            </a:r>
            <a:r>
              <a:rPr lang="en-GB" i="1" smtClean="0"/>
              <a:t>forName</a:t>
            </a:r>
            <a:r>
              <a:rPr lang="en-GB" smtClean="0"/>
              <a:t>(</a:t>
            </a:r>
            <a:r>
              <a:rPr lang="en-GB" i="1" smtClean="0"/>
              <a:t>jdbcdriver</a:t>
            </a:r>
            <a:r>
              <a:rPr lang="en-GB" smtClean="0"/>
              <a:t>);</a:t>
            </a:r>
            <a:br>
              <a:rPr lang="en-GB" smtClean="0"/>
            </a:br>
            <a:r>
              <a:rPr lang="en-GB" smtClean="0"/>
              <a:t>	conn = DriverManager.</a:t>
            </a:r>
            <a:r>
              <a:rPr lang="en-GB" i="1" smtClean="0"/>
              <a:t>getConnection</a:t>
            </a:r>
            <a:r>
              <a:rPr lang="en-GB" smtClean="0"/>
              <a:t>(</a:t>
            </a:r>
            <a:r>
              <a:rPr lang="en-GB" i="1" smtClean="0"/>
              <a:t>database</a:t>
            </a:r>
            <a:r>
              <a:rPr lang="en-GB" smtClean="0"/>
              <a:t>);</a:t>
            </a:r>
            <a:br>
              <a:rPr lang="en-GB" smtClean="0"/>
            </a:br>
            <a:r>
              <a:rPr lang="en-GB" smtClean="0"/>
              <a:t>} </a:t>
            </a:r>
            <a:r>
              <a:rPr lang="en-GB" b="1" smtClean="0"/>
              <a:t>catch</a:t>
            </a:r>
            <a:r>
              <a:rPr lang="en-GB" smtClean="0"/>
              <a:t>(Exception e) {</a:t>
            </a:r>
            <a:br>
              <a:rPr lang="en-GB" smtClean="0"/>
            </a:br>
            <a:r>
              <a:rPr lang="en-GB" smtClean="0"/>
              <a:t>	e.printStackTrace();</a:t>
            </a:r>
            <a:br>
              <a:rPr lang="en-GB" smtClean="0"/>
            </a:br>
            <a:r>
              <a:rPr lang="en-GB" smtClean="0"/>
              <a:t>}</a:t>
            </a:r>
          </a:p>
          <a:p>
            <a:r>
              <a:rPr lang="fr-FR" smtClean="0"/>
              <a:t>Pour envoyer des requêtes à la BD une fois la connexion établie, il faut créer un « Statement »;</a:t>
            </a:r>
          </a:p>
          <a:p>
            <a:pPr lvl="1"/>
            <a:r>
              <a:rPr lang="en-GB" smtClean="0"/>
              <a:t>Statement stmt = conn.createStatement();</a:t>
            </a:r>
          </a:p>
        </p:txBody>
      </p:sp>
    </p:spTree>
  </p:cSld>
  <p:clrMapOvr>
    <a:masterClrMapping/>
  </p:clrMapOvr>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276483" name="Rectangle 2"/>
          <p:cNvSpPr>
            <a:spLocks noGrp="1" noChangeArrowheads="1"/>
          </p:cNvSpPr>
          <p:nvPr>
            <p:ph type="title"/>
          </p:nvPr>
        </p:nvSpPr>
        <p:spPr/>
        <p:txBody>
          <a:bodyPr/>
          <a:lstStyle/>
          <a:p>
            <a:r>
              <a:rPr lang="fr-FR" sz="3600" smtClean="0"/>
              <a:t>Connexion aux bases de données en Java</a:t>
            </a:r>
            <a:br>
              <a:rPr lang="fr-FR" sz="3600" smtClean="0"/>
            </a:br>
            <a:r>
              <a:rPr lang="fr-FR" sz="2800" smtClean="0"/>
              <a:t>Mise en œuvre de JDBC</a:t>
            </a:r>
            <a:endParaRPr lang="en-GB" sz="2800" smtClean="0"/>
          </a:p>
        </p:txBody>
      </p:sp>
      <p:sp>
        <p:nvSpPr>
          <p:cNvPr id="276484" name="Rectangle 3"/>
          <p:cNvSpPr>
            <a:spLocks noGrp="1" noChangeArrowheads="1"/>
          </p:cNvSpPr>
          <p:nvPr>
            <p:ph type="body" idx="1"/>
          </p:nvPr>
        </p:nvSpPr>
        <p:spPr>
          <a:xfrm>
            <a:off x="152400" y="1295400"/>
            <a:ext cx="8839200" cy="5016500"/>
          </a:xfrm>
        </p:spPr>
        <p:txBody>
          <a:bodyPr/>
          <a:lstStyle/>
          <a:p>
            <a:pPr>
              <a:lnSpc>
                <a:spcPct val="120000"/>
              </a:lnSpc>
            </a:pPr>
            <a:r>
              <a:rPr lang="fr-FR" sz="2400" smtClean="0"/>
              <a:t>Une fois le Statement créé, on peut alors lui envoyer les requêtes SQL sous la forme de chaînes de caractères:</a:t>
            </a:r>
          </a:p>
          <a:p>
            <a:pPr lvl="1">
              <a:lnSpc>
                <a:spcPct val="120000"/>
              </a:lnSpc>
            </a:pPr>
            <a:r>
              <a:rPr lang="fr-FR" sz="2000" smtClean="0">
                <a:latin typeface="Courier New" pitchFamily="49" charset="0"/>
              </a:rPr>
              <a:t>String requete = "DELETE * FROM clients";</a:t>
            </a:r>
          </a:p>
          <a:p>
            <a:pPr lvl="1">
              <a:lnSpc>
                <a:spcPct val="120000"/>
              </a:lnSpc>
            </a:pPr>
            <a:r>
              <a:rPr lang="fr-FR" sz="2000" smtClean="0">
                <a:latin typeface="Courier New" pitchFamily="49" charset="0"/>
              </a:rPr>
              <a:t>stmt.executeUpdate(requete);</a:t>
            </a:r>
          </a:p>
          <a:p>
            <a:pPr>
              <a:lnSpc>
                <a:spcPct val="120000"/>
              </a:lnSpc>
            </a:pPr>
            <a:r>
              <a:rPr lang="fr-FR" sz="2400" smtClean="0"/>
              <a:t>Mais dans le cas de requêtes SELECT, il faut récupérer le résultat</a:t>
            </a:r>
          </a:p>
          <a:p>
            <a:pPr>
              <a:lnSpc>
                <a:spcPct val="120000"/>
              </a:lnSpc>
            </a:pPr>
            <a:r>
              <a:rPr lang="fr-FR" sz="2400" smtClean="0"/>
              <a:t>Les données issues de la requête sont rassemblées dans un jeu de résultats, appelé « ResultSet »:</a:t>
            </a:r>
          </a:p>
          <a:p>
            <a:pPr lvl="1">
              <a:lnSpc>
                <a:spcPct val="120000"/>
              </a:lnSpc>
            </a:pPr>
            <a:r>
              <a:rPr lang="fr-FR" sz="2000" smtClean="0">
                <a:latin typeface="Courier New" pitchFamily="49" charset="0"/>
              </a:rPr>
              <a:t>String requete = "SELECT * FROM client" </a:t>
            </a:r>
          </a:p>
          <a:p>
            <a:pPr lvl="1">
              <a:lnSpc>
                <a:spcPct val="120000"/>
              </a:lnSpc>
            </a:pPr>
            <a:r>
              <a:rPr lang="fr-FR" sz="2000" smtClean="0">
                <a:latin typeface="Courier New" pitchFamily="49" charset="0"/>
              </a:rPr>
              <a:t>ResultSet rs = stmt.executeQuery(requete);</a:t>
            </a:r>
          </a:p>
        </p:txBody>
      </p:sp>
    </p:spTree>
  </p:cSld>
  <p:clrMapOvr>
    <a:masterClrMapping/>
  </p:clrMapOvr>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277507" name="Rectangle 2"/>
          <p:cNvSpPr>
            <a:spLocks noGrp="1" noChangeArrowheads="1"/>
          </p:cNvSpPr>
          <p:nvPr>
            <p:ph type="title"/>
          </p:nvPr>
        </p:nvSpPr>
        <p:spPr/>
        <p:txBody>
          <a:bodyPr/>
          <a:lstStyle/>
          <a:p>
            <a:r>
              <a:rPr lang="fr-FR" sz="3600" smtClean="0"/>
              <a:t>Connexion aux bases de données en Java</a:t>
            </a:r>
            <a:br>
              <a:rPr lang="fr-FR" sz="3600" smtClean="0"/>
            </a:br>
            <a:r>
              <a:rPr lang="fr-FR" sz="2800" smtClean="0"/>
              <a:t>Mise en œuvre de JDBC</a:t>
            </a:r>
            <a:endParaRPr lang="en-GB" sz="2800" smtClean="0"/>
          </a:p>
        </p:txBody>
      </p:sp>
      <p:sp>
        <p:nvSpPr>
          <p:cNvPr id="277508" name="Rectangle 3"/>
          <p:cNvSpPr>
            <a:spLocks noGrp="1" noChangeArrowheads="1"/>
          </p:cNvSpPr>
          <p:nvPr>
            <p:ph type="body" idx="1"/>
          </p:nvPr>
        </p:nvSpPr>
        <p:spPr>
          <a:xfrm>
            <a:off x="152400" y="1295400"/>
            <a:ext cx="8839200" cy="5194300"/>
          </a:xfrm>
        </p:spPr>
        <p:txBody>
          <a:bodyPr/>
          <a:lstStyle/>
          <a:p>
            <a:pPr>
              <a:lnSpc>
                <a:spcPct val="90000"/>
              </a:lnSpc>
            </a:pPr>
            <a:r>
              <a:rPr lang="fr-FR" smtClean="0"/>
              <a:t>On peut alors accéder aux enregistrements renvoyés un à un en demandant chaque fois au ResultSet de nous renvoyer la ligne suivante:</a:t>
            </a:r>
          </a:p>
          <a:p>
            <a:pPr lvl="1">
              <a:lnSpc>
                <a:spcPct val="90000"/>
              </a:lnSpc>
              <a:buFont typeface="Wingdings" pitchFamily="2" charset="2"/>
              <a:buNone/>
            </a:pPr>
            <a:r>
              <a:rPr lang="en-GB" smtClean="0"/>
              <a:t>	</a:t>
            </a:r>
            <a:r>
              <a:rPr lang="en-GB" smtClean="0">
                <a:latin typeface="Courier New" pitchFamily="49" charset="0"/>
              </a:rPr>
              <a:t>while(rs.next()){</a:t>
            </a:r>
          </a:p>
          <a:p>
            <a:pPr lvl="1">
              <a:lnSpc>
                <a:spcPct val="90000"/>
              </a:lnSpc>
              <a:buFont typeface="Wingdings" pitchFamily="2" charset="2"/>
              <a:buNone/>
            </a:pPr>
            <a:r>
              <a:rPr lang="en-GB" smtClean="0">
                <a:latin typeface="Courier New" pitchFamily="49" charset="0"/>
              </a:rPr>
              <a:t>		int c_id = rs.getInt("client_id");</a:t>
            </a:r>
          </a:p>
          <a:p>
            <a:pPr lvl="1">
              <a:lnSpc>
                <a:spcPct val="90000"/>
              </a:lnSpc>
              <a:buFont typeface="Wingdings" pitchFamily="2" charset="2"/>
              <a:buNone/>
            </a:pPr>
            <a:r>
              <a:rPr lang="en-GB" smtClean="0">
                <a:latin typeface="Courier New" pitchFamily="49" charset="0"/>
              </a:rPr>
              <a:t>		String c_n = rs.getString("client_name");</a:t>
            </a:r>
          </a:p>
          <a:p>
            <a:pPr lvl="1">
              <a:lnSpc>
                <a:spcPct val="90000"/>
              </a:lnSpc>
              <a:buFont typeface="Wingdings" pitchFamily="2" charset="2"/>
              <a:buNone/>
            </a:pPr>
            <a:r>
              <a:rPr lang="en-GB" smtClean="0">
                <a:latin typeface="Courier New" pitchFamily="49" charset="0"/>
              </a:rPr>
              <a:t>		String c_fn = rs.getString("client_firstname");</a:t>
            </a:r>
          </a:p>
          <a:p>
            <a:pPr lvl="1">
              <a:lnSpc>
                <a:spcPct val="90000"/>
              </a:lnSpc>
              <a:buFont typeface="Wingdings" pitchFamily="2" charset="2"/>
              <a:buNone/>
            </a:pPr>
            <a:r>
              <a:rPr lang="en-GB" smtClean="0">
                <a:latin typeface="Courier New" pitchFamily="49" charset="0"/>
              </a:rPr>
              <a:t>		String c_ad = rs.getString("client_address");</a:t>
            </a:r>
          </a:p>
          <a:p>
            <a:pPr lvl="1">
              <a:lnSpc>
                <a:spcPct val="90000"/>
              </a:lnSpc>
              <a:buFont typeface="Wingdings" pitchFamily="2" charset="2"/>
              <a:buNone/>
            </a:pPr>
            <a:r>
              <a:rPr lang="en-GB" smtClean="0">
                <a:latin typeface="Courier New" pitchFamily="49" charset="0"/>
              </a:rPr>
              <a:t>		String c_ph = rs.getString("client_phone");</a:t>
            </a:r>
          </a:p>
          <a:p>
            <a:pPr lvl="1">
              <a:lnSpc>
                <a:spcPct val="90000"/>
              </a:lnSpc>
              <a:buFont typeface="Wingdings" pitchFamily="2" charset="2"/>
              <a:buNone/>
            </a:pPr>
            <a:r>
              <a:rPr lang="en-GB" smtClean="0">
                <a:latin typeface="Courier New" pitchFamily="49" charset="0"/>
              </a:rPr>
              <a:t>		</a:t>
            </a:r>
            <a:r>
              <a:rPr lang="fr-FR" smtClean="0">
                <a:latin typeface="Courier New" pitchFamily="49" charset="0"/>
              </a:rPr>
              <a:t>int c_ab = rs.getInt("client_abonne");</a:t>
            </a:r>
          </a:p>
          <a:p>
            <a:pPr lvl="1">
              <a:lnSpc>
                <a:spcPct val="90000"/>
              </a:lnSpc>
              <a:buFont typeface="Wingdings" pitchFamily="2" charset="2"/>
              <a:buNone/>
            </a:pPr>
            <a:r>
              <a:rPr lang="fr-FR" smtClean="0">
                <a:latin typeface="Courier New" pitchFamily="49" charset="0"/>
              </a:rPr>
              <a:t>		</a:t>
            </a:r>
            <a:r>
              <a:rPr lang="en-GB" smtClean="0">
                <a:latin typeface="Courier New" pitchFamily="49" charset="0"/>
              </a:rPr>
              <a:t>double c_c = rs.getDouble("client_credit");</a:t>
            </a:r>
          </a:p>
          <a:p>
            <a:pPr lvl="1">
              <a:lnSpc>
                <a:spcPct val="90000"/>
              </a:lnSpc>
              <a:buFont typeface="Wingdings" pitchFamily="2" charset="2"/>
              <a:buNone/>
            </a:pPr>
            <a:r>
              <a:rPr lang="en-GB" smtClean="0">
                <a:latin typeface="Courier New" pitchFamily="49" charset="0"/>
              </a:rPr>
              <a:t>		int c_am = rs.getInt("client_anneemembre");</a:t>
            </a:r>
          </a:p>
          <a:p>
            <a:pPr lvl="1">
              <a:lnSpc>
                <a:spcPct val="90000"/>
              </a:lnSpc>
              <a:buFont typeface="Wingdings" pitchFamily="2" charset="2"/>
              <a:buNone/>
            </a:pPr>
            <a:r>
              <a:rPr lang="fr-FR" smtClean="0">
                <a:latin typeface="Courier New" pitchFamily="49" charset="0"/>
              </a:rPr>
              <a:t>	}</a:t>
            </a:r>
          </a:p>
          <a:p>
            <a:pPr>
              <a:lnSpc>
                <a:spcPct val="90000"/>
              </a:lnSpc>
            </a:pPr>
            <a:r>
              <a:rPr lang="fr-FR" smtClean="0"/>
              <a:t>Notez que l’on récupère la valeur de chaque champ en utilisant la méthode correspondant au type de données du champ</a:t>
            </a:r>
            <a:br>
              <a:rPr lang="fr-FR" smtClean="0"/>
            </a:br>
            <a:r>
              <a:rPr lang="fr-FR" smtClean="0"/>
              <a:t>(getInt, getString, getDate, etc.)</a:t>
            </a:r>
            <a:endParaRPr lang="en-GB" smtClean="0"/>
          </a:p>
        </p:txBody>
      </p:sp>
    </p:spTree>
  </p:cSld>
  <p:clrMapOvr>
    <a:masterClrMapping/>
  </p:clrMapOvr>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278531" name="Rectangle 2"/>
          <p:cNvSpPr>
            <a:spLocks noGrp="1" noChangeArrowheads="1"/>
          </p:cNvSpPr>
          <p:nvPr>
            <p:ph type="title"/>
          </p:nvPr>
        </p:nvSpPr>
        <p:spPr/>
        <p:txBody>
          <a:bodyPr/>
          <a:lstStyle/>
          <a:p>
            <a:r>
              <a:rPr lang="fr-FR" sz="3600" smtClean="0"/>
              <a:t>Connexion aux bases de données en Java</a:t>
            </a:r>
            <a:br>
              <a:rPr lang="fr-FR" sz="3600" smtClean="0"/>
            </a:br>
            <a:r>
              <a:rPr lang="fr-FR" sz="2800" smtClean="0"/>
              <a:t>Mise en œuvre de JDBC</a:t>
            </a:r>
            <a:endParaRPr lang="en-GB" sz="2800" smtClean="0"/>
          </a:p>
        </p:txBody>
      </p:sp>
      <p:sp>
        <p:nvSpPr>
          <p:cNvPr id="278532" name="Rectangle 3"/>
          <p:cNvSpPr>
            <a:spLocks noGrp="1" noChangeArrowheads="1"/>
          </p:cNvSpPr>
          <p:nvPr>
            <p:ph type="body" idx="1"/>
          </p:nvPr>
        </p:nvSpPr>
        <p:spPr>
          <a:xfrm>
            <a:off x="152400" y="1295400"/>
            <a:ext cx="8839200" cy="5194300"/>
          </a:xfrm>
        </p:spPr>
        <p:txBody>
          <a:bodyPr/>
          <a:lstStyle/>
          <a:p>
            <a:pPr>
              <a:lnSpc>
                <a:spcPct val="110000"/>
              </a:lnSpc>
            </a:pPr>
            <a:r>
              <a:rPr lang="fr-FR" smtClean="0"/>
              <a:t>Ce faisant, on a alors récupéré les données correspondant à chaque enregistrement</a:t>
            </a:r>
          </a:p>
          <a:p>
            <a:pPr>
              <a:lnSpc>
                <a:spcPct val="110000"/>
              </a:lnSpc>
            </a:pPr>
            <a:r>
              <a:rPr lang="fr-FR" smtClean="0"/>
              <a:t>Il nous reste donc à utiliser ces données pour créer un objet du type souhaité:</a:t>
            </a:r>
          </a:p>
          <a:p>
            <a:pPr lvl="1">
              <a:lnSpc>
                <a:spcPct val="110000"/>
              </a:lnSpc>
              <a:buFont typeface="Wingdings" pitchFamily="2" charset="2"/>
              <a:buNone/>
            </a:pPr>
            <a:r>
              <a:rPr lang="en-GB" altLang="ja-JP" b="1" smtClean="0">
                <a:ea typeface="MS PGothic" pitchFamily="34" charset="-128"/>
              </a:rPr>
              <a:t>	</a:t>
            </a:r>
            <a:r>
              <a:rPr lang="en-GB" altLang="ja-JP" smtClean="0">
                <a:ea typeface="MS PGothic" pitchFamily="34" charset="-128"/>
              </a:rPr>
              <a:t>Client c = </a:t>
            </a:r>
            <a:r>
              <a:rPr lang="en-GB" altLang="ja-JP" b="1" smtClean="0">
                <a:ea typeface="MS PGothic" pitchFamily="34" charset="-128"/>
              </a:rPr>
              <a:t>new</a:t>
            </a:r>
            <a:r>
              <a:rPr lang="en-GB" altLang="ja-JP" smtClean="0">
                <a:ea typeface="MS PGothic" pitchFamily="34" charset="-128"/>
              </a:rPr>
              <a:t> Client(c_id,c_n,c_fn,c_ad,c_ph,c_c,c_am);</a:t>
            </a:r>
          </a:p>
          <a:p>
            <a:pPr>
              <a:lnSpc>
                <a:spcPct val="110000"/>
              </a:lnSpc>
            </a:pPr>
            <a:r>
              <a:rPr lang="fr-FR" smtClean="0"/>
              <a:t>Nous pouvons alors stocker ces clients un à un dans l’ArrayList:</a:t>
            </a:r>
          </a:p>
          <a:p>
            <a:pPr lvl="1">
              <a:lnSpc>
                <a:spcPct val="110000"/>
              </a:lnSpc>
              <a:buFont typeface="Wingdings" pitchFamily="2" charset="2"/>
              <a:buNone/>
            </a:pPr>
            <a:r>
              <a:rPr lang="fr-FR" smtClean="0"/>
              <a:t>	clients.add(c); // A supposer que nous ayons une variable membre clients de</a:t>
            </a:r>
            <a:br>
              <a:rPr lang="fr-FR" smtClean="0"/>
            </a:br>
            <a:r>
              <a:rPr lang="fr-FR" smtClean="0"/>
              <a:t>		     // type ArrayList&lt;Client&gt; dans la classe</a:t>
            </a:r>
          </a:p>
          <a:p>
            <a:pPr lvl="1">
              <a:lnSpc>
                <a:spcPct val="110000"/>
              </a:lnSpc>
              <a:buFont typeface="Wingdings" pitchFamily="2" charset="2"/>
              <a:buNone/>
            </a:pPr>
            <a:r>
              <a:rPr lang="fr-FR" smtClean="0"/>
              <a:t>}</a:t>
            </a:r>
            <a:endParaRPr lang="en-GB" smtClean="0"/>
          </a:p>
          <a:p>
            <a:r>
              <a:rPr lang="fr-FR" smtClean="0"/>
              <a:t>Il faut enfin toujours veiller à fermer les connexions:</a:t>
            </a:r>
            <a:endParaRPr lang="en-GB" smtClean="0"/>
          </a:p>
          <a:p>
            <a:pPr lvl="1">
              <a:buFont typeface="Wingdings" pitchFamily="2" charset="2"/>
              <a:buNone/>
            </a:pPr>
            <a:r>
              <a:rPr lang="en-GB" smtClean="0"/>
              <a:t>rs.close(); </a:t>
            </a:r>
          </a:p>
          <a:p>
            <a:pPr lvl="1">
              <a:buFont typeface="Wingdings" pitchFamily="2" charset="2"/>
              <a:buNone/>
            </a:pPr>
            <a:r>
              <a:rPr lang="en-GB" smtClean="0"/>
              <a:t>stmt.close(); </a:t>
            </a:r>
          </a:p>
          <a:p>
            <a:pPr lvl="1">
              <a:buFont typeface="Wingdings" pitchFamily="2" charset="2"/>
              <a:buNone/>
            </a:pPr>
            <a:r>
              <a:rPr lang="en-GB" smtClean="0"/>
              <a:t>conn.close();</a:t>
            </a:r>
          </a:p>
        </p:txBody>
      </p:sp>
    </p:spTree>
  </p:cSld>
  <p:clrMapOvr>
    <a:masterClrMapping/>
  </p:clrMapOvr>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2"/>
          <p:cNvSpPr>
            <a:spLocks noGrp="1" noChangeArrowheads="1"/>
          </p:cNvSpPr>
          <p:nvPr>
            <p:ph type="ctrTitle"/>
          </p:nvPr>
        </p:nvSpPr>
        <p:spPr>
          <a:ln/>
        </p:spPr>
        <p:txBody>
          <a:bodyPr/>
          <a:lstStyle/>
          <a:p>
            <a:r>
              <a:rPr lang="fr-FR" dirty="0" smtClean="0"/>
              <a:t>Introduction à Java</a:t>
            </a:r>
            <a:endParaRPr lang="en-US" dirty="0"/>
          </a:p>
        </p:txBody>
      </p:sp>
      <p:sp>
        <p:nvSpPr>
          <p:cNvPr id="879619" name="Rectangle 3"/>
          <p:cNvSpPr>
            <a:spLocks noGrp="1" noChangeArrowheads="1"/>
          </p:cNvSpPr>
          <p:nvPr>
            <p:ph type="subTitle" idx="1"/>
          </p:nvPr>
        </p:nvSpPr>
        <p:spPr/>
        <p:txBody>
          <a:bodyPr/>
          <a:lstStyle/>
          <a:p>
            <a:r>
              <a:rPr lang="fr-FR" dirty="0" smtClean="0"/>
              <a:t>XI. </a:t>
            </a:r>
            <a:r>
              <a:rPr lang="fr-FR" dirty="0"/>
              <a:t>Multithreading</a:t>
            </a:r>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8"/>
          <p:cNvSpPr>
            <a:spLocks noGrp="1" noChangeArrowheads="1"/>
          </p:cNvSpPr>
          <p:nvPr>
            <p:ph type="ctrTitle"/>
          </p:nvPr>
        </p:nvSpPr>
        <p:spPr>
          <a:solidFill>
            <a:schemeClr val="bg1">
              <a:alpha val="50195"/>
            </a:schemeClr>
          </a:solidFill>
        </p:spPr>
        <p:txBody>
          <a:bodyPr/>
          <a:lstStyle/>
          <a:p>
            <a:r>
              <a:rPr lang="fr-BE" smtClean="0">
                <a:latin typeface="Arial" pitchFamily="34" charset="0"/>
              </a:rPr>
              <a:t>Introduction à Java</a:t>
            </a:r>
            <a:endParaRPr lang="en-US" smtClean="0">
              <a:latin typeface="Arial" pitchFamily="34" charset="0"/>
            </a:endParaRPr>
          </a:p>
        </p:txBody>
      </p:sp>
      <p:sp>
        <p:nvSpPr>
          <p:cNvPr id="71683" name="Rectangle 9"/>
          <p:cNvSpPr>
            <a:spLocks noGrp="1" noChangeArrowheads="1"/>
          </p:cNvSpPr>
          <p:nvPr>
            <p:ph type="subTitle" idx="1"/>
          </p:nvPr>
        </p:nvSpPr>
        <p:spPr>
          <a:ln w="9525"/>
        </p:spPr>
        <p:txBody>
          <a:bodyPr/>
          <a:lstStyle/>
          <a:p>
            <a:r>
              <a:rPr lang="fr-FR" smtClean="0"/>
              <a:t>II. Première application en Java</a:t>
            </a:r>
          </a:p>
        </p:txBody>
      </p:sp>
    </p:spTree>
  </p:cSld>
  <p:clrMapOvr>
    <a:masterClrMapping/>
  </p:clrMapOvr>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fr-FR" altLang="en-US" smtClean="0"/>
              <a:t>Cours Java 2013 Bersini</a:t>
            </a:r>
            <a:endParaRPr lang="fr-FR" altLang="en-US" u="sng"/>
          </a:p>
        </p:txBody>
      </p:sp>
      <p:sp>
        <p:nvSpPr>
          <p:cNvPr id="603140" name="Rectangle 4"/>
          <p:cNvSpPr>
            <a:spLocks noGrp="1" noChangeArrowheads="1"/>
          </p:cNvSpPr>
          <p:nvPr>
            <p:ph type="title"/>
          </p:nvPr>
        </p:nvSpPr>
        <p:spPr/>
        <p:txBody>
          <a:bodyPr/>
          <a:lstStyle/>
          <a:p>
            <a:r>
              <a:rPr lang="fr-FR"/>
              <a:t>Survol du chapitre</a:t>
            </a:r>
          </a:p>
        </p:txBody>
      </p:sp>
      <p:sp>
        <p:nvSpPr>
          <p:cNvPr id="603141" name="Rectangle 5"/>
          <p:cNvSpPr>
            <a:spLocks noGrp="1" noChangeArrowheads="1"/>
          </p:cNvSpPr>
          <p:nvPr>
            <p:ph type="body" idx="1"/>
          </p:nvPr>
        </p:nvSpPr>
        <p:spPr/>
        <p:txBody>
          <a:bodyPr/>
          <a:lstStyle/>
          <a:p>
            <a:pPr>
              <a:lnSpc>
                <a:spcPct val="130000"/>
              </a:lnSpc>
            </a:pPr>
            <a:r>
              <a:rPr lang="fr-BE" sz="2400"/>
              <a:t>Introduction</a:t>
            </a:r>
          </a:p>
          <a:p>
            <a:pPr lvl="1">
              <a:lnSpc>
                <a:spcPct val="130000"/>
              </a:lnSpc>
            </a:pPr>
            <a:r>
              <a:rPr lang="fr-BE" sz="2000"/>
              <a:t>Définition</a:t>
            </a:r>
          </a:p>
          <a:p>
            <a:pPr lvl="1">
              <a:lnSpc>
                <a:spcPct val="130000"/>
              </a:lnSpc>
            </a:pPr>
            <a:r>
              <a:rPr lang="fr-BE" sz="2000"/>
              <a:t>Raison d’être</a:t>
            </a:r>
          </a:p>
          <a:p>
            <a:pPr>
              <a:lnSpc>
                <a:spcPct val="130000"/>
              </a:lnSpc>
            </a:pPr>
            <a:r>
              <a:rPr lang="fr-BE" sz="2400"/>
              <a:t>Création de Thread</a:t>
            </a:r>
          </a:p>
          <a:p>
            <a:pPr lvl="1">
              <a:lnSpc>
                <a:spcPct val="130000"/>
              </a:lnSpc>
            </a:pPr>
            <a:r>
              <a:rPr lang="fr-BE" sz="2000"/>
              <a:t>Par implémentation</a:t>
            </a:r>
          </a:p>
          <a:p>
            <a:pPr lvl="1">
              <a:lnSpc>
                <a:spcPct val="130000"/>
              </a:lnSpc>
            </a:pPr>
            <a:r>
              <a:rPr lang="fr-BE" sz="2000"/>
              <a:t>Par héritage</a:t>
            </a:r>
          </a:p>
          <a:p>
            <a:pPr>
              <a:lnSpc>
                <a:spcPct val="130000"/>
              </a:lnSpc>
            </a:pPr>
            <a:r>
              <a:rPr lang="fr-BE" sz="2400"/>
              <a:t>Gestion de Thread</a:t>
            </a:r>
          </a:p>
          <a:p>
            <a:pPr lvl="1">
              <a:lnSpc>
                <a:spcPct val="130000"/>
              </a:lnSpc>
            </a:pPr>
            <a:r>
              <a:rPr lang="fr-BE" sz="2000"/>
              <a:t>Méthodes de gestion</a:t>
            </a:r>
          </a:p>
          <a:p>
            <a:pPr lvl="1">
              <a:lnSpc>
                <a:spcPct val="130000"/>
              </a:lnSpc>
            </a:pPr>
            <a:r>
              <a:rPr lang="fr-BE" sz="2000"/>
              <a:t>Diagrammes d’état</a:t>
            </a:r>
          </a:p>
        </p:txBody>
      </p:sp>
    </p:spTree>
  </p:cSld>
  <p:clrMapOvr>
    <a:masterClrMapping/>
  </p:clrMapOvr>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fr-FR" altLang="en-US" smtClean="0"/>
              <a:t>Cours Java 2013 Bersini</a:t>
            </a:r>
            <a:endParaRPr lang="fr-FR" altLang="en-US" u="sng"/>
          </a:p>
        </p:txBody>
      </p:sp>
      <p:sp>
        <p:nvSpPr>
          <p:cNvPr id="604162" name="Rectangle 1026"/>
          <p:cNvSpPr>
            <a:spLocks noGrp="1" noChangeArrowheads="1"/>
          </p:cNvSpPr>
          <p:nvPr>
            <p:ph type="title"/>
          </p:nvPr>
        </p:nvSpPr>
        <p:spPr/>
        <p:txBody>
          <a:bodyPr/>
          <a:lstStyle/>
          <a:p>
            <a:r>
              <a:rPr lang="fr-BE"/>
              <a:t>Introduction</a:t>
            </a:r>
            <a:br>
              <a:rPr lang="fr-BE"/>
            </a:br>
            <a:r>
              <a:rPr lang="fr-BE" sz="2800"/>
              <a:t>Qu’est-ce qu’un Thread?</a:t>
            </a:r>
            <a:endParaRPr lang="fr-FR" sz="2800" i="1"/>
          </a:p>
        </p:txBody>
      </p:sp>
      <p:sp>
        <p:nvSpPr>
          <p:cNvPr id="604163" name="Rectangle 1027"/>
          <p:cNvSpPr>
            <a:spLocks noGrp="1" noChangeArrowheads="1"/>
          </p:cNvSpPr>
          <p:nvPr>
            <p:ph type="body" idx="1"/>
          </p:nvPr>
        </p:nvSpPr>
        <p:spPr/>
        <p:txBody>
          <a:bodyPr/>
          <a:lstStyle/>
          <a:p>
            <a:r>
              <a:rPr lang="fr-BE"/>
              <a:t>Un ordinateur qui exécute un programme :</a:t>
            </a:r>
          </a:p>
          <a:p>
            <a:pPr lvl="1"/>
            <a:r>
              <a:rPr lang="fr-BE"/>
              <a:t>Possède un </a:t>
            </a:r>
            <a:r>
              <a:rPr lang="fr-BE" u="sng"/>
              <a:t>CPU</a:t>
            </a:r>
          </a:p>
          <a:p>
            <a:pPr lvl="1"/>
            <a:r>
              <a:rPr lang="fr-BE"/>
              <a:t>Stocke le </a:t>
            </a:r>
            <a:r>
              <a:rPr lang="fr-BE" u="sng"/>
              <a:t>programme</a:t>
            </a:r>
            <a:r>
              <a:rPr lang="fr-BE"/>
              <a:t> à exécuter</a:t>
            </a:r>
          </a:p>
          <a:p>
            <a:pPr lvl="1"/>
            <a:r>
              <a:rPr lang="fr-BE"/>
              <a:t>Possède une </a:t>
            </a:r>
            <a:r>
              <a:rPr lang="fr-BE" u="sng"/>
              <a:t>mémoire</a:t>
            </a:r>
            <a:r>
              <a:rPr lang="fr-BE"/>
              <a:t> manipulée par le programme</a:t>
            </a:r>
          </a:p>
          <a:p>
            <a:pPr lvl="1">
              <a:buFont typeface="Wingdings" pitchFamily="2" charset="2"/>
              <a:buNone/>
            </a:pPr>
            <a:r>
              <a:rPr lang="fr-BE">
                <a:sym typeface="Wingdings" pitchFamily="2" charset="2"/>
              </a:rPr>
              <a:t> Multitasking géré par l’OS</a:t>
            </a:r>
          </a:p>
          <a:p>
            <a:pPr lvl="1">
              <a:buFont typeface="Wingdings" pitchFamily="2" charset="2"/>
              <a:buNone/>
            </a:pPr>
            <a:endParaRPr lang="fr-BE"/>
          </a:p>
          <a:p>
            <a:r>
              <a:rPr lang="fr-BE"/>
              <a:t>Un thread (« file ») a ces mêmes capacités</a:t>
            </a:r>
          </a:p>
          <a:p>
            <a:pPr lvl="1"/>
            <a:r>
              <a:rPr lang="fr-BE"/>
              <a:t>A accès au </a:t>
            </a:r>
            <a:r>
              <a:rPr lang="fr-BE" u="sng"/>
              <a:t>CPU</a:t>
            </a:r>
          </a:p>
          <a:p>
            <a:pPr lvl="1"/>
            <a:r>
              <a:rPr lang="fr-BE"/>
              <a:t>Gère un </a:t>
            </a:r>
            <a:r>
              <a:rPr lang="fr-BE" u="sng"/>
              <a:t>processus</a:t>
            </a:r>
          </a:p>
          <a:p>
            <a:pPr lvl="1"/>
            <a:r>
              <a:rPr lang="fr-BE"/>
              <a:t>A accès à la </a:t>
            </a:r>
            <a:r>
              <a:rPr lang="fr-BE" u="sng"/>
              <a:t>mémoire</a:t>
            </a:r>
            <a:r>
              <a:rPr lang="fr-BE"/>
              <a:t>, qu’il partage avec d’autres files</a:t>
            </a:r>
          </a:p>
          <a:p>
            <a:pPr lvl="1">
              <a:buFont typeface="Wingdings" pitchFamily="2" charset="2"/>
              <a:buNone/>
            </a:pPr>
            <a:r>
              <a:rPr lang="fr-BE">
                <a:sym typeface="Wingdings" pitchFamily="2" charset="2"/>
              </a:rPr>
              <a:t> M</a:t>
            </a:r>
            <a:r>
              <a:rPr lang="fr-BE"/>
              <a:t>ultithreading géré par la JVM</a:t>
            </a:r>
          </a:p>
        </p:txBody>
      </p:sp>
    </p:spTree>
  </p:cSld>
  <p:clrMapOvr>
    <a:masterClrMapping/>
  </p:clrMapOvr>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fr-FR" altLang="en-US" smtClean="0"/>
              <a:t>Cours Java 2013 Bersini</a:t>
            </a:r>
            <a:endParaRPr lang="fr-FR" altLang="en-US" u="sng"/>
          </a:p>
        </p:txBody>
      </p:sp>
      <p:sp>
        <p:nvSpPr>
          <p:cNvPr id="612354" name="Rectangle 2"/>
          <p:cNvSpPr>
            <a:spLocks noGrp="1" noChangeArrowheads="1"/>
          </p:cNvSpPr>
          <p:nvPr>
            <p:ph type="title"/>
          </p:nvPr>
        </p:nvSpPr>
        <p:spPr/>
        <p:txBody>
          <a:bodyPr/>
          <a:lstStyle/>
          <a:p>
            <a:r>
              <a:rPr lang="fr-BE"/>
              <a:t>Introduction</a:t>
            </a:r>
            <a:br>
              <a:rPr lang="fr-BE"/>
            </a:br>
            <a:r>
              <a:rPr lang="fr-BE" sz="2800"/>
              <a:t>Pourquoi le multithreading?</a:t>
            </a:r>
            <a:endParaRPr lang="fr-FR" sz="2800" i="1"/>
          </a:p>
        </p:txBody>
      </p:sp>
      <p:sp>
        <p:nvSpPr>
          <p:cNvPr id="612355" name="Rectangle 3"/>
          <p:cNvSpPr>
            <a:spLocks noGrp="1" noChangeArrowheads="1"/>
          </p:cNvSpPr>
          <p:nvPr>
            <p:ph type="body" idx="1"/>
          </p:nvPr>
        </p:nvSpPr>
        <p:spPr/>
        <p:txBody>
          <a:bodyPr/>
          <a:lstStyle/>
          <a:p>
            <a:r>
              <a:rPr lang="fr-BE"/>
              <a:t>Un programme moderne est composé de</a:t>
            </a:r>
          </a:p>
          <a:p>
            <a:pPr lvl="1"/>
            <a:r>
              <a:rPr lang="fr-BE"/>
              <a:t>Une interface graphique</a:t>
            </a:r>
          </a:p>
          <a:p>
            <a:pPr lvl="1"/>
            <a:r>
              <a:rPr lang="fr-BE"/>
              <a:t>Quelques composantes pouvant agir de manière autonome</a:t>
            </a:r>
          </a:p>
          <a:p>
            <a:pPr lvl="1"/>
            <a:endParaRPr lang="fr-BE"/>
          </a:p>
          <a:p>
            <a:r>
              <a:rPr lang="fr-BE"/>
              <a:t>Sans multithreading</a:t>
            </a:r>
          </a:p>
          <a:p>
            <a:pPr lvl="1"/>
            <a:r>
              <a:rPr lang="fr-BE"/>
              <a:t>Les composantes ne pourraient agir que lorsque l’interface est suspendue</a:t>
            </a:r>
          </a:p>
          <a:p>
            <a:pPr lvl="1"/>
            <a:endParaRPr lang="fr-BE"/>
          </a:p>
          <a:p>
            <a:r>
              <a:rPr lang="fr-BE"/>
              <a:t>Plus généralement, le multithreading</a:t>
            </a:r>
          </a:p>
          <a:p>
            <a:pPr lvl="1"/>
            <a:r>
              <a:rPr lang="fr-BE"/>
              <a:t>Permet de réaliser plusieurs processus indépendants en parallèle</a:t>
            </a:r>
          </a:p>
          <a:p>
            <a:pPr lvl="1"/>
            <a:r>
              <a:rPr lang="fr-BE"/>
              <a:t>Permet de gérer les files d’attente</a:t>
            </a:r>
          </a:p>
          <a:p>
            <a:pPr lvl="1"/>
            <a:r>
              <a:rPr lang="fr-BE"/>
              <a:t>Permet au besoin de synchroniser les différents processus entre eux</a:t>
            </a:r>
            <a:endParaRPr lang="fr-FR"/>
          </a:p>
        </p:txBody>
      </p:sp>
    </p:spTree>
  </p:cSld>
  <p:clrMapOvr>
    <a:masterClrMapping/>
  </p:clrMapOvr>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fr-FR" altLang="en-US" smtClean="0"/>
              <a:t>Cours Java 2013 Bersini</a:t>
            </a:r>
            <a:endParaRPr lang="fr-FR" altLang="en-US" u="sng"/>
          </a:p>
        </p:txBody>
      </p:sp>
      <p:sp>
        <p:nvSpPr>
          <p:cNvPr id="625666" name="Rectangle 2"/>
          <p:cNvSpPr>
            <a:spLocks noGrp="1" noChangeArrowheads="1"/>
          </p:cNvSpPr>
          <p:nvPr>
            <p:ph type="title"/>
          </p:nvPr>
        </p:nvSpPr>
        <p:spPr/>
        <p:txBody>
          <a:bodyPr/>
          <a:lstStyle/>
          <a:p>
            <a:r>
              <a:rPr lang="fr-FR"/>
              <a:t>Création de Thread</a:t>
            </a:r>
            <a:br>
              <a:rPr lang="fr-FR"/>
            </a:br>
            <a:r>
              <a:rPr lang="fr-FR" sz="2800"/>
              <a:t>Mise en œuvre (1/3)</a:t>
            </a:r>
          </a:p>
        </p:txBody>
      </p:sp>
      <p:sp>
        <p:nvSpPr>
          <p:cNvPr id="625667" name="Rectangle 3"/>
          <p:cNvSpPr>
            <a:spLocks noGrp="1" noChangeArrowheads="1"/>
          </p:cNvSpPr>
          <p:nvPr>
            <p:ph type="body" idx="1"/>
          </p:nvPr>
        </p:nvSpPr>
        <p:spPr>
          <a:xfrm>
            <a:off x="152400" y="1295400"/>
            <a:ext cx="8839200" cy="4976813"/>
          </a:xfrm>
        </p:spPr>
        <p:txBody>
          <a:bodyPr/>
          <a:lstStyle/>
          <a:p>
            <a:r>
              <a:rPr lang="fr-BE" sz="2400"/>
              <a:t>Par implémentation de l’interface</a:t>
            </a:r>
          </a:p>
          <a:p>
            <a:pPr lvl="1"/>
            <a:r>
              <a:rPr lang="fr-BE" sz="2000"/>
              <a:t>Usage</a:t>
            </a:r>
          </a:p>
          <a:p>
            <a:pPr lvl="2">
              <a:buFont typeface="Wingdings" pitchFamily="2" charset="2"/>
              <a:buChar char="è"/>
            </a:pPr>
            <a:r>
              <a:rPr lang="fr-BE" sz="1800">
                <a:latin typeface="Courier New" pitchFamily="49" charset="0"/>
              </a:rPr>
              <a:t> public void MaClasse implements </a:t>
            </a:r>
            <a:r>
              <a:rPr lang="fr-BE" sz="1800" u="sng">
                <a:latin typeface="Courier New" pitchFamily="49" charset="0"/>
              </a:rPr>
              <a:t>Runnable</a:t>
            </a:r>
          </a:p>
          <a:p>
            <a:pPr lvl="1"/>
            <a:r>
              <a:rPr lang="fr-BE" sz="2000"/>
              <a:t>Avantages et inconvénients</a:t>
            </a:r>
          </a:p>
          <a:p>
            <a:pPr lvl="2">
              <a:buClr>
                <a:schemeClr val="tx1"/>
              </a:buClr>
              <a:buFont typeface="Wingdings" pitchFamily="2" charset="2"/>
              <a:buChar char="J"/>
            </a:pPr>
            <a:r>
              <a:rPr lang="fr-BE" sz="1800"/>
              <a:t> Meilleur sur le plan orienté objet</a:t>
            </a:r>
          </a:p>
          <a:p>
            <a:pPr lvl="2">
              <a:buClr>
                <a:schemeClr val="tx1"/>
              </a:buClr>
              <a:buFont typeface="Wingdings" pitchFamily="2" charset="2"/>
              <a:buChar char="J"/>
            </a:pPr>
            <a:r>
              <a:rPr lang="fr-BE" sz="1800"/>
              <a:t> La classe peut hériter d’une autre classe</a:t>
            </a:r>
          </a:p>
          <a:p>
            <a:pPr lvl="2">
              <a:buClr>
                <a:schemeClr val="tx1"/>
              </a:buClr>
              <a:buFont typeface="Wingdings" pitchFamily="2" charset="2"/>
              <a:buChar char="J"/>
            </a:pPr>
            <a:r>
              <a:rPr lang="fr-BE" sz="1800"/>
              <a:t> Consistance</a:t>
            </a:r>
          </a:p>
        </p:txBody>
      </p:sp>
    </p:spTree>
  </p:cSld>
  <p:clrMapOvr>
    <a:masterClrMapping/>
  </p:clrMapOvr>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0"/>
          </p:nvPr>
        </p:nvSpPr>
        <p:spPr/>
        <p:txBody>
          <a:bodyPr/>
          <a:lstStyle/>
          <a:p>
            <a:r>
              <a:rPr lang="fr-FR" altLang="en-US" smtClean="0"/>
              <a:t>Cours Java 2013 Bersini</a:t>
            </a:r>
            <a:endParaRPr lang="fr-FR" altLang="en-US" u="sng"/>
          </a:p>
        </p:txBody>
      </p:sp>
      <p:sp>
        <p:nvSpPr>
          <p:cNvPr id="607234" name="Rectangle 2"/>
          <p:cNvSpPr>
            <a:spLocks noGrp="1" noChangeArrowheads="1"/>
          </p:cNvSpPr>
          <p:nvPr>
            <p:ph type="title"/>
          </p:nvPr>
        </p:nvSpPr>
        <p:spPr/>
        <p:txBody>
          <a:bodyPr/>
          <a:lstStyle/>
          <a:p>
            <a:r>
              <a:rPr lang="fr-FR"/>
              <a:t>Création de Thread</a:t>
            </a:r>
            <a:br>
              <a:rPr lang="fr-FR"/>
            </a:br>
            <a:r>
              <a:rPr lang="fr-FR" sz="2800"/>
              <a:t>Mise en œuvre (2/3)</a:t>
            </a:r>
          </a:p>
        </p:txBody>
      </p:sp>
      <p:sp>
        <p:nvSpPr>
          <p:cNvPr id="607238" name="Rectangle 6"/>
          <p:cNvSpPr>
            <a:spLocks noChangeArrowheads="1"/>
          </p:cNvSpPr>
          <p:nvPr/>
        </p:nvSpPr>
        <p:spPr bwMode="auto">
          <a:xfrm>
            <a:off x="214313" y="1377950"/>
            <a:ext cx="8686800" cy="4257675"/>
          </a:xfrm>
          <a:prstGeom prst="rect">
            <a:avLst/>
          </a:prstGeom>
          <a:solidFill>
            <a:srgbClr val="E6F4FF"/>
          </a:solidFill>
          <a:ln w="9525">
            <a:solidFill>
              <a:schemeClr val="tx1"/>
            </a:solidFill>
            <a:miter lim="800000"/>
            <a:headEnd/>
            <a:tailEnd/>
          </a:ln>
          <a:effectLst/>
        </p:spPr>
        <p:txBody>
          <a:bodyPr>
            <a:spAutoFit/>
          </a:bodyPr>
          <a:lstStyle/>
          <a:p>
            <a:pPr algn="l" eaLnBrk="1" hangingPunct="1"/>
            <a:r>
              <a:rPr lang="en-US">
                <a:latin typeface="Courier New" pitchFamily="49" charset="0"/>
              </a:rPr>
              <a:t>public class MaFile implements Runnable {</a:t>
            </a:r>
          </a:p>
          <a:p>
            <a:pPr algn="l" eaLnBrk="1" hangingPunct="1"/>
            <a:r>
              <a:rPr lang="en-US">
                <a:latin typeface="Courier New" pitchFamily="49" charset="0"/>
              </a:rPr>
              <a:t>  public void run(){</a:t>
            </a:r>
          </a:p>
          <a:p>
            <a:pPr algn="l" eaLnBrk="1" hangingPunct="1"/>
            <a:r>
              <a:rPr lang="en-US">
                <a:latin typeface="Courier New" pitchFamily="49" charset="0"/>
              </a:rPr>
              <a:t>    byte[] buffer=new byte[512];</a:t>
            </a:r>
          </a:p>
          <a:p>
            <a:pPr algn="l" eaLnBrk="1" hangingPunct="1"/>
            <a:r>
              <a:rPr lang="en-US">
                <a:latin typeface="Courier New" pitchFamily="49" charset="0"/>
              </a:rPr>
              <a:t>    int i=0;</a:t>
            </a:r>
          </a:p>
          <a:p>
            <a:pPr algn="l" eaLnBrk="1" hangingPunct="1"/>
            <a:r>
              <a:rPr lang="en-US">
                <a:latin typeface="Courier New" pitchFamily="49" charset="0"/>
              </a:rPr>
              <a:t>    while(true){</a:t>
            </a:r>
          </a:p>
          <a:p>
            <a:pPr algn="l" eaLnBrk="1" hangingPunct="1"/>
            <a:r>
              <a:rPr lang="en-US">
                <a:latin typeface="Courier New" pitchFamily="49" charset="0"/>
              </a:rPr>
              <a:t>      if(i++%10==0)System.out.println(""+i+" est divisible par 10");</a:t>
            </a:r>
          </a:p>
          <a:p>
            <a:pPr algn="l" eaLnBrk="1" hangingPunct="1"/>
            <a:r>
              <a:rPr lang="en-US">
                <a:latin typeface="Courier New" pitchFamily="49" charset="0"/>
              </a:rPr>
              <a:t>      if (i&gt;101) break;</a:t>
            </a:r>
          </a:p>
          <a:p>
            <a:pPr algn="l" eaLnBrk="1" hangingPunct="1"/>
            <a:r>
              <a:rPr lang="en-US">
                <a:latin typeface="Courier New" pitchFamily="49" charset="0"/>
              </a:rPr>
              <a:t>    }</a:t>
            </a:r>
          </a:p>
          <a:p>
            <a:pPr algn="l" eaLnBrk="1" hangingPunct="1"/>
            <a:r>
              <a:rPr lang="en-US">
                <a:latin typeface="Courier New" pitchFamily="49" charset="0"/>
              </a:rPr>
              <a:t>  }</a:t>
            </a:r>
          </a:p>
          <a:p>
            <a:pPr algn="l" eaLnBrk="1" hangingPunct="1"/>
            <a:r>
              <a:rPr lang="en-US">
                <a:latin typeface="Courier New" pitchFamily="49" charset="0"/>
              </a:rPr>
              <a:t>}</a:t>
            </a:r>
          </a:p>
          <a:p>
            <a:pPr algn="l" eaLnBrk="1" hangingPunct="1"/>
            <a:endParaRPr lang="en-US">
              <a:latin typeface="Courier New" pitchFamily="49" charset="0"/>
            </a:endParaRPr>
          </a:p>
          <a:p>
            <a:pPr algn="l" eaLnBrk="1" hangingPunct="1"/>
            <a:r>
              <a:rPr lang="en-US">
                <a:latin typeface="Courier New" pitchFamily="49" charset="0"/>
              </a:rPr>
              <a:t>public class LanceFile {</a:t>
            </a:r>
          </a:p>
          <a:p>
            <a:pPr algn="l" eaLnBrk="1" hangingPunct="1"/>
            <a:r>
              <a:rPr lang="en-US">
                <a:latin typeface="Courier New" pitchFamily="49" charset="0"/>
              </a:rPr>
              <a:t>  public static void main(String[]arg){</a:t>
            </a:r>
          </a:p>
          <a:p>
            <a:pPr algn="l" eaLnBrk="1" hangingPunct="1"/>
            <a:r>
              <a:rPr lang="en-US">
                <a:latin typeface="Courier New" pitchFamily="49" charset="0"/>
              </a:rPr>
              <a:t>    Thread t=new Thread(new MaFile());</a:t>
            </a:r>
          </a:p>
          <a:p>
            <a:pPr algn="l" eaLnBrk="1" hangingPunct="1"/>
            <a:r>
              <a:rPr lang="en-US">
                <a:latin typeface="Courier New" pitchFamily="49" charset="0"/>
              </a:rPr>
              <a:t>    t.start();</a:t>
            </a:r>
          </a:p>
          <a:p>
            <a:pPr algn="l" eaLnBrk="1" hangingPunct="1"/>
            <a:r>
              <a:rPr lang="en-US">
                <a:latin typeface="Courier New" pitchFamily="49" charset="0"/>
              </a:rPr>
              <a:t>  }</a:t>
            </a:r>
          </a:p>
          <a:p>
            <a:pPr algn="l" eaLnBrk="1" hangingPunct="1"/>
            <a:r>
              <a:rPr lang="en-US">
                <a:latin typeface="Courier New" pitchFamily="49" charset="0"/>
              </a:rPr>
              <a:t>}</a:t>
            </a:r>
          </a:p>
        </p:txBody>
      </p:sp>
      <p:sp>
        <p:nvSpPr>
          <p:cNvPr id="607239" name="Text Box 7"/>
          <p:cNvSpPr txBox="1">
            <a:spLocks noChangeArrowheads="1"/>
          </p:cNvSpPr>
          <p:nvPr/>
        </p:nvSpPr>
        <p:spPr bwMode="auto">
          <a:xfrm>
            <a:off x="5165725" y="4786313"/>
            <a:ext cx="3651250" cy="825500"/>
          </a:xfrm>
          <a:prstGeom prst="rect">
            <a:avLst/>
          </a:prstGeom>
          <a:noFill/>
          <a:ln w="9525">
            <a:noFill/>
            <a:miter lim="800000"/>
            <a:headEnd/>
            <a:tailEnd/>
          </a:ln>
          <a:effectLst/>
        </p:spPr>
        <p:txBody>
          <a:bodyPr wrap="none">
            <a:spAutoFit/>
          </a:bodyPr>
          <a:lstStyle/>
          <a:p>
            <a:pPr eaLnBrk="1" hangingPunct="1"/>
            <a:r>
              <a:rPr lang="fr-BE" b="1"/>
              <a:t>Le constructeur de la classe Thread</a:t>
            </a:r>
            <a:br>
              <a:rPr lang="fr-BE" b="1"/>
            </a:br>
            <a:r>
              <a:rPr lang="fr-BE" b="1"/>
              <a:t>attend un objet Runnable</a:t>
            </a:r>
          </a:p>
          <a:p>
            <a:pPr eaLnBrk="1" hangingPunct="1"/>
            <a:r>
              <a:rPr lang="fr-BE" b="1"/>
              <a:t>en argument</a:t>
            </a:r>
            <a:endParaRPr lang="en-US" b="1"/>
          </a:p>
        </p:txBody>
      </p:sp>
      <p:sp>
        <p:nvSpPr>
          <p:cNvPr id="607240" name="Line 8"/>
          <p:cNvSpPr>
            <a:spLocks noChangeShapeType="1"/>
          </p:cNvSpPr>
          <p:nvPr/>
        </p:nvSpPr>
        <p:spPr bwMode="auto">
          <a:xfrm flipH="1" flipV="1">
            <a:off x="3919538" y="4903788"/>
            <a:ext cx="1539875" cy="315912"/>
          </a:xfrm>
          <a:prstGeom prst="line">
            <a:avLst/>
          </a:prstGeom>
          <a:noFill/>
          <a:ln w="28575">
            <a:solidFill>
              <a:srgbClr val="FF0000"/>
            </a:solidFill>
            <a:round/>
            <a:headEnd/>
            <a:tailEnd type="triangle" w="med" len="med"/>
          </a:ln>
          <a:effectLst/>
        </p:spPr>
        <p:txBody>
          <a:bodyPr/>
          <a:lstStyle/>
          <a:p>
            <a:endParaRPr lang="fr-FR"/>
          </a:p>
        </p:txBody>
      </p:sp>
    </p:spTree>
  </p:cSld>
  <p:clrMapOvr>
    <a:masterClrMapping/>
  </p:clrMapOvr>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fr-FR" altLang="en-US" smtClean="0"/>
              <a:t>Cours Java 2013 Bersini</a:t>
            </a:r>
            <a:endParaRPr lang="fr-FR" altLang="en-US" u="sng"/>
          </a:p>
        </p:txBody>
      </p:sp>
      <p:sp>
        <p:nvSpPr>
          <p:cNvPr id="628738" name="Rectangle 2"/>
          <p:cNvSpPr>
            <a:spLocks noGrp="1" noChangeArrowheads="1"/>
          </p:cNvSpPr>
          <p:nvPr>
            <p:ph type="title"/>
          </p:nvPr>
        </p:nvSpPr>
        <p:spPr/>
        <p:txBody>
          <a:bodyPr/>
          <a:lstStyle/>
          <a:p>
            <a:r>
              <a:rPr lang="fr-FR"/>
              <a:t>Gestion des Thread</a:t>
            </a:r>
            <a:br>
              <a:rPr lang="fr-FR"/>
            </a:br>
            <a:r>
              <a:rPr lang="fr-FR" sz="2800"/>
              <a:t>Méthodes de gestion</a:t>
            </a:r>
          </a:p>
        </p:txBody>
      </p:sp>
      <p:sp>
        <p:nvSpPr>
          <p:cNvPr id="628739" name="Rectangle 3"/>
          <p:cNvSpPr>
            <a:spLocks noGrp="1" noChangeArrowheads="1"/>
          </p:cNvSpPr>
          <p:nvPr>
            <p:ph type="body" idx="1"/>
          </p:nvPr>
        </p:nvSpPr>
        <p:spPr>
          <a:xfrm>
            <a:off x="152400" y="1295400"/>
            <a:ext cx="8839200" cy="4976813"/>
          </a:xfrm>
        </p:spPr>
        <p:txBody>
          <a:bodyPr/>
          <a:lstStyle/>
          <a:p>
            <a:r>
              <a:rPr lang="fr-BE" sz="1800" b="0">
                <a:latin typeface="Courier New" pitchFamily="49" charset="0"/>
              </a:rPr>
              <a:t>t.start()</a:t>
            </a:r>
          </a:p>
          <a:p>
            <a:pPr lvl="1"/>
            <a:r>
              <a:rPr lang="fr-BE" sz="2000"/>
              <a:t>Appeler cette méthode place le thread dans l’état “runnable”</a:t>
            </a:r>
          </a:p>
          <a:p>
            <a:pPr lvl="1">
              <a:buFont typeface="Wingdings" pitchFamily="2" charset="2"/>
              <a:buNone/>
            </a:pPr>
            <a:r>
              <a:rPr lang="fr-BE" sz="2000"/>
              <a:t>	</a:t>
            </a:r>
            <a:r>
              <a:rPr lang="fr-BE" sz="2000">
                <a:sym typeface="Wingdings" pitchFamily="2" charset="2"/>
              </a:rPr>
              <a:t> E</a:t>
            </a:r>
            <a:r>
              <a:rPr lang="fr-BE" sz="2000"/>
              <a:t>ligible par le CPU</a:t>
            </a:r>
          </a:p>
          <a:p>
            <a:r>
              <a:rPr lang="fr-BE" sz="1800" b="0">
                <a:latin typeface="Courier New" pitchFamily="49" charset="0"/>
              </a:rPr>
              <a:t>Thread.yield() throws InterruptedException</a:t>
            </a:r>
          </a:p>
          <a:p>
            <a:pPr lvl="1"/>
            <a:r>
              <a:rPr lang="fr-BE" sz="2000"/>
              <a:t>La VM arrête la file active et la place dans un ensemble de files activables. (runnable state)</a:t>
            </a:r>
          </a:p>
          <a:p>
            <a:pPr lvl="1"/>
            <a:r>
              <a:rPr lang="fr-BE" sz="2000"/>
              <a:t>La VM prend une file activable et la place dans l’état actif (running state) </a:t>
            </a:r>
          </a:p>
          <a:p>
            <a:r>
              <a:rPr lang="fr-BE" sz="1800" b="0">
                <a:latin typeface="Courier New" pitchFamily="49" charset="0"/>
              </a:rPr>
              <a:t>Thread.sleep(int millis) throws InterruptedException</a:t>
            </a:r>
          </a:p>
          <a:p>
            <a:pPr lvl="1"/>
            <a:r>
              <a:rPr lang="fr-BE" sz="2000"/>
              <a:t>La VM bloque la file pour un temps spécifié (état « d’attente »)</a:t>
            </a:r>
          </a:p>
        </p:txBody>
      </p:sp>
    </p:spTree>
  </p:cSld>
  <p:clrMapOvr>
    <a:masterClrMapping/>
  </p:clrMapOvr>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fr-FR" altLang="en-US" smtClean="0"/>
              <a:t>Cours Java 2013 Bersini</a:t>
            </a:r>
            <a:endParaRPr lang="fr-FR" altLang="en-US" u="sng"/>
          </a:p>
        </p:txBody>
      </p:sp>
      <p:sp>
        <p:nvSpPr>
          <p:cNvPr id="864258" name="Rectangle 2"/>
          <p:cNvSpPr>
            <a:spLocks noGrp="1" noChangeArrowheads="1"/>
          </p:cNvSpPr>
          <p:nvPr>
            <p:ph type="title"/>
          </p:nvPr>
        </p:nvSpPr>
        <p:spPr/>
        <p:txBody>
          <a:bodyPr/>
          <a:lstStyle/>
          <a:p>
            <a:r>
              <a:rPr lang="fr-FR"/>
              <a:t>Exercice:</a:t>
            </a:r>
            <a:endParaRPr lang="en-US"/>
          </a:p>
        </p:txBody>
      </p:sp>
      <p:sp>
        <p:nvSpPr>
          <p:cNvPr id="864259" name="Rectangle 3"/>
          <p:cNvSpPr>
            <a:spLocks noGrp="1" noChangeArrowheads="1"/>
          </p:cNvSpPr>
          <p:nvPr>
            <p:ph type="body" idx="1"/>
          </p:nvPr>
        </p:nvSpPr>
        <p:spPr/>
        <p:txBody>
          <a:bodyPr/>
          <a:lstStyle/>
          <a:p>
            <a:r>
              <a:rPr lang="fr-FR"/>
              <a:t>Faites déplacer les balles</a:t>
            </a:r>
          </a:p>
          <a:p>
            <a:pPr lvl="1"/>
            <a:r>
              <a:rPr lang="fr-FR"/>
              <a:t>Cette fois un Thread va s’en occuper</a:t>
            </a:r>
          </a:p>
          <a:p>
            <a:pPr lvl="1"/>
            <a:r>
              <a:rPr lang="fr-FR"/>
              <a:t>La classe AireDeJeu contient lance un Thread</a:t>
            </a:r>
          </a:p>
          <a:p>
            <a:pPr lvl="1"/>
            <a:r>
              <a:rPr lang="fr-FR"/>
              <a:t>La classe AireDeJeu implements Runnable et donc possede une methode run</a:t>
            </a:r>
          </a:p>
          <a:p>
            <a:pPr lvl="1"/>
            <a:r>
              <a:rPr lang="fr-FR"/>
              <a:t>Dans la méthode run, on déplace les balles en boule</a:t>
            </a:r>
          </a:p>
          <a:p>
            <a:pPr lvl="1"/>
            <a:r>
              <a:rPr lang="fr-FR"/>
              <a:t>(pas oublier d’appeler le repaint())</a:t>
            </a:r>
            <a:endParaRPr lang="en-US"/>
          </a:p>
        </p:txBody>
      </p:sp>
    </p:spTree>
  </p:cSld>
  <p:clrMapOvr>
    <a:masterClrMapping/>
  </p:clrMapOvr>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4"/>
          <p:cNvSpPr>
            <a:spLocks noGrp="1" noChangeArrowheads="1"/>
          </p:cNvSpPr>
          <p:nvPr>
            <p:ph type="ctrTitle"/>
          </p:nvPr>
        </p:nvSpPr>
        <p:spPr>
          <a:solidFill>
            <a:schemeClr val="bg1">
              <a:alpha val="50195"/>
            </a:schemeClr>
          </a:solidFill>
        </p:spPr>
        <p:txBody>
          <a:bodyPr/>
          <a:lstStyle/>
          <a:p>
            <a:r>
              <a:rPr lang="fr-FR" smtClean="0"/>
              <a:t>Introduction à Java</a:t>
            </a:r>
            <a:endParaRPr lang="en-US" smtClean="0"/>
          </a:p>
        </p:txBody>
      </p:sp>
      <p:sp>
        <p:nvSpPr>
          <p:cNvPr id="279555" name="Rectangle 5"/>
          <p:cNvSpPr>
            <a:spLocks noGrp="1" noChangeArrowheads="1"/>
          </p:cNvSpPr>
          <p:nvPr>
            <p:ph type="subTitle" idx="1"/>
          </p:nvPr>
        </p:nvSpPr>
        <p:spPr>
          <a:ln w="9525"/>
        </p:spPr>
        <p:txBody>
          <a:bodyPr/>
          <a:lstStyle/>
          <a:p>
            <a:r>
              <a:rPr lang="fr-FR" dirty="0" smtClean="0"/>
              <a:t>XII. Interfaces graphiques Java: SWING et AWT</a:t>
            </a:r>
            <a:endParaRPr lang="en-US" dirty="0" smtClean="0"/>
          </a:p>
        </p:txBody>
      </p:sp>
    </p:spTree>
  </p:cSld>
  <p:clrMapOvr>
    <a:masterClrMapping/>
  </p:clrMapOvr>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280579" name="Rectangle 2"/>
          <p:cNvSpPr>
            <a:spLocks noGrp="1" noChangeArrowheads="1"/>
          </p:cNvSpPr>
          <p:nvPr>
            <p:ph type="title"/>
          </p:nvPr>
        </p:nvSpPr>
        <p:spPr/>
        <p:txBody>
          <a:bodyPr/>
          <a:lstStyle/>
          <a:p>
            <a:r>
              <a:rPr lang="fr-FR" sz="3600" smtClean="0"/>
              <a:t>Interfaces graphiques Java: SWING et AWT</a:t>
            </a:r>
            <a:endParaRPr lang="en-GB" sz="3600" smtClean="0"/>
          </a:p>
        </p:txBody>
      </p:sp>
      <p:sp>
        <p:nvSpPr>
          <p:cNvPr id="280580" name="Rectangle 3"/>
          <p:cNvSpPr>
            <a:spLocks noGrp="1" noChangeArrowheads="1"/>
          </p:cNvSpPr>
          <p:nvPr>
            <p:ph type="body" idx="1"/>
          </p:nvPr>
        </p:nvSpPr>
        <p:spPr>
          <a:xfrm>
            <a:off x="152400" y="1295400"/>
            <a:ext cx="8839200" cy="4916488"/>
          </a:xfrm>
        </p:spPr>
        <p:txBody>
          <a:bodyPr/>
          <a:lstStyle/>
          <a:p>
            <a:r>
              <a:rPr lang="fr-FR" smtClean="0"/>
              <a:t>Qu’est-ce qu’une interface graphique (GUI)?</a:t>
            </a:r>
          </a:p>
          <a:p>
            <a:r>
              <a:rPr lang="fr-FR" smtClean="0"/>
              <a:t>Le paradigme « Model-View-Control » (MVC)</a:t>
            </a:r>
          </a:p>
          <a:p>
            <a:r>
              <a:rPr lang="fr-FR" smtClean="0"/>
              <a:t>L’affichage et ses composants (SWING)</a:t>
            </a:r>
          </a:p>
          <a:p>
            <a:pPr lvl="1"/>
            <a:r>
              <a:rPr lang="fr-FR" smtClean="0"/>
              <a:t>Structure de l’API SWING</a:t>
            </a:r>
          </a:p>
          <a:p>
            <a:pPr lvl="1"/>
            <a:r>
              <a:rPr lang="fr-FR" smtClean="0"/>
              <a:t>Composants et conteneurs</a:t>
            </a:r>
          </a:p>
          <a:p>
            <a:pPr lvl="1"/>
            <a:r>
              <a:rPr lang="fr-FR" smtClean="0"/>
              <a:t>Composants et conteneurs utiles</a:t>
            </a:r>
          </a:p>
          <a:p>
            <a:pPr lvl="2"/>
            <a:r>
              <a:rPr lang="fr-FR" smtClean="0"/>
              <a:t>Exemples</a:t>
            </a:r>
          </a:p>
          <a:p>
            <a:pPr lvl="2"/>
            <a:r>
              <a:rPr lang="fr-FR" smtClean="0"/>
              <a:t>Constructeurs</a:t>
            </a:r>
          </a:p>
          <a:p>
            <a:pPr lvl="2"/>
            <a:r>
              <a:rPr lang="fr-FR" smtClean="0"/>
              <a:t>Méthodes utiles</a:t>
            </a:r>
          </a:p>
          <a:p>
            <a:r>
              <a:rPr lang="fr-FR" smtClean="0"/>
              <a:t>La gestion des événements (AWT)</a:t>
            </a:r>
          </a:p>
          <a:p>
            <a:pPr lvl="1"/>
            <a:r>
              <a:rPr lang="fr-FR" smtClean="0"/>
              <a:t>Principes</a:t>
            </a:r>
          </a:p>
          <a:p>
            <a:pPr lvl="1"/>
            <a:r>
              <a:rPr lang="fr-FR" smtClean="0"/>
              <a:t>Mise en œuvre</a:t>
            </a:r>
          </a:p>
          <a:p>
            <a:r>
              <a:rPr lang="fr-FR" smtClean="0"/>
              <a:t>Connecter l’interface graphique à l’application OO et à la BD</a:t>
            </a:r>
            <a:endParaRPr lang="en-GB" smtClean="0"/>
          </a:p>
        </p:txBody>
      </p:sp>
    </p:spTree>
  </p:cSld>
  <p:clrMapOvr>
    <a:masterClrMapping/>
  </p:clrMapOvr>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281603" name="Rectangle 2"/>
          <p:cNvSpPr>
            <a:spLocks noGrp="1" noChangeArrowheads="1"/>
          </p:cNvSpPr>
          <p:nvPr>
            <p:ph type="title"/>
          </p:nvPr>
        </p:nvSpPr>
        <p:spPr/>
        <p:txBody>
          <a:bodyPr/>
          <a:lstStyle/>
          <a:p>
            <a:r>
              <a:rPr lang="fr-FR" sz="3600" smtClean="0"/>
              <a:t>Interfaces graphiques Java: SWING et AWT</a:t>
            </a:r>
            <a:br>
              <a:rPr lang="fr-FR" sz="3600" smtClean="0"/>
            </a:br>
            <a:r>
              <a:rPr lang="fr-FR" sz="2800" smtClean="0"/>
              <a:t>Qu’est-ce qu’une interface graphique?</a:t>
            </a:r>
            <a:endParaRPr lang="en-GB" sz="2800" smtClean="0"/>
          </a:p>
        </p:txBody>
      </p:sp>
      <p:sp>
        <p:nvSpPr>
          <p:cNvPr id="281604" name="Rectangle 3"/>
          <p:cNvSpPr>
            <a:spLocks noGrp="1" noChangeArrowheads="1"/>
          </p:cNvSpPr>
          <p:nvPr>
            <p:ph type="body" idx="1"/>
          </p:nvPr>
        </p:nvSpPr>
        <p:spPr>
          <a:xfrm>
            <a:off x="152400" y="1295400"/>
            <a:ext cx="8839200" cy="5075238"/>
          </a:xfrm>
        </p:spPr>
        <p:txBody>
          <a:bodyPr/>
          <a:lstStyle/>
          <a:p>
            <a:pPr>
              <a:lnSpc>
                <a:spcPct val="130000"/>
              </a:lnSpc>
            </a:pPr>
            <a:r>
              <a:rPr lang="fr-FR" smtClean="0"/>
              <a:t>Une interface graphique ou GUI (</a:t>
            </a:r>
            <a:r>
              <a:rPr lang="fr-FR" i="1" smtClean="0"/>
              <a:t>Graphical User Interface</a:t>
            </a:r>
            <a:r>
              <a:rPr lang="fr-FR" smtClean="0"/>
              <a:t>) est:</a:t>
            </a:r>
          </a:p>
          <a:p>
            <a:pPr lvl="1">
              <a:lnSpc>
                <a:spcPct val="130000"/>
              </a:lnSpc>
            </a:pPr>
            <a:r>
              <a:rPr lang="fr-FR" smtClean="0"/>
              <a:t>Une couche applicative destinée à fournir aux utilisateurs d’ordinateurs un moyen attractif et facile pour interagir avec un programme</a:t>
            </a:r>
            <a:endParaRPr lang="en-GB" smtClean="0"/>
          </a:p>
          <a:p>
            <a:pPr lvl="1">
              <a:lnSpc>
                <a:spcPct val="130000"/>
              </a:lnSpc>
            </a:pPr>
            <a:r>
              <a:rPr lang="fr-FR" smtClean="0"/>
              <a:t>L’interface d’un programme qui profite des capacités graphiques d’un ordinateur pour le rendre plus facile d’utilisation. Des interfaces graphiques bien conçues évitent à l’utilisateur d’avoir à apprendre de complexes langages de commandes.</a:t>
            </a:r>
            <a:endParaRPr lang="en-GB" smtClean="0"/>
          </a:p>
          <a:p>
            <a:pPr lvl="1">
              <a:lnSpc>
                <a:spcPct val="130000"/>
              </a:lnSpc>
            </a:pPr>
            <a:r>
              <a:rPr lang="fr-FR" smtClean="0"/>
              <a:t>Un ensemble d’écrans de présentations qui utilisent des éléments graphiques (tels boutons et icônes) pour rendre un programme plus facile d’utilisation.</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3"/>
          <p:cNvSpPr>
            <a:spLocks noGrp="1"/>
          </p:cNvSpPr>
          <p:nvPr>
            <p:ph type="ftr" sz="quarter" idx="10"/>
          </p:nvPr>
        </p:nvSpPr>
        <p:spPr>
          <a:noFill/>
        </p:spPr>
        <p:txBody>
          <a:bodyPr/>
          <a:lstStyle/>
          <a:p>
            <a:r>
              <a:rPr lang="fr-FR" smtClean="0"/>
              <a:t>Cours Java 2013 Bersini</a:t>
            </a:r>
            <a:endParaRPr lang="fr-FR" u="sng"/>
          </a:p>
        </p:txBody>
      </p:sp>
      <p:sp>
        <p:nvSpPr>
          <p:cNvPr id="969730" name="AutoShape 2"/>
          <p:cNvSpPr>
            <a:spLocks noChangeArrowheads="1"/>
          </p:cNvSpPr>
          <p:nvPr/>
        </p:nvSpPr>
        <p:spPr bwMode="auto">
          <a:xfrm>
            <a:off x="219075" y="3411538"/>
            <a:ext cx="8713788" cy="438150"/>
          </a:xfrm>
          <a:prstGeom prst="roundRect">
            <a:avLst>
              <a:gd name="adj" fmla="val 16667"/>
            </a:avLst>
          </a:prstGeom>
          <a:solidFill>
            <a:srgbClr val="E6F4FF"/>
          </a:solidFill>
          <a:ln w="57150">
            <a:solidFill>
              <a:schemeClr val="tx1"/>
            </a:solidFill>
            <a:round/>
            <a:headEnd/>
            <a:tailEnd/>
          </a:ln>
        </p:spPr>
        <p:txBody>
          <a:bodyPr wrap="none" anchor="ctr"/>
          <a:lstStyle/>
          <a:p>
            <a:endParaRPr lang="fr-FR"/>
          </a:p>
        </p:txBody>
      </p:sp>
      <p:sp>
        <p:nvSpPr>
          <p:cNvPr id="73732" name="Rectangle 3"/>
          <p:cNvSpPr>
            <a:spLocks noGrp="1" noChangeArrowheads="1"/>
          </p:cNvSpPr>
          <p:nvPr>
            <p:ph type="body" idx="1"/>
          </p:nvPr>
        </p:nvSpPr>
        <p:spPr/>
        <p:txBody>
          <a:bodyPr/>
          <a:lstStyle/>
          <a:p>
            <a:pPr>
              <a:buFont typeface="Symbol" pitchFamily="18" charset="2"/>
              <a:buNone/>
            </a:pPr>
            <a:r>
              <a:rPr lang="fr-BE" sz="2400" smtClean="0"/>
              <a:t>Deux façons d’écrire des programmes Java:</a:t>
            </a:r>
          </a:p>
          <a:p>
            <a:r>
              <a:rPr lang="fr-BE" sz="2200" smtClean="0"/>
              <a:t>En écrivant le code dans un simple éditeur de texte</a:t>
            </a:r>
          </a:p>
          <a:p>
            <a:pPr lvl="1"/>
            <a:r>
              <a:rPr lang="fr-BE" sz="2000" smtClean="0"/>
              <a:t>Compilation et exécution du code en ligne de commande (DOS)</a:t>
            </a:r>
          </a:p>
          <a:p>
            <a:pPr lvl="1"/>
            <a:endParaRPr lang="fr-BE" sz="2000" smtClean="0"/>
          </a:p>
          <a:p>
            <a:r>
              <a:rPr lang="fr-BE" sz="2200" smtClean="0"/>
              <a:t>En utilisant un environnement de développement (IDE)</a:t>
            </a:r>
          </a:p>
          <a:p>
            <a:pPr lvl="1"/>
            <a:r>
              <a:rPr lang="fr-BE" sz="2000" smtClean="0">
                <a:solidFill>
                  <a:schemeClr val="tx1"/>
                </a:solidFill>
              </a:rPr>
              <a:t>Eclipse (</a:t>
            </a:r>
            <a:r>
              <a:rPr lang="fr-BE" sz="2000" smtClean="0">
                <a:solidFill>
                  <a:schemeClr val="tx1"/>
                </a:solidFill>
                <a:hlinkClick r:id="rId3"/>
              </a:rPr>
              <a:t>http://www.eclipse.org</a:t>
            </a:r>
            <a:r>
              <a:rPr lang="fr-BE" sz="2000" smtClean="0">
                <a:solidFill>
                  <a:schemeClr val="tx1"/>
                </a:solidFill>
              </a:rPr>
              <a:t>)</a:t>
            </a:r>
          </a:p>
          <a:p>
            <a:pPr lvl="1"/>
            <a:r>
              <a:rPr lang="fr-BE" sz="2000" smtClean="0"/>
              <a:t>Netbeans (</a:t>
            </a:r>
            <a:r>
              <a:rPr lang="fr-BE" sz="2000" smtClean="0">
                <a:hlinkClick r:id="rId4"/>
              </a:rPr>
              <a:t>http://www.netbeans.com</a:t>
            </a:r>
            <a:r>
              <a:rPr lang="fr-BE" sz="2000" smtClean="0"/>
              <a:t>)</a:t>
            </a:r>
          </a:p>
          <a:p>
            <a:pPr lvl="1"/>
            <a:r>
              <a:rPr lang="fr-BE" sz="2000" smtClean="0"/>
              <a:t>Borland JBuilder (</a:t>
            </a:r>
            <a:r>
              <a:rPr lang="fr-BE" sz="2000" smtClean="0">
                <a:hlinkClick r:id="rId5"/>
              </a:rPr>
              <a:t>http://www.borland.com/jbuilder</a:t>
            </a:r>
            <a:r>
              <a:rPr lang="fr-BE" sz="2000" smtClean="0"/>
              <a:t>)</a:t>
            </a:r>
          </a:p>
          <a:p>
            <a:pPr lvl="1"/>
            <a:r>
              <a:rPr lang="fr-BE" sz="2000" smtClean="0"/>
              <a:t>IBM WebSphere Studio (</a:t>
            </a:r>
            <a:r>
              <a:rPr lang="fr-BE" sz="2000" smtClean="0">
                <a:hlinkClick r:id="rId6"/>
              </a:rPr>
              <a:t>http://www.ibm.com/software/awdtools</a:t>
            </a:r>
            <a:r>
              <a:rPr lang="fr-BE" sz="2000" smtClean="0"/>
              <a:t>)</a:t>
            </a:r>
          </a:p>
          <a:p>
            <a:pPr lvl="1"/>
            <a:r>
              <a:rPr lang="fr-BE" sz="2000" smtClean="0"/>
              <a:t>Sun ONE Studio (</a:t>
            </a:r>
            <a:r>
              <a:rPr lang="fr-BE" sz="2000" smtClean="0">
                <a:hlinkClick r:id="rId7"/>
              </a:rPr>
              <a:t>http://wwws.sun.com/software/sundev</a:t>
            </a:r>
            <a:r>
              <a:rPr lang="fr-BE" sz="2000" smtClean="0"/>
              <a:t>)</a:t>
            </a:r>
          </a:p>
          <a:p>
            <a:pPr lvl="1"/>
            <a:r>
              <a:rPr lang="fr-BE" sz="2000" smtClean="0"/>
              <a:t>Microsoft .Net Studio (</a:t>
            </a:r>
            <a:r>
              <a:rPr lang="fr-BE" sz="2000" smtClean="0">
                <a:hlinkClick r:id="rId8"/>
              </a:rPr>
              <a:t>http://msdn.microsoft.com/vstudio</a:t>
            </a:r>
            <a:r>
              <a:rPr lang="fr-BE" sz="2000" smtClean="0"/>
              <a:t>)</a:t>
            </a:r>
          </a:p>
        </p:txBody>
      </p:sp>
      <p:sp>
        <p:nvSpPr>
          <p:cNvPr id="73733" name="Rectangle 4"/>
          <p:cNvSpPr>
            <a:spLocks noGrp="1" noChangeArrowheads="1"/>
          </p:cNvSpPr>
          <p:nvPr>
            <p:ph type="title"/>
          </p:nvPr>
        </p:nvSpPr>
        <p:spPr/>
        <p:txBody>
          <a:bodyPr/>
          <a:lstStyle/>
          <a:p>
            <a:r>
              <a:rPr lang="fr-FR" smtClean="0"/>
              <a:t>Comment développer une application?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97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730" grpId="0" animBg="1"/>
    </p:bld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282627" name="Rectangle 2"/>
          <p:cNvSpPr>
            <a:spLocks noGrp="1" noChangeArrowheads="1"/>
          </p:cNvSpPr>
          <p:nvPr>
            <p:ph type="title"/>
          </p:nvPr>
        </p:nvSpPr>
        <p:spPr/>
        <p:txBody>
          <a:bodyPr/>
          <a:lstStyle/>
          <a:p>
            <a:r>
              <a:rPr lang="fr-FR" sz="3600" smtClean="0"/>
              <a:t>Interfaces graphiques Java: SWING et AWT</a:t>
            </a:r>
            <a:br>
              <a:rPr lang="fr-FR" sz="3600" smtClean="0"/>
            </a:br>
            <a:r>
              <a:rPr lang="fr-FR" sz="2800" smtClean="0"/>
              <a:t>Qu’est-ce qu’une interface graphique?</a:t>
            </a:r>
            <a:endParaRPr lang="en-GB" sz="2800" smtClean="0"/>
          </a:p>
        </p:txBody>
      </p:sp>
      <p:sp>
        <p:nvSpPr>
          <p:cNvPr id="282628" name="Rectangle 3"/>
          <p:cNvSpPr>
            <a:spLocks noGrp="1" noChangeArrowheads="1"/>
          </p:cNvSpPr>
          <p:nvPr>
            <p:ph type="body" idx="1"/>
          </p:nvPr>
        </p:nvSpPr>
        <p:spPr>
          <a:xfrm>
            <a:off x="152400" y="1295400"/>
            <a:ext cx="8839200" cy="5075238"/>
          </a:xfrm>
        </p:spPr>
        <p:txBody>
          <a:bodyPr/>
          <a:lstStyle/>
          <a:p>
            <a:pPr>
              <a:lnSpc>
                <a:spcPct val="130000"/>
              </a:lnSpc>
            </a:pPr>
            <a:r>
              <a:rPr lang="fr-FR" smtClean="0"/>
              <a:t>Une même application peut offrir différentes interfaces à l’utilisateur</a:t>
            </a:r>
          </a:p>
          <a:p>
            <a:pPr lvl="1">
              <a:lnSpc>
                <a:spcPct val="130000"/>
              </a:lnSpc>
            </a:pPr>
            <a:r>
              <a:rPr lang="fr-FR" smtClean="0"/>
              <a:t>Une interface graphique </a:t>
            </a:r>
            <a:r>
              <a:rPr lang="fr-FR" i="1" smtClean="0"/>
              <a:t>stricto sensu </a:t>
            </a:r>
            <a:r>
              <a:rPr lang="fr-FR" smtClean="0"/>
              <a:t>qui s’exécute sur son ordinateur</a:t>
            </a:r>
          </a:p>
          <a:p>
            <a:pPr lvl="1">
              <a:lnSpc>
                <a:spcPct val="130000"/>
              </a:lnSpc>
            </a:pPr>
            <a:r>
              <a:rPr lang="fr-FR" smtClean="0"/>
              <a:t>Une interface web qui s’exécute dans un navigateur Internet</a:t>
            </a:r>
          </a:p>
          <a:p>
            <a:pPr lvl="1">
              <a:lnSpc>
                <a:spcPct val="130000"/>
              </a:lnSpc>
            </a:pPr>
            <a:r>
              <a:rPr lang="fr-FR" smtClean="0"/>
              <a:t>Une interface WAP qui s’exécute sur un téléphone</a:t>
            </a:r>
          </a:p>
          <a:p>
            <a:pPr lvl="1">
              <a:lnSpc>
                <a:spcPct val="130000"/>
              </a:lnSpc>
            </a:pPr>
            <a:r>
              <a:rPr lang="fr-FR" smtClean="0"/>
              <a:t>Une interface « terminal » qui s’exécute sur des appareils spécifiques</a:t>
            </a:r>
          </a:p>
          <a:p>
            <a:pPr lvl="1">
              <a:lnSpc>
                <a:spcPct val="130000"/>
              </a:lnSpc>
            </a:pPr>
            <a:r>
              <a:rPr lang="fr-FR" smtClean="0"/>
              <a:t>Des « services web » qui offrent ses fonctionnalités à d’autres applications</a:t>
            </a:r>
          </a:p>
        </p:txBody>
      </p:sp>
    </p:spTree>
  </p:cSld>
  <p:clrMapOvr>
    <a:masterClrMapping/>
  </p:clrMapOvr>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283651" name="Rectangle 2"/>
          <p:cNvSpPr>
            <a:spLocks noGrp="1" noChangeArrowheads="1"/>
          </p:cNvSpPr>
          <p:nvPr>
            <p:ph type="title"/>
          </p:nvPr>
        </p:nvSpPr>
        <p:spPr/>
        <p:txBody>
          <a:bodyPr/>
          <a:lstStyle/>
          <a:p>
            <a:r>
              <a:rPr lang="fr-FR" sz="3600" smtClean="0"/>
              <a:t>Interfaces graphiques Java: SWING et AWT</a:t>
            </a:r>
            <a:br>
              <a:rPr lang="fr-FR" sz="3600" smtClean="0"/>
            </a:br>
            <a:r>
              <a:rPr lang="fr-FR" sz="2800" smtClean="0"/>
              <a:t>Qu’est-ce qu’une interface graphique?</a:t>
            </a:r>
            <a:endParaRPr lang="en-GB" sz="2800" smtClean="0"/>
          </a:p>
        </p:txBody>
      </p:sp>
      <p:sp>
        <p:nvSpPr>
          <p:cNvPr id="283652" name="Rectangle 3"/>
          <p:cNvSpPr>
            <a:spLocks noGrp="1" noChangeArrowheads="1"/>
          </p:cNvSpPr>
          <p:nvPr>
            <p:ph type="body" idx="1"/>
          </p:nvPr>
        </p:nvSpPr>
        <p:spPr>
          <a:xfrm>
            <a:off x="152400" y="1295400"/>
            <a:ext cx="8839200" cy="5075238"/>
          </a:xfrm>
        </p:spPr>
        <p:txBody>
          <a:bodyPr/>
          <a:lstStyle/>
          <a:p>
            <a:r>
              <a:rPr lang="fr-FR" smtClean="0"/>
              <a:t>Notons que l’interface peut:</a:t>
            </a:r>
          </a:p>
          <a:p>
            <a:pPr lvl="1"/>
            <a:r>
              <a:rPr lang="fr-FR" smtClean="0"/>
              <a:t>Etre intégrée à l’application (elle forme un tout avec l’application)</a:t>
            </a:r>
            <a:br>
              <a:rPr lang="fr-FR" smtClean="0"/>
            </a:br>
            <a:r>
              <a:rPr lang="fr-FR" smtClean="0"/>
              <a:t>(architecture « 2-tiers »)</a:t>
            </a:r>
          </a:p>
        </p:txBody>
      </p:sp>
      <p:sp>
        <p:nvSpPr>
          <p:cNvPr id="283653" name="AutoShape 4"/>
          <p:cNvSpPr>
            <a:spLocks noChangeArrowheads="1"/>
          </p:cNvSpPr>
          <p:nvPr/>
        </p:nvSpPr>
        <p:spPr bwMode="auto">
          <a:xfrm>
            <a:off x="249238" y="3003550"/>
            <a:ext cx="1320800" cy="2171700"/>
          </a:xfrm>
          <a:prstGeom prst="can">
            <a:avLst>
              <a:gd name="adj" fmla="val 41106"/>
            </a:avLst>
          </a:prstGeom>
          <a:solidFill>
            <a:srgbClr val="E6F4FF"/>
          </a:solidFill>
          <a:ln w="19050">
            <a:solidFill>
              <a:schemeClr val="bg2"/>
            </a:solidFill>
            <a:round/>
            <a:headEnd/>
            <a:tailEnd/>
          </a:ln>
        </p:spPr>
        <p:txBody>
          <a:bodyPr wrap="none" anchor="ctr"/>
          <a:lstStyle/>
          <a:p>
            <a:r>
              <a:rPr lang="fr-FR" b="1"/>
              <a:t>Serveur de</a:t>
            </a:r>
          </a:p>
          <a:p>
            <a:r>
              <a:rPr lang="fr-FR" b="1"/>
              <a:t>Bases de</a:t>
            </a:r>
            <a:br>
              <a:rPr lang="fr-FR" b="1"/>
            </a:br>
            <a:r>
              <a:rPr lang="fr-FR" b="1"/>
              <a:t>Données</a:t>
            </a:r>
            <a:endParaRPr lang="en-GB" b="1"/>
          </a:p>
        </p:txBody>
      </p:sp>
      <p:sp>
        <p:nvSpPr>
          <p:cNvPr id="283654" name="AutoShape 5"/>
          <p:cNvSpPr>
            <a:spLocks noChangeArrowheads="1"/>
          </p:cNvSpPr>
          <p:nvPr/>
        </p:nvSpPr>
        <p:spPr bwMode="auto">
          <a:xfrm>
            <a:off x="1654175" y="3589338"/>
            <a:ext cx="1189038" cy="1003300"/>
          </a:xfrm>
          <a:prstGeom prst="leftRightArrow">
            <a:avLst>
              <a:gd name="adj1" fmla="val 67722"/>
              <a:gd name="adj2" fmla="val 17887"/>
            </a:avLst>
          </a:prstGeom>
          <a:solidFill>
            <a:schemeClr val="accent2"/>
          </a:solidFill>
          <a:ln w="19050">
            <a:solidFill>
              <a:schemeClr val="bg2"/>
            </a:solidFill>
            <a:miter lim="800000"/>
            <a:headEnd/>
            <a:tailEnd/>
          </a:ln>
        </p:spPr>
        <p:txBody>
          <a:bodyPr wrap="none" anchor="ctr"/>
          <a:lstStyle/>
          <a:p>
            <a:endParaRPr lang="fr-FR"/>
          </a:p>
        </p:txBody>
      </p:sp>
      <p:pic>
        <p:nvPicPr>
          <p:cNvPr id="283655" name="Picture 7" descr="j0292020"/>
          <p:cNvPicPr>
            <a:picLocks noChangeAspect="1" noChangeArrowheads="1"/>
          </p:cNvPicPr>
          <p:nvPr/>
        </p:nvPicPr>
        <p:blipFill>
          <a:blip r:embed="rId3"/>
          <a:srcRect/>
          <a:stretch>
            <a:fillRect/>
          </a:stretch>
        </p:blipFill>
        <p:spPr bwMode="auto">
          <a:xfrm>
            <a:off x="7548563" y="3421063"/>
            <a:ext cx="1408112" cy="1336675"/>
          </a:xfrm>
          <a:prstGeom prst="rect">
            <a:avLst/>
          </a:prstGeom>
          <a:noFill/>
          <a:ln w="9525">
            <a:noFill/>
            <a:miter lim="800000"/>
            <a:headEnd/>
            <a:tailEnd/>
          </a:ln>
        </p:spPr>
      </p:pic>
      <p:grpSp>
        <p:nvGrpSpPr>
          <p:cNvPr id="2" name="Group 12"/>
          <p:cNvGrpSpPr>
            <a:grpSpLocks/>
          </p:cNvGrpSpPr>
          <p:nvPr/>
        </p:nvGrpSpPr>
        <p:grpSpPr bwMode="auto">
          <a:xfrm>
            <a:off x="2928938" y="2633663"/>
            <a:ext cx="3260725" cy="2913062"/>
            <a:chOff x="1965" y="1659"/>
            <a:chExt cx="2054" cy="1835"/>
          </a:xfrm>
        </p:grpSpPr>
        <p:sp>
          <p:nvSpPr>
            <p:cNvPr id="283658" name="Rectangle 6"/>
            <p:cNvSpPr>
              <a:spLocks noChangeArrowheads="1"/>
            </p:cNvSpPr>
            <p:nvPr/>
          </p:nvSpPr>
          <p:spPr bwMode="auto">
            <a:xfrm>
              <a:off x="1965" y="1659"/>
              <a:ext cx="2054" cy="1835"/>
            </a:xfrm>
            <a:prstGeom prst="rect">
              <a:avLst/>
            </a:prstGeom>
            <a:solidFill>
              <a:srgbClr val="E6F4FF"/>
            </a:solidFill>
            <a:ln w="19050">
              <a:solidFill>
                <a:schemeClr val="bg2"/>
              </a:solidFill>
              <a:miter lim="800000"/>
              <a:headEnd/>
              <a:tailEnd/>
            </a:ln>
          </p:spPr>
          <p:txBody>
            <a:bodyPr wrap="none"/>
            <a:lstStyle/>
            <a:p>
              <a:r>
                <a:rPr lang="fr-FR" b="1"/>
                <a:t>Application</a:t>
              </a:r>
              <a:endParaRPr lang="en-GB" b="1"/>
            </a:p>
          </p:txBody>
        </p:sp>
        <p:sp>
          <p:nvSpPr>
            <p:cNvPr id="283659" name="Rectangle 8"/>
            <p:cNvSpPr>
              <a:spLocks noChangeArrowheads="1"/>
            </p:cNvSpPr>
            <p:nvPr/>
          </p:nvSpPr>
          <p:spPr bwMode="auto">
            <a:xfrm>
              <a:off x="2028" y="1936"/>
              <a:ext cx="244" cy="1477"/>
            </a:xfrm>
            <a:prstGeom prst="rect">
              <a:avLst/>
            </a:prstGeom>
            <a:solidFill>
              <a:schemeClr val="tx1"/>
            </a:solidFill>
            <a:ln w="19050">
              <a:solidFill>
                <a:schemeClr val="bg2"/>
              </a:solidFill>
              <a:miter lim="800000"/>
              <a:headEnd/>
              <a:tailEnd/>
            </a:ln>
          </p:spPr>
          <p:txBody>
            <a:bodyPr wrap="none" anchor="ctr"/>
            <a:lstStyle/>
            <a:p>
              <a:r>
                <a:rPr lang="fr-FR">
                  <a:solidFill>
                    <a:schemeClr val="bg1"/>
                  </a:solidFill>
                </a:rPr>
                <a:t>J</a:t>
              </a:r>
              <a:br>
                <a:rPr lang="fr-FR">
                  <a:solidFill>
                    <a:schemeClr val="bg1"/>
                  </a:solidFill>
                </a:rPr>
              </a:br>
              <a:r>
                <a:rPr lang="fr-FR">
                  <a:solidFill>
                    <a:schemeClr val="bg1"/>
                  </a:solidFill>
                </a:rPr>
                <a:t>D</a:t>
              </a:r>
              <a:br>
                <a:rPr lang="fr-FR">
                  <a:solidFill>
                    <a:schemeClr val="bg1"/>
                  </a:solidFill>
                </a:rPr>
              </a:br>
              <a:r>
                <a:rPr lang="fr-FR">
                  <a:solidFill>
                    <a:schemeClr val="bg1"/>
                  </a:solidFill>
                </a:rPr>
                <a:t>B</a:t>
              </a:r>
              <a:br>
                <a:rPr lang="fr-FR">
                  <a:solidFill>
                    <a:schemeClr val="bg1"/>
                  </a:solidFill>
                </a:rPr>
              </a:br>
              <a:r>
                <a:rPr lang="fr-FR">
                  <a:solidFill>
                    <a:schemeClr val="bg1"/>
                  </a:solidFill>
                </a:rPr>
                <a:t>C</a:t>
              </a:r>
              <a:endParaRPr lang="en-GB">
                <a:solidFill>
                  <a:schemeClr val="bg1"/>
                </a:solidFill>
              </a:endParaRPr>
            </a:p>
          </p:txBody>
        </p:sp>
        <p:sp>
          <p:nvSpPr>
            <p:cNvPr id="283660" name="Rectangle 9"/>
            <p:cNvSpPr>
              <a:spLocks noChangeArrowheads="1"/>
            </p:cNvSpPr>
            <p:nvPr/>
          </p:nvSpPr>
          <p:spPr bwMode="auto">
            <a:xfrm>
              <a:off x="3710" y="1935"/>
              <a:ext cx="244" cy="1477"/>
            </a:xfrm>
            <a:prstGeom prst="rect">
              <a:avLst/>
            </a:prstGeom>
            <a:solidFill>
              <a:schemeClr val="tx1"/>
            </a:solidFill>
            <a:ln w="19050">
              <a:solidFill>
                <a:schemeClr val="bg2"/>
              </a:solidFill>
              <a:miter lim="800000"/>
              <a:headEnd/>
              <a:tailEnd/>
            </a:ln>
          </p:spPr>
          <p:txBody>
            <a:bodyPr wrap="none" anchor="ctr"/>
            <a:lstStyle/>
            <a:p>
              <a:r>
                <a:rPr lang="fr-FR">
                  <a:solidFill>
                    <a:schemeClr val="bg1"/>
                  </a:solidFill>
                </a:rPr>
                <a:t>G</a:t>
              </a:r>
            </a:p>
            <a:p>
              <a:r>
                <a:rPr lang="fr-FR">
                  <a:solidFill>
                    <a:schemeClr val="bg1"/>
                  </a:solidFill>
                </a:rPr>
                <a:t>U</a:t>
              </a:r>
            </a:p>
            <a:p>
              <a:r>
                <a:rPr lang="fr-FR">
                  <a:solidFill>
                    <a:schemeClr val="bg1"/>
                  </a:solidFill>
                </a:rPr>
                <a:t>I</a:t>
              </a:r>
              <a:endParaRPr lang="en-GB">
                <a:solidFill>
                  <a:schemeClr val="bg1"/>
                </a:solidFill>
              </a:endParaRPr>
            </a:p>
          </p:txBody>
        </p:sp>
        <p:sp>
          <p:nvSpPr>
            <p:cNvPr id="283661" name="Rectangle 10"/>
            <p:cNvSpPr>
              <a:spLocks noChangeArrowheads="1"/>
            </p:cNvSpPr>
            <p:nvPr/>
          </p:nvSpPr>
          <p:spPr bwMode="auto">
            <a:xfrm>
              <a:off x="2343" y="1935"/>
              <a:ext cx="1295" cy="1477"/>
            </a:xfrm>
            <a:prstGeom prst="rect">
              <a:avLst/>
            </a:prstGeom>
            <a:solidFill>
              <a:schemeClr val="tx1"/>
            </a:solidFill>
            <a:ln w="19050">
              <a:solidFill>
                <a:schemeClr val="bg2"/>
              </a:solidFill>
              <a:miter lim="800000"/>
              <a:headEnd/>
              <a:tailEnd/>
            </a:ln>
          </p:spPr>
          <p:txBody>
            <a:bodyPr wrap="none" anchor="ctr"/>
            <a:lstStyle/>
            <a:p>
              <a:r>
                <a:rPr lang="fr-FR">
                  <a:solidFill>
                    <a:schemeClr val="bg1"/>
                  </a:solidFill>
                </a:rPr>
                <a:t>LOGIQUE</a:t>
              </a:r>
            </a:p>
            <a:p>
              <a:r>
                <a:rPr lang="fr-FR">
                  <a:solidFill>
                    <a:schemeClr val="bg1"/>
                  </a:solidFill>
                </a:rPr>
                <a:t>APPLICATIVE</a:t>
              </a:r>
              <a:br>
                <a:rPr lang="fr-FR">
                  <a:solidFill>
                    <a:schemeClr val="bg1"/>
                  </a:solidFill>
                </a:rPr>
              </a:br>
              <a:r>
                <a:rPr lang="fr-FR">
                  <a:solidFill>
                    <a:schemeClr val="bg1"/>
                  </a:solidFill>
                </a:rPr>
                <a:t>(Modèle OO)</a:t>
              </a:r>
              <a:endParaRPr lang="en-GB">
                <a:solidFill>
                  <a:schemeClr val="bg1"/>
                </a:solidFill>
              </a:endParaRPr>
            </a:p>
          </p:txBody>
        </p:sp>
      </p:grpSp>
      <p:sp>
        <p:nvSpPr>
          <p:cNvPr id="283657" name="AutoShape 11"/>
          <p:cNvSpPr>
            <a:spLocks noChangeArrowheads="1"/>
          </p:cNvSpPr>
          <p:nvPr/>
        </p:nvSpPr>
        <p:spPr bwMode="auto">
          <a:xfrm>
            <a:off x="6273800" y="3587750"/>
            <a:ext cx="1189038" cy="1003300"/>
          </a:xfrm>
          <a:prstGeom prst="leftRightArrow">
            <a:avLst>
              <a:gd name="adj1" fmla="val 67722"/>
              <a:gd name="adj2" fmla="val 17887"/>
            </a:avLst>
          </a:prstGeom>
          <a:solidFill>
            <a:schemeClr val="accent2"/>
          </a:solidFill>
          <a:ln w="19050">
            <a:solidFill>
              <a:schemeClr val="bg2"/>
            </a:solidFill>
            <a:miter lim="800000"/>
            <a:headEnd/>
            <a:tailEnd/>
          </a:ln>
        </p:spPr>
        <p:txBody>
          <a:bodyPr wrap="none" anchor="ctr"/>
          <a:lstStyle/>
          <a:p>
            <a:endParaRPr lang="fr-FR"/>
          </a:p>
        </p:txBody>
      </p:sp>
    </p:spTree>
  </p:cSld>
  <p:clrMapOvr>
    <a:masterClrMapping/>
  </p:clrMapOvr>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284675" name="Rectangle 2"/>
          <p:cNvSpPr>
            <a:spLocks noGrp="1" noChangeArrowheads="1"/>
          </p:cNvSpPr>
          <p:nvPr>
            <p:ph type="title"/>
          </p:nvPr>
        </p:nvSpPr>
        <p:spPr/>
        <p:txBody>
          <a:bodyPr/>
          <a:lstStyle/>
          <a:p>
            <a:r>
              <a:rPr lang="fr-FR" sz="3600" smtClean="0"/>
              <a:t>Interfaces graphiques Java: SWING et AWT</a:t>
            </a:r>
            <a:br>
              <a:rPr lang="fr-FR" sz="3600" smtClean="0"/>
            </a:br>
            <a:r>
              <a:rPr lang="fr-FR" sz="2800" smtClean="0"/>
              <a:t>Qu’est-ce qu’une interface graphique?</a:t>
            </a:r>
            <a:endParaRPr lang="en-GB" sz="2800" smtClean="0"/>
          </a:p>
        </p:txBody>
      </p:sp>
      <p:sp>
        <p:nvSpPr>
          <p:cNvPr id="284676" name="Rectangle 3"/>
          <p:cNvSpPr>
            <a:spLocks noGrp="1" noChangeArrowheads="1"/>
          </p:cNvSpPr>
          <p:nvPr>
            <p:ph type="body" idx="1"/>
          </p:nvPr>
        </p:nvSpPr>
        <p:spPr>
          <a:xfrm>
            <a:off x="152400" y="1295400"/>
            <a:ext cx="8839200" cy="5075238"/>
          </a:xfrm>
        </p:spPr>
        <p:txBody>
          <a:bodyPr/>
          <a:lstStyle/>
          <a:p>
            <a:r>
              <a:rPr lang="fr-FR" smtClean="0"/>
              <a:t>Notons que l’interface peut:</a:t>
            </a:r>
          </a:p>
          <a:p>
            <a:pPr lvl="1"/>
            <a:r>
              <a:rPr lang="fr-FR" smtClean="0"/>
              <a:t>Etre indépendante de l’application (différentes interfaces indépendantes utilisent la même application sous-jacente) et ne sont que la « partie visible » de l’application (architecture « 3-tiers »)</a:t>
            </a:r>
          </a:p>
        </p:txBody>
      </p:sp>
      <p:sp>
        <p:nvSpPr>
          <p:cNvPr id="284677" name="AutoShape 4"/>
          <p:cNvSpPr>
            <a:spLocks noChangeArrowheads="1"/>
          </p:cNvSpPr>
          <p:nvPr/>
        </p:nvSpPr>
        <p:spPr bwMode="auto">
          <a:xfrm>
            <a:off x="228600" y="3444875"/>
            <a:ext cx="1320800" cy="2171700"/>
          </a:xfrm>
          <a:prstGeom prst="can">
            <a:avLst>
              <a:gd name="adj" fmla="val 41106"/>
            </a:avLst>
          </a:prstGeom>
          <a:solidFill>
            <a:srgbClr val="E6F4FF"/>
          </a:solidFill>
          <a:ln w="19050">
            <a:solidFill>
              <a:schemeClr val="bg2"/>
            </a:solidFill>
            <a:round/>
            <a:headEnd/>
            <a:tailEnd/>
          </a:ln>
        </p:spPr>
        <p:txBody>
          <a:bodyPr wrap="none" anchor="ctr"/>
          <a:lstStyle/>
          <a:p>
            <a:r>
              <a:rPr lang="fr-FR" b="1"/>
              <a:t>Serveur de</a:t>
            </a:r>
          </a:p>
          <a:p>
            <a:r>
              <a:rPr lang="fr-FR" b="1"/>
              <a:t>Bases de</a:t>
            </a:r>
            <a:br>
              <a:rPr lang="fr-FR" b="1"/>
            </a:br>
            <a:r>
              <a:rPr lang="fr-FR" b="1"/>
              <a:t>Données</a:t>
            </a:r>
            <a:endParaRPr lang="en-GB" b="1"/>
          </a:p>
        </p:txBody>
      </p:sp>
      <p:pic>
        <p:nvPicPr>
          <p:cNvPr id="284678" name="Picture 5" descr="server-01"/>
          <p:cNvPicPr>
            <a:picLocks noChangeAspect="1" noChangeArrowheads="1"/>
          </p:cNvPicPr>
          <p:nvPr/>
        </p:nvPicPr>
        <p:blipFill>
          <a:blip r:embed="rId3"/>
          <a:srcRect/>
          <a:stretch>
            <a:fillRect/>
          </a:stretch>
        </p:blipFill>
        <p:spPr bwMode="auto">
          <a:xfrm>
            <a:off x="3698875" y="3148013"/>
            <a:ext cx="1905000" cy="2657475"/>
          </a:xfrm>
          <a:prstGeom prst="rect">
            <a:avLst/>
          </a:prstGeom>
          <a:noFill/>
          <a:ln w="9525">
            <a:noFill/>
            <a:miter lim="800000"/>
            <a:headEnd/>
            <a:tailEnd/>
          </a:ln>
        </p:spPr>
      </p:pic>
      <p:sp>
        <p:nvSpPr>
          <p:cNvPr id="284679" name="Text Box 6"/>
          <p:cNvSpPr txBox="1">
            <a:spLocks noChangeArrowheads="1"/>
          </p:cNvSpPr>
          <p:nvPr/>
        </p:nvSpPr>
        <p:spPr bwMode="auto">
          <a:xfrm>
            <a:off x="3843338" y="4637088"/>
            <a:ext cx="1600200" cy="581025"/>
          </a:xfrm>
          <a:prstGeom prst="rect">
            <a:avLst/>
          </a:prstGeom>
          <a:noFill/>
          <a:ln w="19050">
            <a:noFill/>
            <a:miter lim="800000"/>
            <a:headEnd/>
            <a:tailEnd/>
          </a:ln>
        </p:spPr>
        <p:txBody>
          <a:bodyPr>
            <a:spAutoFit/>
          </a:bodyPr>
          <a:lstStyle/>
          <a:p>
            <a:pPr>
              <a:spcBef>
                <a:spcPct val="50000"/>
              </a:spcBef>
            </a:pPr>
            <a:r>
              <a:rPr lang="fr-FR" b="1">
                <a:solidFill>
                  <a:schemeClr val="bg1"/>
                </a:solidFill>
              </a:rPr>
              <a:t>Serveur</a:t>
            </a:r>
            <a:br>
              <a:rPr lang="fr-FR" b="1">
                <a:solidFill>
                  <a:schemeClr val="bg1"/>
                </a:solidFill>
              </a:rPr>
            </a:br>
            <a:r>
              <a:rPr lang="fr-FR" b="1">
                <a:solidFill>
                  <a:schemeClr val="bg1"/>
                </a:solidFill>
              </a:rPr>
              <a:t>d’application</a:t>
            </a:r>
            <a:endParaRPr lang="en-GB" b="1">
              <a:solidFill>
                <a:schemeClr val="bg1"/>
              </a:solidFill>
            </a:endParaRPr>
          </a:p>
        </p:txBody>
      </p:sp>
      <p:pic>
        <p:nvPicPr>
          <p:cNvPr id="284680" name="Picture 7" descr="f3_2"/>
          <p:cNvPicPr>
            <a:picLocks noChangeAspect="1" noChangeArrowheads="1"/>
          </p:cNvPicPr>
          <p:nvPr/>
        </p:nvPicPr>
        <p:blipFill>
          <a:blip r:embed="rId4"/>
          <a:srcRect/>
          <a:stretch>
            <a:fillRect/>
          </a:stretch>
        </p:blipFill>
        <p:spPr bwMode="auto">
          <a:xfrm>
            <a:off x="8151813" y="3698875"/>
            <a:ext cx="638175" cy="638175"/>
          </a:xfrm>
          <a:prstGeom prst="rect">
            <a:avLst/>
          </a:prstGeom>
          <a:noFill/>
          <a:ln w="9525">
            <a:noFill/>
            <a:miter lim="800000"/>
            <a:headEnd/>
            <a:tailEnd/>
          </a:ln>
        </p:spPr>
      </p:pic>
      <p:pic>
        <p:nvPicPr>
          <p:cNvPr id="284681" name="Picture 8"/>
          <p:cNvPicPr>
            <a:picLocks noChangeAspect="1" noChangeArrowheads="1"/>
          </p:cNvPicPr>
          <p:nvPr/>
        </p:nvPicPr>
        <p:blipFill>
          <a:blip r:embed="rId5"/>
          <a:srcRect/>
          <a:stretch>
            <a:fillRect/>
          </a:stretch>
        </p:blipFill>
        <p:spPr bwMode="auto">
          <a:xfrm>
            <a:off x="8085138" y="4532313"/>
            <a:ext cx="773112" cy="554037"/>
          </a:xfrm>
          <a:prstGeom prst="rect">
            <a:avLst/>
          </a:prstGeom>
          <a:noFill/>
          <a:ln w="19050">
            <a:noFill/>
            <a:miter lim="800000"/>
            <a:headEnd/>
            <a:tailEnd/>
          </a:ln>
        </p:spPr>
      </p:pic>
      <p:pic>
        <p:nvPicPr>
          <p:cNvPr id="284682" name="Picture 9" descr="bancontact_belga"/>
          <p:cNvPicPr>
            <a:picLocks noChangeAspect="1" noChangeArrowheads="1"/>
          </p:cNvPicPr>
          <p:nvPr/>
        </p:nvPicPr>
        <p:blipFill>
          <a:blip r:embed="rId6"/>
          <a:srcRect/>
          <a:stretch>
            <a:fillRect/>
          </a:stretch>
        </p:blipFill>
        <p:spPr bwMode="auto">
          <a:xfrm>
            <a:off x="8164513" y="5330825"/>
            <a:ext cx="614362" cy="760413"/>
          </a:xfrm>
          <a:prstGeom prst="rect">
            <a:avLst/>
          </a:prstGeom>
          <a:noFill/>
          <a:ln w="9525">
            <a:noFill/>
            <a:miter lim="800000"/>
            <a:headEnd/>
            <a:tailEnd/>
          </a:ln>
        </p:spPr>
      </p:pic>
      <p:pic>
        <p:nvPicPr>
          <p:cNvPr id="284683" name="Picture 10"/>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8072438" y="2535238"/>
            <a:ext cx="796925" cy="796925"/>
          </a:xfrm>
          <a:prstGeom prst="rect">
            <a:avLst/>
          </a:prstGeom>
          <a:noFill/>
          <a:ln w="9525">
            <a:noFill/>
            <a:miter lim="800000"/>
            <a:headEnd/>
            <a:tailEnd/>
          </a:ln>
        </p:spPr>
      </p:pic>
      <p:sp>
        <p:nvSpPr>
          <p:cNvPr id="284684" name="Line 11"/>
          <p:cNvSpPr>
            <a:spLocks noChangeShapeType="1"/>
          </p:cNvSpPr>
          <p:nvPr/>
        </p:nvSpPr>
        <p:spPr bwMode="auto">
          <a:xfrm flipH="1">
            <a:off x="5924550" y="3065463"/>
            <a:ext cx="1779588" cy="484187"/>
          </a:xfrm>
          <a:prstGeom prst="line">
            <a:avLst/>
          </a:prstGeom>
          <a:noFill/>
          <a:ln w="76200">
            <a:solidFill>
              <a:schemeClr val="tx1"/>
            </a:solidFill>
            <a:round/>
            <a:headEnd type="triangle" w="med" len="med"/>
            <a:tailEnd type="triangle" w="med" len="med"/>
          </a:ln>
        </p:spPr>
        <p:txBody>
          <a:bodyPr wrap="none" anchor="ctr"/>
          <a:lstStyle/>
          <a:p>
            <a:endParaRPr lang="fr-FR"/>
          </a:p>
        </p:txBody>
      </p:sp>
      <p:sp>
        <p:nvSpPr>
          <p:cNvPr id="284685" name="Line 12"/>
          <p:cNvSpPr>
            <a:spLocks noChangeShapeType="1"/>
          </p:cNvSpPr>
          <p:nvPr/>
        </p:nvSpPr>
        <p:spPr bwMode="auto">
          <a:xfrm flipH="1">
            <a:off x="5883275" y="4057650"/>
            <a:ext cx="1863725" cy="0"/>
          </a:xfrm>
          <a:prstGeom prst="line">
            <a:avLst/>
          </a:prstGeom>
          <a:noFill/>
          <a:ln w="76200">
            <a:solidFill>
              <a:schemeClr val="tx1"/>
            </a:solidFill>
            <a:round/>
            <a:headEnd type="triangle" w="med" len="med"/>
            <a:tailEnd type="triangle" w="med" len="med"/>
          </a:ln>
        </p:spPr>
        <p:txBody>
          <a:bodyPr wrap="none" anchor="ctr"/>
          <a:lstStyle/>
          <a:p>
            <a:endParaRPr lang="fr-FR"/>
          </a:p>
        </p:txBody>
      </p:sp>
      <p:sp>
        <p:nvSpPr>
          <p:cNvPr id="284686" name="Line 13"/>
          <p:cNvSpPr>
            <a:spLocks noChangeShapeType="1"/>
          </p:cNvSpPr>
          <p:nvPr/>
        </p:nvSpPr>
        <p:spPr bwMode="auto">
          <a:xfrm flipH="1" flipV="1">
            <a:off x="5934075" y="4681538"/>
            <a:ext cx="1760538" cy="120650"/>
          </a:xfrm>
          <a:prstGeom prst="line">
            <a:avLst/>
          </a:prstGeom>
          <a:noFill/>
          <a:ln w="76200">
            <a:solidFill>
              <a:schemeClr val="tx1"/>
            </a:solidFill>
            <a:round/>
            <a:headEnd type="triangle" w="med" len="med"/>
            <a:tailEnd type="triangle" w="med" len="med"/>
          </a:ln>
        </p:spPr>
        <p:txBody>
          <a:bodyPr wrap="none" anchor="ctr"/>
          <a:lstStyle/>
          <a:p>
            <a:endParaRPr lang="fr-FR"/>
          </a:p>
        </p:txBody>
      </p:sp>
      <p:sp>
        <p:nvSpPr>
          <p:cNvPr id="284687" name="Line 14"/>
          <p:cNvSpPr>
            <a:spLocks noChangeShapeType="1"/>
          </p:cNvSpPr>
          <p:nvPr/>
        </p:nvSpPr>
        <p:spPr bwMode="auto">
          <a:xfrm flipH="1" flipV="1">
            <a:off x="5907088" y="5265738"/>
            <a:ext cx="1816100" cy="419100"/>
          </a:xfrm>
          <a:prstGeom prst="line">
            <a:avLst/>
          </a:prstGeom>
          <a:noFill/>
          <a:ln w="76200">
            <a:solidFill>
              <a:schemeClr val="tx1"/>
            </a:solidFill>
            <a:round/>
            <a:headEnd type="triangle" w="med" len="med"/>
            <a:tailEnd type="triangle" w="med" len="med"/>
          </a:ln>
        </p:spPr>
        <p:txBody>
          <a:bodyPr wrap="none" anchor="ctr"/>
          <a:lstStyle/>
          <a:p>
            <a:endParaRPr lang="fr-FR"/>
          </a:p>
        </p:txBody>
      </p:sp>
      <p:sp>
        <p:nvSpPr>
          <p:cNvPr id="284688" name="AutoShape 15"/>
          <p:cNvSpPr>
            <a:spLocks noChangeArrowheads="1"/>
          </p:cNvSpPr>
          <p:nvPr/>
        </p:nvSpPr>
        <p:spPr bwMode="auto">
          <a:xfrm>
            <a:off x="1625600" y="4143375"/>
            <a:ext cx="2082800" cy="1003300"/>
          </a:xfrm>
          <a:prstGeom prst="leftRightArrow">
            <a:avLst>
              <a:gd name="adj1" fmla="val 67722"/>
              <a:gd name="adj2" fmla="val 31331"/>
            </a:avLst>
          </a:prstGeom>
          <a:solidFill>
            <a:schemeClr val="tx1"/>
          </a:solidFill>
          <a:ln w="19050">
            <a:solidFill>
              <a:schemeClr val="bg2"/>
            </a:solidFill>
            <a:miter lim="800000"/>
            <a:headEnd/>
            <a:tailEnd/>
          </a:ln>
        </p:spPr>
        <p:txBody>
          <a:bodyPr wrap="none" anchor="ctr"/>
          <a:lstStyle/>
          <a:p>
            <a:endParaRPr lang="fr-FR"/>
          </a:p>
        </p:txBody>
      </p:sp>
      <p:sp>
        <p:nvSpPr>
          <p:cNvPr id="284689" name="Text Box 16"/>
          <p:cNvSpPr txBox="1">
            <a:spLocks noChangeArrowheads="1"/>
          </p:cNvSpPr>
          <p:nvPr/>
        </p:nvSpPr>
        <p:spPr bwMode="auto">
          <a:xfrm>
            <a:off x="8024813" y="6130925"/>
            <a:ext cx="893762" cy="336550"/>
          </a:xfrm>
          <a:prstGeom prst="rect">
            <a:avLst/>
          </a:prstGeom>
          <a:noFill/>
          <a:ln w="19050">
            <a:noFill/>
            <a:miter lim="800000"/>
            <a:headEnd/>
            <a:tailEnd/>
          </a:ln>
        </p:spPr>
        <p:txBody>
          <a:bodyPr>
            <a:spAutoFit/>
          </a:bodyPr>
          <a:lstStyle/>
          <a:p>
            <a:pPr>
              <a:spcBef>
                <a:spcPct val="50000"/>
              </a:spcBef>
            </a:pPr>
            <a:r>
              <a:rPr lang="fr-FR" b="1"/>
              <a:t>Clients</a:t>
            </a:r>
            <a:endParaRPr lang="en-GB" b="1"/>
          </a:p>
        </p:txBody>
      </p:sp>
    </p:spTree>
  </p:cSld>
  <p:clrMapOvr>
    <a:masterClrMapping/>
  </p:clrMapOvr>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285699" name="Rectangle 2"/>
          <p:cNvSpPr>
            <a:spLocks noGrp="1" noChangeArrowheads="1"/>
          </p:cNvSpPr>
          <p:nvPr>
            <p:ph type="title"/>
          </p:nvPr>
        </p:nvSpPr>
        <p:spPr/>
        <p:txBody>
          <a:bodyPr/>
          <a:lstStyle/>
          <a:p>
            <a:r>
              <a:rPr lang="fr-FR" sz="3600" smtClean="0"/>
              <a:t>Interfaces graphiques Java: SWING et AWT</a:t>
            </a:r>
            <a:br>
              <a:rPr lang="fr-FR" sz="3600" smtClean="0"/>
            </a:br>
            <a:r>
              <a:rPr lang="fr-FR" sz="2800" smtClean="0"/>
              <a:t>Model-View-Control</a:t>
            </a:r>
            <a:endParaRPr lang="fr-FR" sz="2400" smtClean="0"/>
          </a:p>
        </p:txBody>
      </p:sp>
      <p:sp>
        <p:nvSpPr>
          <p:cNvPr id="285700" name="Rectangle 3"/>
          <p:cNvSpPr>
            <a:spLocks noGrp="1" noChangeArrowheads="1"/>
          </p:cNvSpPr>
          <p:nvPr>
            <p:ph type="body" idx="1"/>
          </p:nvPr>
        </p:nvSpPr>
        <p:spPr>
          <a:xfrm>
            <a:off x="152400" y="1209675"/>
            <a:ext cx="8839200" cy="5213350"/>
          </a:xfrm>
        </p:spPr>
        <p:txBody>
          <a:bodyPr/>
          <a:lstStyle/>
          <a:p>
            <a:r>
              <a:rPr lang="fr-FR" smtClean="0"/>
              <a:t>Fondement: Séparer</a:t>
            </a:r>
          </a:p>
          <a:p>
            <a:pPr lvl="1"/>
            <a:r>
              <a:rPr lang="fr-FR" smtClean="0"/>
              <a:t>Les responsabilités relatives à la saisie des événements</a:t>
            </a:r>
          </a:p>
          <a:p>
            <a:pPr lvl="1"/>
            <a:r>
              <a:rPr lang="fr-FR" smtClean="0"/>
              <a:t>Celles relatives à l’exécution des commandes en réponse aux événements</a:t>
            </a:r>
          </a:p>
          <a:p>
            <a:r>
              <a:rPr lang="fr-FR" smtClean="0"/>
              <a:t>Séparer au mieux</a:t>
            </a:r>
          </a:p>
          <a:p>
            <a:pPr lvl="1"/>
            <a:r>
              <a:rPr lang="fr-FR" smtClean="0"/>
              <a:t>La gestion de l’affichage</a:t>
            </a:r>
          </a:p>
          <a:p>
            <a:pPr lvl="1"/>
            <a:r>
              <a:rPr lang="fr-FR" smtClean="0"/>
              <a:t>Le contrôle du composant</a:t>
            </a:r>
          </a:p>
          <a:p>
            <a:pPr lvl="1"/>
            <a:r>
              <a:rPr lang="fr-FR" smtClean="0"/>
              <a:t>Les informations intégrées dans le composant</a:t>
            </a:r>
          </a:p>
          <a:p>
            <a:r>
              <a:rPr lang="fr-FR" smtClean="0"/>
              <a:t>Avantages:</a:t>
            </a:r>
          </a:p>
          <a:p>
            <a:pPr lvl="1"/>
            <a:r>
              <a:rPr lang="fr-FR" smtClean="0"/>
              <a:t>Un même événement peut être envoyé à plusieurs objets écouteurs</a:t>
            </a:r>
          </a:p>
          <a:p>
            <a:pPr lvl="2"/>
            <a:r>
              <a:rPr lang="fr-FR" smtClean="0"/>
              <a:t>Utile si un événement est potentiellement intéressant pour plusieurs écouteurs</a:t>
            </a:r>
          </a:p>
          <a:p>
            <a:pPr lvl="1"/>
            <a:r>
              <a:rPr lang="fr-FR" smtClean="0"/>
              <a:t>Facilite la réutilisation des composants</a:t>
            </a:r>
          </a:p>
          <a:p>
            <a:pPr lvl="1"/>
            <a:r>
              <a:rPr lang="fr-FR" smtClean="0"/>
              <a:t>Permet le développement de l’application et de l’interface séparément</a:t>
            </a:r>
          </a:p>
          <a:p>
            <a:pPr lvl="1"/>
            <a:r>
              <a:rPr lang="fr-FR" smtClean="0"/>
              <a:t>Permet d’hériter de super-classes différentes suivant les fonctionnalités</a:t>
            </a:r>
          </a:p>
          <a:p>
            <a:pPr lvl="1"/>
            <a:r>
              <a:rPr lang="fr-FR" smtClean="0"/>
              <a:t>Règle essentielle en OO: modulariser au plus ce qui est modularisable</a:t>
            </a:r>
          </a:p>
        </p:txBody>
      </p:sp>
    </p:spTree>
  </p:cSld>
  <p:clrMapOvr>
    <a:masterClrMapping/>
  </p:clrMapOvr>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286723" name="Rectangle 2"/>
          <p:cNvSpPr>
            <a:spLocks noGrp="1" noChangeArrowheads="1"/>
          </p:cNvSpPr>
          <p:nvPr>
            <p:ph type="title"/>
          </p:nvPr>
        </p:nvSpPr>
        <p:spPr/>
        <p:txBody>
          <a:bodyPr/>
          <a:lstStyle/>
          <a:p>
            <a:r>
              <a:rPr lang="fr-FR" sz="3600" smtClean="0"/>
              <a:t>Interfaces graphiques Java: SWING et AWT</a:t>
            </a:r>
            <a:br>
              <a:rPr lang="fr-FR" sz="3600" smtClean="0"/>
            </a:br>
            <a:r>
              <a:rPr lang="fr-FR" sz="2800" smtClean="0"/>
              <a:t>Affichage (SWING)</a:t>
            </a:r>
          </a:p>
        </p:txBody>
      </p:sp>
      <p:sp>
        <p:nvSpPr>
          <p:cNvPr id="286724" name="Rectangle 3"/>
          <p:cNvSpPr>
            <a:spLocks noGrp="1" noChangeArrowheads="1"/>
          </p:cNvSpPr>
          <p:nvPr>
            <p:ph type="body" idx="1"/>
          </p:nvPr>
        </p:nvSpPr>
        <p:spPr>
          <a:xfrm>
            <a:off x="152400" y="1295400"/>
            <a:ext cx="8839200" cy="4818063"/>
          </a:xfrm>
        </p:spPr>
        <p:txBody>
          <a:bodyPr/>
          <a:lstStyle/>
          <a:p>
            <a:r>
              <a:rPr lang="fr-FR" smtClean="0"/>
              <a:t>SWING offre trois types d’éléments graphiques</a:t>
            </a:r>
          </a:p>
          <a:p>
            <a:pPr lvl="1"/>
            <a:r>
              <a:rPr lang="fr-FR" smtClean="0"/>
              <a:t>Les « Components » (composants ou contenus)</a:t>
            </a:r>
          </a:p>
          <a:p>
            <a:pPr lvl="1"/>
            <a:r>
              <a:rPr lang="fr-FR" smtClean="0"/>
              <a:t>Les « Containers » (contenants, qui sont eux-mêmes des composants)</a:t>
            </a:r>
          </a:p>
          <a:p>
            <a:pPr lvl="1"/>
            <a:r>
              <a:rPr lang="fr-FR" smtClean="0"/>
              <a:t>Les « LayoutManagers »</a:t>
            </a:r>
          </a:p>
          <a:p>
            <a:r>
              <a:rPr lang="fr-FR" smtClean="0"/>
              <a:t>Les « Components »</a:t>
            </a:r>
          </a:p>
          <a:p>
            <a:pPr lvl="1"/>
            <a:r>
              <a:rPr lang="fr-FR" smtClean="0"/>
              <a:t>Constituent différents éléments de l’affichage (boutons, barres de menus, etc.)</a:t>
            </a:r>
          </a:p>
          <a:p>
            <a:pPr lvl="1"/>
            <a:r>
              <a:rPr lang="fr-FR" i="1" u="sng" smtClean="0"/>
              <a:t>Ex</a:t>
            </a:r>
            <a:r>
              <a:rPr lang="fr-FR" smtClean="0"/>
              <a:t>: JButton, JLabel, JTextArea, JCheckbox, etc.</a:t>
            </a:r>
          </a:p>
          <a:p>
            <a:r>
              <a:rPr lang="fr-FR" smtClean="0"/>
              <a:t>Les « Containers »</a:t>
            </a:r>
          </a:p>
          <a:p>
            <a:pPr lvl="1"/>
            <a:r>
              <a:rPr lang="fr-FR" smtClean="0"/>
              <a:t>Sont destinés à accueillir des composants</a:t>
            </a:r>
          </a:p>
          <a:p>
            <a:pPr lvl="1"/>
            <a:r>
              <a:rPr lang="fr-FR" smtClean="0"/>
              <a:t>Gèrent l’affichage des composants</a:t>
            </a:r>
          </a:p>
          <a:p>
            <a:pPr lvl="1"/>
            <a:r>
              <a:rPr lang="fr-FR" i="1" u="sng" smtClean="0"/>
              <a:t>Ex</a:t>
            </a:r>
            <a:r>
              <a:rPr lang="fr-FR" smtClean="0"/>
              <a:t>: JFrame, JPanel, JScrollPane</a:t>
            </a:r>
          </a:p>
          <a:p>
            <a:r>
              <a:rPr lang="fr-FR" smtClean="0"/>
              <a:t>Les « LayoutManagers »</a:t>
            </a:r>
          </a:p>
          <a:p>
            <a:pPr lvl="1"/>
            <a:r>
              <a:rPr lang="fr-FR" smtClean="0"/>
              <a:t>Gèrent la disposition des composants au sein d’un conteneur</a:t>
            </a:r>
          </a:p>
        </p:txBody>
      </p:sp>
    </p:spTree>
  </p:cSld>
  <p:clrMapOvr>
    <a:masterClrMapping/>
  </p:clrMapOvr>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Footer Placeholder 2"/>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287747" name="Rectangle 2"/>
          <p:cNvSpPr>
            <a:spLocks noGrp="1" noChangeArrowheads="1"/>
          </p:cNvSpPr>
          <p:nvPr>
            <p:ph type="title"/>
          </p:nvPr>
        </p:nvSpPr>
        <p:spPr/>
        <p:txBody>
          <a:bodyPr/>
          <a:lstStyle/>
          <a:p>
            <a:r>
              <a:rPr lang="fr-FR" sz="3600" smtClean="0"/>
              <a:t>Interfaces graphiques Java: SWING et AWT</a:t>
            </a:r>
            <a:br>
              <a:rPr lang="fr-FR" sz="3600" smtClean="0"/>
            </a:br>
            <a:r>
              <a:rPr lang="fr-FR" sz="2800" smtClean="0"/>
              <a:t>Affichage (SWING)</a:t>
            </a:r>
          </a:p>
        </p:txBody>
      </p:sp>
      <p:sp>
        <p:nvSpPr>
          <p:cNvPr id="287748" name="Rectangle 3"/>
          <p:cNvSpPr>
            <a:spLocks noChangeArrowheads="1"/>
          </p:cNvSpPr>
          <p:nvPr/>
        </p:nvSpPr>
        <p:spPr bwMode="auto">
          <a:xfrm>
            <a:off x="1492250" y="1360488"/>
            <a:ext cx="2514600" cy="1219200"/>
          </a:xfrm>
          <a:prstGeom prst="rect">
            <a:avLst/>
          </a:prstGeom>
          <a:noFill/>
          <a:ln w="9525">
            <a:solidFill>
              <a:schemeClr val="tx1"/>
            </a:solidFill>
            <a:miter lim="800000"/>
            <a:headEnd/>
            <a:tailEnd/>
          </a:ln>
        </p:spPr>
        <p:txBody>
          <a:bodyPr wrap="none" anchor="ctr"/>
          <a:lstStyle/>
          <a:p>
            <a:endParaRPr lang="fr-FR"/>
          </a:p>
        </p:txBody>
      </p:sp>
      <p:sp>
        <p:nvSpPr>
          <p:cNvPr id="287749" name="Text Box 4"/>
          <p:cNvSpPr txBox="1">
            <a:spLocks noChangeArrowheads="1"/>
          </p:cNvSpPr>
          <p:nvPr/>
        </p:nvSpPr>
        <p:spPr bwMode="auto">
          <a:xfrm>
            <a:off x="1949450" y="1787525"/>
            <a:ext cx="1497013" cy="396875"/>
          </a:xfrm>
          <a:prstGeom prst="rect">
            <a:avLst/>
          </a:prstGeom>
          <a:noFill/>
          <a:ln w="9525">
            <a:noFill/>
            <a:miter lim="800000"/>
            <a:headEnd/>
            <a:tailEnd/>
          </a:ln>
        </p:spPr>
        <p:txBody>
          <a:bodyPr wrap="none">
            <a:spAutoFit/>
          </a:bodyPr>
          <a:lstStyle/>
          <a:p>
            <a:pPr algn="l"/>
            <a:r>
              <a:rPr lang="fr-BE" sz="2000" i="1"/>
              <a:t>Component</a:t>
            </a:r>
            <a:endParaRPr lang="en-GB" sz="2000" i="1"/>
          </a:p>
        </p:txBody>
      </p:sp>
      <p:sp>
        <p:nvSpPr>
          <p:cNvPr id="287750" name="Rectangle 5"/>
          <p:cNvSpPr>
            <a:spLocks noChangeArrowheads="1"/>
          </p:cNvSpPr>
          <p:nvPr/>
        </p:nvSpPr>
        <p:spPr bwMode="auto">
          <a:xfrm>
            <a:off x="4997450" y="3036888"/>
            <a:ext cx="2209800" cy="1219200"/>
          </a:xfrm>
          <a:prstGeom prst="rect">
            <a:avLst/>
          </a:prstGeom>
          <a:noFill/>
          <a:ln w="9525">
            <a:solidFill>
              <a:schemeClr val="tx1"/>
            </a:solidFill>
            <a:miter lim="800000"/>
            <a:headEnd/>
            <a:tailEnd/>
          </a:ln>
        </p:spPr>
        <p:txBody>
          <a:bodyPr wrap="none" anchor="ctr"/>
          <a:lstStyle/>
          <a:p>
            <a:endParaRPr lang="fr-FR"/>
          </a:p>
        </p:txBody>
      </p:sp>
      <p:sp>
        <p:nvSpPr>
          <p:cNvPr id="287751" name="Text Box 6"/>
          <p:cNvSpPr txBox="1">
            <a:spLocks noChangeArrowheads="1"/>
          </p:cNvSpPr>
          <p:nvPr/>
        </p:nvSpPr>
        <p:spPr bwMode="auto">
          <a:xfrm>
            <a:off x="5454650" y="3463925"/>
            <a:ext cx="1285875" cy="396875"/>
          </a:xfrm>
          <a:prstGeom prst="rect">
            <a:avLst/>
          </a:prstGeom>
          <a:noFill/>
          <a:ln w="9525">
            <a:noFill/>
            <a:miter lim="800000"/>
            <a:headEnd/>
            <a:tailEnd/>
          </a:ln>
        </p:spPr>
        <p:txBody>
          <a:bodyPr wrap="none">
            <a:spAutoFit/>
          </a:bodyPr>
          <a:lstStyle/>
          <a:p>
            <a:pPr algn="l"/>
            <a:r>
              <a:rPr lang="fr-BE" sz="2000" i="1"/>
              <a:t>Container</a:t>
            </a:r>
            <a:endParaRPr lang="en-GB" sz="2000" i="1"/>
          </a:p>
        </p:txBody>
      </p:sp>
      <p:sp>
        <p:nvSpPr>
          <p:cNvPr id="287752" name="AutoShape 7"/>
          <p:cNvSpPr>
            <a:spLocks noChangeArrowheads="1"/>
          </p:cNvSpPr>
          <p:nvPr/>
        </p:nvSpPr>
        <p:spPr bwMode="auto">
          <a:xfrm>
            <a:off x="7207250" y="3494088"/>
            <a:ext cx="452438" cy="304800"/>
          </a:xfrm>
          <a:prstGeom prst="diamond">
            <a:avLst/>
          </a:prstGeom>
          <a:noFill/>
          <a:ln w="9525">
            <a:solidFill>
              <a:schemeClr val="tx1"/>
            </a:solidFill>
            <a:miter lim="800000"/>
            <a:headEnd/>
            <a:tailEnd/>
          </a:ln>
        </p:spPr>
        <p:txBody>
          <a:bodyPr wrap="none" anchor="ctr"/>
          <a:lstStyle/>
          <a:p>
            <a:endParaRPr lang="fr-FR"/>
          </a:p>
        </p:txBody>
      </p:sp>
      <p:sp>
        <p:nvSpPr>
          <p:cNvPr id="287753" name="Line 8"/>
          <p:cNvSpPr>
            <a:spLocks noChangeShapeType="1"/>
          </p:cNvSpPr>
          <p:nvPr/>
        </p:nvSpPr>
        <p:spPr bwMode="auto">
          <a:xfrm>
            <a:off x="7664450" y="3646488"/>
            <a:ext cx="457200" cy="0"/>
          </a:xfrm>
          <a:prstGeom prst="line">
            <a:avLst/>
          </a:prstGeom>
          <a:noFill/>
          <a:ln w="9525">
            <a:solidFill>
              <a:schemeClr val="tx1"/>
            </a:solidFill>
            <a:round/>
            <a:headEnd/>
            <a:tailEnd/>
          </a:ln>
        </p:spPr>
        <p:txBody>
          <a:bodyPr/>
          <a:lstStyle/>
          <a:p>
            <a:endParaRPr lang="fr-FR"/>
          </a:p>
        </p:txBody>
      </p:sp>
      <p:sp>
        <p:nvSpPr>
          <p:cNvPr id="287754" name="Line 9"/>
          <p:cNvSpPr>
            <a:spLocks noChangeShapeType="1"/>
          </p:cNvSpPr>
          <p:nvPr/>
        </p:nvSpPr>
        <p:spPr bwMode="auto">
          <a:xfrm flipV="1">
            <a:off x="8121650" y="1970088"/>
            <a:ext cx="0" cy="1676400"/>
          </a:xfrm>
          <a:prstGeom prst="line">
            <a:avLst/>
          </a:prstGeom>
          <a:noFill/>
          <a:ln w="9525">
            <a:solidFill>
              <a:schemeClr val="tx1"/>
            </a:solidFill>
            <a:round/>
            <a:headEnd/>
            <a:tailEnd/>
          </a:ln>
        </p:spPr>
        <p:txBody>
          <a:bodyPr/>
          <a:lstStyle/>
          <a:p>
            <a:endParaRPr lang="fr-FR"/>
          </a:p>
        </p:txBody>
      </p:sp>
      <p:sp>
        <p:nvSpPr>
          <p:cNvPr id="287755" name="Line 10"/>
          <p:cNvSpPr>
            <a:spLocks noChangeShapeType="1"/>
          </p:cNvSpPr>
          <p:nvPr/>
        </p:nvSpPr>
        <p:spPr bwMode="auto">
          <a:xfrm flipH="1">
            <a:off x="4006850" y="1970088"/>
            <a:ext cx="4114800" cy="0"/>
          </a:xfrm>
          <a:prstGeom prst="line">
            <a:avLst/>
          </a:prstGeom>
          <a:noFill/>
          <a:ln w="9525">
            <a:solidFill>
              <a:schemeClr val="tx1"/>
            </a:solidFill>
            <a:round/>
            <a:headEnd/>
            <a:tailEnd/>
          </a:ln>
        </p:spPr>
        <p:txBody>
          <a:bodyPr/>
          <a:lstStyle/>
          <a:p>
            <a:endParaRPr lang="fr-FR"/>
          </a:p>
        </p:txBody>
      </p:sp>
      <p:sp>
        <p:nvSpPr>
          <p:cNvPr id="287756" name="Text Box 11"/>
          <p:cNvSpPr txBox="1">
            <a:spLocks noChangeArrowheads="1"/>
          </p:cNvSpPr>
          <p:nvPr/>
        </p:nvSpPr>
        <p:spPr bwMode="auto">
          <a:xfrm>
            <a:off x="7496175" y="3048000"/>
            <a:ext cx="325438" cy="396875"/>
          </a:xfrm>
          <a:prstGeom prst="rect">
            <a:avLst/>
          </a:prstGeom>
          <a:noFill/>
          <a:ln w="9525">
            <a:noFill/>
            <a:miter lim="800000"/>
            <a:headEnd/>
            <a:tailEnd/>
          </a:ln>
        </p:spPr>
        <p:txBody>
          <a:bodyPr wrap="none">
            <a:spAutoFit/>
          </a:bodyPr>
          <a:lstStyle/>
          <a:p>
            <a:pPr algn="l"/>
            <a:r>
              <a:rPr lang="fr-BE" sz="2000"/>
              <a:t>1</a:t>
            </a:r>
            <a:endParaRPr lang="en-GB" sz="2000"/>
          </a:p>
        </p:txBody>
      </p:sp>
      <p:sp>
        <p:nvSpPr>
          <p:cNvPr id="287757" name="Text Box 12"/>
          <p:cNvSpPr txBox="1">
            <a:spLocks noChangeArrowheads="1"/>
          </p:cNvSpPr>
          <p:nvPr/>
        </p:nvSpPr>
        <p:spPr bwMode="auto">
          <a:xfrm>
            <a:off x="4143375" y="1325563"/>
            <a:ext cx="336550" cy="457200"/>
          </a:xfrm>
          <a:prstGeom prst="rect">
            <a:avLst/>
          </a:prstGeom>
          <a:noFill/>
          <a:ln w="9525">
            <a:noFill/>
            <a:miter lim="800000"/>
            <a:headEnd/>
            <a:tailEnd/>
          </a:ln>
        </p:spPr>
        <p:txBody>
          <a:bodyPr wrap="none">
            <a:spAutoFit/>
          </a:bodyPr>
          <a:lstStyle/>
          <a:p>
            <a:pPr algn="l"/>
            <a:r>
              <a:rPr lang="fr-BE" sz="2400">
                <a:latin typeface="Times New Roman" pitchFamily="18" charset="0"/>
              </a:rPr>
              <a:t>*</a:t>
            </a:r>
            <a:endParaRPr lang="en-GB" sz="2400">
              <a:latin typeface="Times New Roman" pitchFamily="18" charset="0"/>
            </a:endParaRPr>
          </a:p>
        </p:txBody>
      </p:sp>
      <p:sp>
        <p:nvSpPr>
          <p:cNvPr id="287758" name="Rectangle 13"/>
          <p:cNvSpPr>
            <a:spLocks noChangeArrowheads="1"/>
          </p:cNvSpPr>
          <p:nvPr/>
        </p:nvSpPr>
        <p:spPr bwMode="auto">
          <a:xfrm>
            <a:off x="273050" y="3570288"/>
            <a:ext cx="1524000" cy="533400"/>
          </a:xfrm>
          <a:prstGeom prst="rect">
            <a:avLst/>
          </a:prstGeom>
          <a:noFill/>
          <a:ln w="9525">
            <a:solidFill>
              <a:schemeClr val="tx1"/>
            </a:solidFill>
            <a:miter lim="800000"/>
            <a:headEnd/>
            <a:tailEnd/>
          </a:ln>
        </p:spPr>
        <p:txBody>
          <a:bodyPr wrap="none" anchor="ctr"/>
          <a:lstStyle/>
          <a:p>
            <a:endParaRPr lang="fr-FR"/>
          </a:p>
        </p:txBody>
      </p:sp>
      <p:sp>
        <p:nvSpPr>
          <p:cNvPr id="287759" name="Text Box 14"/>
          <p:cNvSpPr txBox="1">
            <a:spLocks noChangeArrowheads="1"/>
          </p:cNvSpPr>
          <p:nvPr/>
        </p:nvSpPr>
        <p:spPr bwMode="auto">
          <a:xfrm>
            <a:off x="409575" y="3657600"/>
            <a:ext cx="1209675" cy="396875"/>
          </a:xfrm>
          <a:prstGeom prst="rect">
            <a:avLst/>
          </a:prstGeom>
          <a:noFill/>
          <a:ln w="9525">
            <a:noFill/>
            <a:miter lim="800000"/>
            <a:headEnd/>
            <a:tailEnd/>
          </a:ln>
        </p:spPr>
        <p:txBody>
          <a:bodyPr>
            <a:spAutoFit/>
          </a:bodyPr>
          <a:lstStyle/>
          <a:p>
            <a:r>
              <a:rPr lang="fr-BE" sz="2000"/>
              <a:t>JButton</a:t>
            </a:r>
            <a:endParaRPr lang="en-GB" sz="2000"/>
          </a:p>
        </p:txBody>
      </p:sp>
      <p:sp>
        <p:nvSpPr>
          <p:cNvPr id="287760" name="Rectangle 15"/>
          <p:cNvSpPr>
            <a:spLocks noChangeArrowheads="1"/>
          </p:cNvSpPr>
          <p:nvPr/>
        </p:nvSpPr>
        <p:spPr bwMode="auto">
          <a:xfrm>
            <a:off x="2025650" y="3570288"/>
            <a:ext cx="1524000" cy="533400"/>
          </a:xfrm>
          <a:prstGeom prst="rect">
            <a:avLst/>
          </a:prstGeom>
          <a:noFill/>
          <a:ln w="9525">
            <a:solidFill>
              <a:schemeClr val="tx1"/>
            </a:solidFill>
            <a:miter lim="800000"/>
            <a:headEnd/>
            <a:tailEnd/>
          </a:ln>
        </p:spPr>
        <p:txBody>
          <a:bodyPr wrap="none" anchor="ctr"/>
          <a:lstStyle/>
          <a:p>
            <a:endParaRPr lang="fr-FR"/>
          </a:p>
        </p:txBody>
      </p:sp>
      <p:sp>
        <p:nvSpPr>
          <p:cNvPr id="287761" name="Text Box 16"/>
          <p:cNvSpPr txBox="1">
            <a:spLocks noChangeArrowheads="1"/>
          </p:cNvSpPr>
          <p:nvPr/>
        </p:nvSpPr>
        <p:spPr bwMode="auto">
          <a:xfrm>
            <a:off x="2220913" y="3614738"/>
            <a:ext cx="1081087" cy="396875"/>
          </a:xfrm>
          <a:prstGeom prst="rect">
            <a:avLst/>
          </a:prstGeom>
          <a:noFill/>
          <a:ln w="9525">
            <a:noFill/>
            <a:miter lim="800000"/>
            <a:headEnd/>
            <a:tailEnd/>
          </a:ln>
        </p:spPr>
        <p:txBody>
          <a:bodyPr>
            <a:spAutoFit/>
          </a:bodyPr>
          <a:lstStyle/>
          <a:p>
            <a:r>
              <a:rPr lang="fr-BE" sz="2000"/>
              <a:t>JLabel</a:t>
            </a:r>
            <a:endParaRPr lang="en-GB" sz="2000"/>
          </a:p>
        </p:txBody>
      </p:sp>
      <p:sp>
        <p:nvSpPr>
          <p:cNvPr id="287762" name="Rectangle 17"/>
          <p:cNvSpPr>
            <a:spLocks noChangeArrowheads="1"/>
          </p:cNvSpPr>
          <p:nvPr/>
        </p:nvSpPr>
        <p:spPr bwMode="auto">
          <a:xfrm>
            <a:off x="4768850" y="4256088"/>
            <a:ext cx="228600" cy="228600"/>
          </a:xfrm>
          <a:prstGeom prst="rect">
            <a:avLst/>
          </a:prstGeom>
          <a:noFill/>
          <a:ln w="9525">
            <a:solidFill>
              <a:schemeClr val="tx1"/>
            </a:solidFill>
            <a:miter lim="800000"/>
            <a:headEnd/>
            <a:tailEnd/>
          </a:ln>
        </p:spPr>
        <p:txBody>
          <a:bodyPr wrap="none" anchor="ctr"/>
          <a:lstStyle/>
          <a:p>
            <a:endParaRPr lang="fr-FR"/>
          </a:p>
        </p:txBody>
      </p:sp>
      <p:sp>
        <p:nvSpPr>
          <p:cNvPr id="287763" name="Rectangle 18"/>
          <p:cNvSpPr>
            <a:spLocks noChangeArrowheads="1"/>
          </p:cNvSpPr>
          <p:nvPr/>
        </p:nvSpPr>
        <p:spPr bwMode="auto">
          <a:xfrm>
            <a:off x="5530850" y="5018088"/>
            <a:ext cx="1524000" cy="533400"/>
          </a:xfrm>
          <a:prstGeom prst="rect">
            <a:avLst/>
          </a:prstGeom>
          <a:noFill/>
          <a:ln w="9525">
            <a:solidFill>
              <a:schemeClr val="tx1"/>
            </a:solidFill>
            <a:miter lim="800000"/>
            <a:headEnd/>
            <a:tailEnd/>
          </a:ln>
        </p:spPr>
        <p:txBody>
          <a:bodyPr wrap="none" anchor="ctr"/>
          <a:lstStyle/>
          <a:p>
            <a:endParaRPr lang="fr-FR"/>
          </a:p>
        </p:txBody>
      </p:sp>
      <p:sp>
        <p:nvSpPr>
          <p:cNvPr id="287764" name="Rectangle 19"/>
          <p:cNvSpPr>
            <a:spLocks noChangeArrowheads="1"/>
          </p:cNvSpPr>
          <p:nvPr/>
        </p:nvSpPr>
        <p:spPr bwMode="auto">
          <a:xfrm>
            <a:off x="7359650" y="5018088"/>
            <a:ext cx="1524000" cy="533400"/>
          </a:xfrm>
          <a:prstGeom prst="rect">
            <a:avLst/>
          </a:prstGeom>
          <a:noFill/>
          <a:ln w="9525">
            <a:solidFill>
              <a:schemeClr val="tx1"/>
            </a:solidFill>
            <a:miter lim="800000"/>
            <a:headEnd/>
            <a:tailEnd/>
          </a:ln>
        </p:spPr>
        <p:txBody>
          <a:bodyPr wrap="none" anchor="ctr"/>
          <a:lstStyle/>
          <a:p>
            <a:endParaRPr lang="fr-FR"/>
          </a:p>
        </p:txBody>
      </p:sp>
      <p:sp>
        <p:nvSpPr>
          <p:cNvPr id="287765" name="Line 20"/>
          <p:cNvSpPr>
            <a:spLocks noChangeShapeType="1"/>
          </p:cNvSpPr>
          <p:nvPr/>
        </p:nvSpPr>
        <p:spPr bwMode="auto">
          <a:xfrm flipV="1">
            <a:off x="1187450" y="2579688"/>
            <a:ext cx="990600" cy="990600"/>
          </a:xfrm>
          <a:prstGeom prst="line">
            <a:avLst/>
          </a:prstGeom>
          <a:noFill/>
          <a:ln w="9525">
            <a:solidFill>
              <a:schemeClr val="tx1"/>
            </a:solidFill>
            <a:round/>
            <a:headEnd/>
            <a:tailEnd type="triangle" w="med" len="med"/>
          </a:ln>
        </p:spPr>
        <p:txBody>
          <a:bodyPr/>
          <a:lstStyle/>
          <a:p>
            <a:endParaRPr lang="fr-FR"/>
          </a:p>
        </p:txBody>
      </p:sp>
      <p:sp>
        <p:nvSpPr>
          <p:cNvPr id="287766" name="Line 21"/>
          <p:cNvSpPr>
            <a:spLocks noChangeShapeType="1"/>
          </p:cNvSpPr>
          <p:nvPr/>
        </p:nvSpPr>
        <p:spPr bwMode="auto">
          <a:xfrm flipV="1">
            <a:off x="2711450" y="2579688"/>
            <a:ext cx="0" cy="990600"/>
          </a:xfrm>
          <a:prstGeom prst="line">
            <a:avLst/>
          </a:prstGeom>
          <a:noFill/>
          <a:ln w="9525">
            <a:solidFill>
              <a:schemeClr val="tx1"/>
            </a:solidFill>
            <a:round/>
            <a:headEnd/>
            <a:tailEnd type="triangle" w="med" len="med"/>
          </a:ln>
        </p:spPr>
        <p:txBody>
          <a:bodyPr/>
          <a:lstStyle/>
          <a:p>
            <a:endParaRPr lang="fr-FR"/>
          </a:p>
        </p:txBody>
      </p:sp>
      <p:sp>
        <p:nvSpPr>
          <p:cNvPr id="287767" name="Line 22"/>
          <p:cNvSpPr>
            <a:spLocks noChangeShapeType="1"/>
          </p:cNvSpPr>
          <p:nvPr/>
        </p:nvSpPr>
        <p:spPr bwMode="auto">
          <a:xfrm flipH="1" flipV="1">
            <a:off x="4006850" y="2579688"/>
            <a:ext cx="990600" cy="457200"/>
          </a:xfrm>
          <a:prstGeom prst="line">
            <a:avLst/>
          </a:prstGeom>
          <a:noFill/>
          <a:ln w="9525">
            <a:solidFill>
              <a:schemeClr val="tx1"/>
            </a:solidFill>
            <a:round/>
            <a:headEnd/>
            <a:tailEnd type="triangle" w="med" len="med"/>
          </a:ln>
        </p:spPr>
        <p:txBody>
          <a:bodyPr/>
          <a:lstStyle/>
          <a:p>
            <a:endParaRPr lang="fr-FR"/>
          </a:p>
        </p:txBody>
      </p:sp>
      <p:sp>
        <p:nvSpPr>
          <p:cNvPr id="287768" name="Text Box 23"/>
          <p:cNvSpPr txBox="1">
            <a:spLocks noChangeArrowheads="1"/>
          </p:cNvSpPr>
          <p:nvPr/>
        </p:nvSpPr>
        <p:spPr bwMode="auto">
          <a:xfrm>
            <a:off x="5759450" y="5140325"/>
            <a:ext cx="1044575" cy="396875"/>
          </a:xfrm>
          <a:prstGeom prst="rect">
            <a:avLst/>
          </a:prstGeom>
          <a:noFill/>
          <a:ln w="9525">
            <a:noFill/>
            <a:miter lim="800000"/>
            <a:headEnd/>
            <a:tailEnd/>
          </a:ln>
        </p:spPr>
        <p:txBody>
          <a:bodyPr wrap="none">
            <a:spAutoFit/>
          </a:bodyPr>
          <a:lstStyle/>
          <a:p>
            <a:pPr algn="l"/>
            <a:r>
              <a:rPr lang="fr-BE" sz="2000"/>
              <a:t>JFrame</a:t>
            </a:r>
            <a:endParaRPr lang="en-GB" sz="2000"/>
          </a:p>
        </p:txBody>
      </p:sp>
      <p:sp>
        <p:nvSpPr>
          <p:cNvPr id="287769" name="Text Box 24"/>
          <p:cNvSpPr txBox="1">
            <a:spLocks noChangeArrowheads="1"/>
          </p:cNvSpPr>
          <p:nvPr/>
        </p:nvSpPr>
        <p:spPr bwMode="auto">
          <a:xfrm>
            <a:off x="7572375" y="5105400"/>
            <a:ext cx="962025" cy="396875"/>
          </a:xfrm>
          <a:prstGeom prst="rect">
            <a:avLst/>
          </a:prstGeom>
          <a:noFill/>
          <a:ln w="9525">
            <a:noFill/>
            <a:miter lim="800000"/>
            <a:headEnd/>
            <a:tailEnd/>
          </a:ln>
        </p:spPr>
        <p:txBody>
          <a:bodyPr wrap="none">
            <a:spAutoFit/>
          </a:bodyPr>
          <a:lstStyle/>
          <a:p>
            <a:pPr algn="l"/>
            <a:r>
              <a:rPr lang="fr-BE" sz="2000"/>
              <a:t>JPanel</a:t>
            </a:r>
            <a:endParaRPr lang="en-GB" sz="2000"/>
          </a:p>
        </p:txBody>
      </p:sp>
      <p:sp>
        <p:nvSpPr>
          <p:cNvPr id="287770" name="Line 25"/>
          <p:cNvSpPr>
            <a:spLocks noChangeShapeType="1"/>
          </p:cNvSpPr>
          <p:nvPr/>
        </p:nvSpPr>
        <p:spPr bwMode="auto">
          <a:xfrm flipV="1">
            <a:off x="6216650" y="4256088"/>
            <a:ext cx="0" cy="762000"/>
          </a:xfrm>
          <a:prstGeom prst="line">
            <a:avLst/>
          </a:prstGeom>
          <a:noFill/>
          <a:ln w="9525">
            <a:solidFill>
              <a:schemeClr val="tx1"/>
            </a:solidFill>
            <a:round/>
            <a:headEnd/>
            <a:tailEnd type="triangle" w="med" len="med"/>
          </a:ln>
        </p:spPr>
        <p:txBody>
          <a:bodyPr/>
          <a:lstStyle/>
          <a:p>
            <a:endParaRPr lang="fr-FR"/>
          </a:p>
        </p:txBody>
      </p:sp>
      <p:sp>
        <p:nvSpPr>
          <p:cNvPr id="287771" name="Line 26"/>
          <p:cNvSpPr>
            <a:spLocks noChangeShapeType="1"/>
          </p:cNvSpPr>
          <p:nvPr/>
        </p:nvSpPr>
        <p:spPr bwMode="auto">
          <a:xfrm flipH="1" flipV="1">
            <a:off x="6902450" y="4256088"/>
            <a:ext cx="1143000" cy="762000"/>
          </a:xfrm>
          <a:prstGeom prst="line">
            <a:avLst/>
          </a:prstGeom>
          <a:noFill/>
          <a:ln w="9525">
            <a:solidFill>
              <a:schemeClr val="tx1"/>
            </a:solidFill>
            <a:round/>
            <a:headEnd/>
            <a:tailEnd type="triangle" w="med" len="med"/>
          </a:ln>
        </p:spPr>
        <p:txBody>
          <a:bodyPr/>
          <a:lstStyle/>
          <a:p>
            <a:endParaRPr lang="fr-FR"/>
          </a:p>
        </p:txBody>
      </p:sp>
      <p:sp>
        <p:nvSpPr>
          <p:cNvPr id="287772" name="Rectangle 27"/>
          <p:cNvSpPr>
            <a:spLocks noChangeArrowheads="1"/>
          </p:cNvSpPr>
          <p:nvPr/>
        </p:nvSpPr>
        <p:spPr bwMode="auto">
          <a:xfrm>
            <a:off x="1492250" y="4332288"/>
            <a:ext cx="2514600" cy="762000"/>
          </a:xfrm>
          <a:prstGeom prst="rect">
            <a:avLst/>
          </a:prstGeom>
          <a:noFill/>
          <a:ln w="9525">
            <a:solidFill>
              <a:schemeClr val="tx1"/>
            </a:solidFill>
            <a:miter lim="800000"/>
            <a:headEnd/>
            <a:tailEnd/>
          </a:ln>
        </p:spPr>
        <p:txBody>
          <a:bodyPr wrap="none" anchor="ctr"/>
          <a:lstStyle/>
          <a:p>
            <a:endParaRPr lang="fr-FR"/>
          </a:p>
        </p:txBody>
      </p:sp>
      <p:sp>
        <p:nvSpPr>
          <p:cNvPr id="287773" name="Rectangle 28"/>
          <p:cNvSpPr>
            <a:spLocks noChangeArrowheads="1"/>
          </p:cNvSpPr>
          <p:nvPr/>
        </p:nvSpPr>
        <p:spPr bwMode="auto">
          <a:xfrm>
            <a:off x="577850" y="5475288"/>
            <a:ext cx="1905000" cy="533400"/>
          </a:xfrm>
          <a:prstGeom prst="rect">
            <a:avLst/>
          </a:prstGeom>
          <a:noFill/>
          <a:ln w="9525">
            <a:solidFill>
              <a:schemeClr val="tx1"/>
            </a:solidFill>
            <a:miter lim="800000"/>
            <a:headEnd/>
            <a:tailEnd/>
          </a:ln>
        </p:spPr>
        <p:txBody>
          <a:bodyPr wrap="none" anchor="ctr"/>
          <a:lstStyle/>
          <a:p>
            <a:endParaRPr lang="fr-FR"/>
          </a:p>
        </p:txBody>
      </p:sp>
      <p:sp>
        <p:nvSpPr>
          <p:cNvPr id="287774" name="Rectangle 29"/>
          <p:cNvSpPr>
            <a:spLocks noChangeArrowheads="1"/>
          </p:cNvSpPr>
          <p:nvPr/>
        </p:nvSpPr>
        <p:spPr bwMode="auto">
          <a:xfrm>
            <a:off x="2787650" y="5475288"/>
            <a:ext cx="2133600" cy="533400"/>
          </a:xfrm>
          <a:prstGeom prst="rect">
            <a:avLst/>
          </a:prstGeom>
          <a:noFill/>
          <a:ln w="9525">
            <a:solidFill>
              <a:schemeClr val="tx1"/>
            </a:solidFill>
            <a:miter lim="800000"/>
            <a:headEnd/>
            <a:tailEnd/>
          </a:ln>
        </p:spPr>
        <p:txBody>
          <a:bodyPr wrap="none" anchor="ctr"/>
          <a:lstStyle/>
          <a:p>
            <a:endParaRPr lang="fr-FR"/>
          </a:p>
        </p:txBody>
      </p:sp>
      <p:sp>
        <p:nvSpPr>
          <p:cNvPr id="287775" name="Text Box 30"/>
          <p:cNvSpPr txBox="1">
            <a:spLocks noChangeArrowheads="1"/>
          </p:cNvSpPr>
          <p:nvPr/>
        </p:nvSpPr>
        <p:spPr bwMode="auto">
          <a:xfrm>
            <a:off x="1704975" y="4495800"/>
            <a:ext cx="1947863" cy="396875"/>
          </a:xfrm>
          <a:prstGeom prst="rect">
            <a:avLst/>
          </a:prstGeom>
          <a:noFill/>
          <a:ln w="9525">
            <a:noFill/>
            <a:miter lim="800000"/>
            <a:headEnd/>
            <a:tailEnd/>
          </a:ln>
        </p:spPr>
        <p:txBody>
          <a:bodyPr wrap="none">
            <a:spAutoFit/>
          </a:bodyPr>
          <a:lstStyle/>
          <a:p>
            <a:pPr algn="l"/>
            <a:r>
              <a:rPr lang="fr-BE" sz="2000"/>
              <a:t>LayoutManager</a:t>
            </a:r>
            <a:endParaRPr lang="en-GB" sz="2000"/>
          </a:p>
        </p:txBody>
      </p:sp>
      <p:sp>
        <p:nvSpPr>
          <p:cNvPr id="287776" name="Text Box 31"/>
          <p:cNvSpPr txBox="1">
            <a:spLocks noChangeArrowheads="1"/>
          </p:cNvSpPr>
          <p:nvPr/>
        </p:nvSpPr>
        <p:spPr bwMode="auto">
          <a:xfrm>
            <a:off x="577850" y="5521325"/>
            <a:ext cx="1708150" cy="396875"/>
          </a:xfrm>
          <a:prstGeom prst="rect">
            <a:avLst/>
          </a:prstGeom>
          <a:noFill/>
          <a:ln w="9525">
            <a:noFill/>
            <a:miter lim="800000"/>
            <a:headEnd/>
            <a:tailEnd/>
          </a:ln>
        </p:spPr>
        <p:txBody>
          <a:bodyPr wrap="none">
            <a:spAutoFit/>
          </a:bodyPr>
          <a:lstStyle/>
          <a:p>
            <a:pPr algn="l"/>
            <a:r>
              <a:rPr lang="fr-BE" sz="2000"/>
              <a:t>BorderLayout</a:t>
            </a:r>
            <a:endParaRPr lang="en-GB" sz="2000"/>
          </a:p>
        </p:txBody>
      </p:sp>
      <p:sp>
        <p:nvSpPr>
          <p:cNvPr id="287777" name="Text Box 32"/>
          <p:cNvSpPr txBox="1">
            <a:spLocks noChangeArrowheads="1"/>
          </p:cNvSpPr>
          <p:nvPr/>
        </p:nvSpPr>
        <p:spPr bwMode="auto">
          <a:xfrm>
            <a:off x="3076575" y="5562600"/>
            <a:ext cx="1484313" cy="396875"/>
          </a:xfrm>
          <a:prstGeom prst="rect">
            <a:avLst/>
          </a:prstGeom>
          <a:noFill/>
          <a:ln w="9525">
            <a:noFill/>
            <a:miter lim="800000"/>
            <a:headEnd/>
            <a:tailEnd/>
          </a:ln>
        </p:spPr>
        <p:txBody>
          <a:bodyPr wrap="none">
            <a:spAutoFit/>
          </a:bodyPr>
          <a:lstStyle/>
          <a:p>
            <a:pPr algn="l"/>
            <a:r>
              <a:rPr lang="fr-BE" sz="2000"/>
              <a:t>FlowLayout</a:t>
            </a:r>
            <a:endParaRPr lang="en-GB" sz="2000"/>
          </a:p>
        </p:txBody>
      </p:sp>
      <p:sp>
        <p:nvSpPr>
          <p:cNvPr id="287778" name="Line 33"/>
          <p:cNvSpPr>
            <a:spLocks noChangeShapeType="1"/>
          </p:cNvSpPr>
          <p:nvPr/>
        </p:nvSpPr>
        <p:spPr bwMode="auto">
          <a:xfrm flipV="1">
            <a:off x="1797050" y="5094288"/>
            <a:ext cx="304800" cy="381000"/>
          </a:xfrm>
          <a:prstGeom prst="line">
            <a:avLst/>
          </a:prstGeom>
          <a:noFill/>
          <a:ln w="9525">
            <a:solidFill>
              <a:schemeClr val="tx1"/>
            </a:solidFill>
            <a:round/>
            <a:headEnd/>
            <a:tailEnd type="triangle" w="med" len="med"/>
          </a:ln>
        </p:spPr>
        <p:txBody>
          <a:bodyPr/>
          <a:lstStyle/>
          <a:p>
            <a:endParaRPr lang="fr-FR"/>
          </a:p>
        </p:txBody>
      </p:sp>
      <p:sp>
        <p:nvSpPr>
          <p:cNvPr id="287779" name="Line 34"/>
          <p:cNvSpPr>
            <a:spLocks noChangeShapeType="1"/>
          </p:cNvSpPr>
          <p:nvPr/>
        </p:nvSpPr>
        <p:spPr bwMode="auto">
          <a:xfrm flipH="1" flipV="1">
            <a:off x="3244850" y="5094288"/>
            <a:ext cx="304800" cy="381000"/>
          </a:xfrm>
          <a:prstGeom prst="line">
            <a:avLst/>
          </a:prstGeom>
          <a:noFill/>
          <a:ln w="9525">
            <a:solidFill>
              <a:schemeClr val="tx1"/>
            </a:solidFill>
            <a:round/>
            <a:headEnd/>
            <a:tailEnd type="triangle" w="med" len="med"/>
          </a:ln>
        </p:spPr>
        <p:txBody>
          <a:bodyPr/>
          <a:lstStyle/>
          <a:p>
            <a:endParaRPr lang="fr-FR"/>
          </a:p>
        </p:txBody>
      </p:sp>
      <p:sp>
        <p:nvSpPr>
          <p:cNvPr id="287780" name="Line 35"/>
          <p:cNvSpPr>
            <a:spLocks noChangeShapeType="1"/>
          </p:cNvSpPr>
          <p:nvPr/>
        </p:nvSpPr>
        <p:spPr bwMode="auto">
          <a:xfrm flipH="1">
            <a:off x="4006850" y="4484688"/>
            <a:ext cx="762000" cy="304800"/>
          </a:xfrm>
          <a:prstGeom prst="line">
            <a:avLst/>
          </a:prstGeom>
          <a:noFill/>
          <a:ln w="9525">
            <a:solidFill>
              <a:schemeClr val="tx1"/>
            </a:solidFill>
            <a:round/>
            <a:headEnd/>
            <a:tailEnd/>
          </a:ln>
        </p:spPr>
        <p:txBody>
          <a:bodyPr/>
          <a:lstStyle/>
          <a:p>
            <a:endParaRPr lang="fr-FR"/>
          </a:p>
        </p:txBody>
      </p:sp>
      <p:sp>
        <p:nvSpPr>
          <p:cNvPr id="287781" name="Text Box 36"/>
          <p:cNvSpPr txBox="1">
            <a:spLocks noChangeArrowheads="1"/>
          </p:cNvSpPr>
          <p:nvPr/>
        </p:nvSpPr>
        <p:spPr bwMode="auto">
          <a:xfrm>
            <a:off x="4524375" y="3733800"/>
            <a:ext cx="325438" cy="396875"/>
          </a:xfrm>
          <a:prstGeom prst="rect">
            <a:avLst/>
          </a:prstGeom>
          <a:noFill/>
          <a:ln w="9525">
            <a:noFill/>
            <a:miter lim="800000"/>
            <a:headEnd/>
            <a:tailEnd/>
          </a:ln>
        </p:spPr>
        <p:txBody>
          <a:bodyPr wrap="none">
            <a:spAutoFit/>
          </a:bodyPr>
          <a:lstStyle/>
          <a:p>
            <a:pPr algn="l"/>
            <a:r>
              <a:rPr lang="fr-BE" sz="2000"/>
              <a:t>1</a:t>
            </a:r>
            <a:endParaRPr lang="en-GB" sz="2000"/>
          </a:p>
        </p:txBody>
      </p:sp>
      <p:sp>
        <p:nvSpPr>
          <p:cNvPr id="287782" name="Text Box 37"/>
          <p:cNvSpPr txBox="1">
            <a:spLocks noChangeArrowheads="1"/>
          </p:cNvSpPr>
          <p:nvPr/>
        </p:nvSpPr>
        <p:spPr bwMode="auto">
          <a:xfrm>
            <a:off x="3990975" y="4267200"/>
            <a:ext cx="325438" cy="396875"/>
          </a:xfrm>
          <a:prstGeom prst="rect">
            <a:avLst/>
          </a:prstGeom>
          <a:noFill/>
          <a:ln w="9525">
            <a:noFill/>
            <a:miter lim="800000"/>
            <a:headEnd/>
            <a:tailEnd/>
          </a:ln>
        </p:spPr>
        <p:txBody>
          <a:bodyPr wrap="none">
            <a:spAutoFit/>
          </a:bodyPr>
          <a:lstStyle/>
          <a:p>
            <a:pPr algn="l"/>
            <a:r>
              <a:rPr lang="fr-BE" sz="2000"/>
              <a:t>1</a:t>
            </a:r>
            <a:endParaRPr lang="en-GB" sz="2000"/>
          </a:p>
        </p:txBody>
      </p:sp>
      <p:cxnSp>
        <p:nvCxnSpPr>
          <p:cNvPr id="287783" name="AutoShape 38"/>
          <p:cNvCxnSpPr>
            <a:cxnSpLocks noChangeShapeType="1"/>
            <a:endCxn id="287769" idx="2"/>
          </p:cNvCxnSpPr>
          <p:nvPr/>
        </p:nvCxnSpPr>
        <p:spPr bwMode="auto">
          <a:xfrm flipV="1">
            <a:off x="4972050" y="5502275"/>
            <a:ext cx="3081338" cy="412750"/>
          </a:xfrm>
          <a:prstGeom prst="curvedConnector2">
            <a:avLst/>
          </a:prstGeom>
          <a:noFill/>
          <a:ln w="9525">
            <a:solidFill>
              <a:schemeClr val="tx1"/>
            </a:solidFill>
            <a:round/>
            <a:headEnd type="triangle" w="med" len="med"/>
            <a:tailEnd type="triangle" w="med" len="med"/>
          </a:ln>
        </p:spPr>
      </p:cxnSp>
      <p:cxnSp>
        <p:nvCxnSpPr>
          <p:cNvPr id="287784" name="AutoShape 39"/>
          <p:cNvCxnSpPr>
            <a:cxnSpLocks noChangeShapeType="1"/>
            <a:stCxn id="287776" idx="3"/>
            <a:endCxn id="287763" idx="1"/>
          </p:cNvCxnSpPr>
          <p:nvPr/>
        </p:nvCxnSpPr>
        <p:spPr bwMode="auto">
          <a:xfrm flipV="1">
            <a:off x="2286000" y="5284788"/>
            <a:ext cx="3244850" cy="434975"/>
          </a:xfrm>
          <a:prstGeom prst="curvedConnector3">
            <a:avLst>
              <a:gd name="adj1" fmla="val 50000"/>
            </a:avLst>
          </a:prstGeom>
          <a:noFill/>
          <a:ln w="9525">
            <a:solidFill>
              <a:schemeClr val="tx1"/>
            </a:solidFill>
            <a:round/>
            <a:headEnd type="triangle" w="med" len="med"/>
            <a:tailEnd type="triangle" w="med" len="med"/>
          </a:ln>
        </p:spPr>
      </p:cxnSp>
      <p:sp>
        <p:nvSpPr>
          <p:cNvPr id="287785" name="Text Box 40"/>
          <p:cNvSpPr txBox="1">
            <a:spLocks noChangeArrowheads="1"/>
          </p:cNvSpPr>
          <p:nvPr/>
        </p:nvSpPr>
        <p:spPr bwMode="auto">
          <a:xfrm>
            <a:off x="8258175" y="2362200"/>
            <a:ext cx="608013" cy="396875"/>
          </a:xfrm>
          <a:prstGeom prst="rect">
            <a:avLst/>
          </a:prstGeom>
          <a:noFill/>
          <a:ln w="9525">
            <a:noFill/>
            <a:miter lim="800000"/>
            <a:headEnd/>
            <a:tailEnd/>
          </a:ln>
        </p:spPr>
        <p:txBody>
          <a:bodyPr wrap="none">
            <a:spAutoFit/>
          </a:bodyPr>
          <a:lstStyle/>
          <a:p>
            <a:pPr algn="l"/>
            <a:r>
              <a:rPr lang="fr-BE" sz="2000"/>
              <a:t>add</a:t>
            </a:r>
            <a:endParaRPr lang="en-GB" sz="2000"/>
          </a:p>
        </p:txBody>
      </p:sp>
    </p:spTree>
  </p:cSld>
  <p:clrMapOvr>
    <a:masterClrMapping/>
  </p:clrMapOvr>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Footer Placeholder 2"/>
          <p:cNvSpPr>
            <a:spLocks noGrp="1"/>
          </p:cNvSpPr>
          <p:nvPr>
            <p:ph type="ftr" sz="quarter" idx="10"/>
          </p:nvPr>
        </p:nvSpPr>
        <p:spPr>
          <a:noFill/>
        </p:spPr>
        <p:txBody>
          <a:bodyPr/>
          <a:lstStyle/>
          <a:p>
            <a:r>
              <a:rPr lang="fr-FR" altLang="en-US" smtClean="0"/>
              <a:t>Cours Java 2013 Bersini</a:t>
            </a:r>
            <a:endParaRPr lang="fr-FR" altLang="en-US" smtClean="0"/>
          </a:p>
        </p:txBody>
      </p:sp>
      <p:pic>
        <p:nvPicPr>
          <p:cNvPr id="288771" name="Picture 12"/>
          <p:cNvPicPr>
            <a:picLocks noChangeAspect="1" noChangeArrowheads="1"/>
          </p:cNvPicPr>
          <p:nvPr/>
        </p:nvPicPr>
        <p:blipFill>
          <a:blip r:embed="rId3"/>
          <a:srcRect/>
          <a:stretch>
            <a:fillRect/>
          </a:stretch>
        </p:blipFill>
        <p:spPr bwMode="auto">
          <a:xfrm>
            <a:off x="211138" y="1703388"/>
            <a:ext cx="6240462" cy="4679950"/>
          </a:xfrm>
          <a:prstGeom prst="rect">
            <a:avLst/>
          </a:prstGeom>
          <a:noFill/>
          <a:ln w="9525">
            <a:noFill/>
            <a:miter lim="800000"/>
            <a:headEnd/>
            <a:tailEnd/>
          </a:ln>
        </p:spPr>
      </p:pic>
      <p:sp>
        <p:nvSpPr>
          <p:cNvPr id="288772" name="Rectangle 4"/>
          <p:cNvSpPr>
            <a:spLocks noGrp="1" noChangeArrowheads="1"/>
          </p:cNvSpPr>
          <p:nvPr>
            <p:ph type="title"/>
          </p:nvPr>
        </p:nvSpPr>
        <p:spPr/>
        <p:txBody>
          <a:bodyPr/>
          <a:lstStyle/>
          <a:p>
            <a:r>
              <a:rPr lang="fr-FR" sz="3600" smtClean="0"/>
              <a:t>Interfaces graphiques Java: SWING et AWT</a:t>
            </a:r>
            <a:br>
              <a:rPr lang="fr-FR" sz="3600" smtClean="0"/>
            </a:br>
            <a:r>
              <a:rPr lang="fr-FR" sz="2800" smtClean="0"/>
              <a:t>Affichage (SWING)</a:t>
            </a:r>
            <a:endParaRPr lang="en-GB" sz="2800" smtClean="0"/>
          </a:p>
        </p:txBody>
      </p:sp>
      <p:sp>
        <p:nvSpPr>
          <p:cNvPr id="288773" name="Line 6"/>
          <p:cNvSpPr>
            <a:spLocks noChangeShapeType="1"/>
          </p:cNvSpPr>
          <p:nvPr/>
        </p:nvSpPr>
        <p:spPr bwMode="auto">
          <a:xfrm flipH="1">
            <a:off x="6430963" y="1497013"/>
            <a:ext cx="925512" cy="230187"/>
          </a:xfrm>
          <a:prstGeom prst="line">
            <a:avLst/>
          </a:prstGeom>
          <a:noFill/>
          <a:ln w="38100">
            <a:solidFill>
              <a:schemeClr val="tx1"/>
            </a:solidFill>
            <a:round/>
            <a:headEnd/>
            <a:tailEnd type="triangle" w="med" len="med"/>
          </a:ln>
        </p:spPr>
        <p:txBody>
          <a:bodyPr wrap="none" anchor="ctr"/>
          <a:lstStyle/>
          <a:p>
            <a:endParaRPr lang="fr-FR"/>
          </a:p>
        </p:txBody>
      </p:sp>
      <p:sp>
        <p:nvSpPr>
          <p:cNvPr id="288774" name="Text Box 7"/>
          <p:cNvSpPr txBox="1">
            <a:spLocks noChangeArrowheads="1"/>
          </p:cNvSpPr>
          <p:nvPr/>
        </p:nvSpPr>
        <p:spPr bwMode="auto">
          <a:xfrm>
            <a:off x="7450138" y="1243013"/>
            <a:ext cx="1365250" cy="336550"/>
          </a:xfrm>
          <a:prstGeom prst="rect">
            <a:avLst/>
          </a:prstGeom>
          <a:noFill/>
          <a:ln w="19050">
            <a:noFill/>
            <a:miter lim="800000"/>
            <a:headEnd/>
            <a:tailEnd/>
          </a:ln>
        </p:spPr>
        <p:txBody>
          <a:bodyPr>
            <a:spAutoFit/>
          </a:bodyPr>
          <a:lstStyle/>
          <a:p>
            <a:pPr algn="l">
              <a:spcBef>
                <a:spcPct val="50000"/>
              </a:spcBef>
            </a:pPr>
            <a:r>
              <a:rPr lang="fr-FR"/>
              <a:t>JFrame</a:t>
            </a:r>
            <a:endParaRPr lang="en-GB"/>
          </a:p>
        </p:txBody>
      </p:sp>
      <p:sp>
        <p:nvSpPr>
          <p:cNvPr id="288775" name="Line 8"/>
          <p:cNvSpPr>
            <a:spLocks noChangeShapeType="1"/>
          </p:cNvSpPr>
          <p:nvPr/>
        </p:nvSpPr>
        <p:spPr bwMode="auto">
          <a:xfrm flipH="1" flipV="1">
            <a:off x="6164263" y="2009775"/>
            <a:ext cx="1192212" cy="1588"/>
          </a:xfrm>
          <a:prstGeom prst="line">
            <a:avLst/>
          </a:prstGeom>
          <a:noFill/>
          <a:ln w="38100">
            <a:solidFill>
              <a:schemeClr val="tx1"/>
            </a:solidFill>
            <a:round/>
            <a:headEnd/>
            <a:tailEnd type="triangle" w="med" len="med"/>
          </a:ln>
        </p:spPr>
        <p:txBody>
          <a:bodyPr wrap="none" anchor="ctr"/>
          <a:lstStyle/>
          <a:p>
            <a:endParaRPr lang="fr-FR"/>
          </a:p>
        </p:txBody>
      </p:sp>
      <p:sp>
        <p:nvSpPr>
          <p:cNvPr id="288776" name="Text Box 9"/>
          <p:cNvSpPr txBox="1">
            <a:spLocks noChangeArrowheads="1"/>
          </p:cNvSpPr>
          <p:nvPr/>
        </p:nvSpPr>
        <p:spPr bwMode="auto">
          <a:xfrm>
            <a:off x="7450138" y="1789113"/>
            <a:ext cx="1365250" cy="336550"/>
          </a:xfrm>
          <a:prstGeom prst="rect">
            <a:avLst/>
          </a:prstGeom>
          <a:noFill/>
          <a:ln w="19050">
            <a:noFill/>
            <a:miter lim="800000"/>
            <a:headEnd/>
            <a:tailEnd/>
          </a:ln>
        </p:spPr>
        <p:txBody>
          <a:bodyPr>
            <a:spAutoFit/>
          </a:bodyPr>
          <a:lstStyle/>
          <a:p>
            <a:pPr algn="l">
              <a:spcBef>
                <a:spcPct val="50000"/>
              </a:spcBef>
            </a:pPr>
            <a:r>
              <a:rPr lang="fr-FR"/>
              <a:t>JMenuBar</a:t>
            </a:r>
            <a:endParaRPr lang="en-GB"/>
          </a:p>
        </p:txBody>
      </p:sp>
      <p:sp>
        <p:nvSpPr>
          <p:cNvPr id="288777" name="Line 10"/>
          <p:cNvSpPr>
            <a:spLocks noChangeShapeType="1"/>
          </p:cNvSpPr>
          <p:nvPr/>
        </p:nvSpPr>
        <p:spPr bwMode="auto">
          <a:xfrm flipH="1">
            <a:off x="401638" y="1338263"/>
            <a:ext cx="398462" cy="627062"/>
          </a:xfrm>
          <a:prstGeom prst="line">
            <a:avLst/>
          </a:prstGeom>
          <a:noFill/>
          <a:ln w="38100">
            <a:solidFill>
              <a:schemeClr val="tx1"/>
            </a:solidFill>
            <a:round/>
            <a:headEnd/>
            <a:tailEnd type="triangle" w="med" len="med"/>
          </a:ln>
        </p:spPr>
        <p:txBody>
          <a:bodyPr wrap="none" anchor="ctr"/>
          <a:lstStyle/>
          <a:p>
            <a:endParaRPr lang="fr-FR"/>
          </a:p>
        </p:txBody>
      </p:sp>
      <p:sp>
        <p:nvSpPr>
          <p:cNvPr id="288778" name="Text Box 11"/>
          <p:cNvSpPr txBox="1">
            <a:spLocks noChangeArrowheads="1"/>
          </p:cNvSpPr>
          <p:nvPr/>
        </p:nvSpPr>
        <p:spPr bwMode="auto">
          <a:xfrm>
            <a:off x="436563" y="996950"/>
            <a:ext cx="858837" cy="336550"/>
          </a:xfrm>
          <a:prstGeom prst="rect">
            <a:avLst/>
          </a:prstGeom>
          <a:noFill/>
          <a:ln w="19050">
            <a:noFill/>
            <a:miter lim="800000"/>
            <a:headEnd/>
            <a:tailEnd/>
          </a:ln>
        </p:spPr>
        <p:txBody>
          <a:bodyPr>
            <a:spAutoFit/>
          </a:bodyPr>
          <a:lstStyle/>
          <a:p>
            <a:pPr algn="l">
              <a:spcBef>
                <a:spcPct val="50000"/>
              </a:spcBef>
            </a:pPr>
            <a:r>
              <a:rPr lang="fr-FR"/>
              <a:t>JMenu</a:t>
            </a:r>
            <a:endParaRPr lang="en-GB"/>
          </a:p>
        </p:txBody>
      </p:sp>
      <p:sp>
        <p:nvSpPr>
          <p:cNvPr id="288779" name="Line 13"/>
          <p:cNvSpPr>
            <a:spLocks noChangeShapeType="1"/>
          </p:cNvSpPr>
          <p:nvPr/>
        </p:nvSpPr>
        <p:spPr bwMode="auto">
          <a:xfrm flipH="1">
            <a:off x="1200150" y="1338263"/>
            <a:ext cx="1136650" cy="835025"/>
          </a:xfrm>
          <a:prstGeom prst="line">
            <a:avLst/>
          </a:prstGeom>
          <a:noFill/>
          <a:ln w="38100">
            <a:solidFill>
              <a:schemeClr val="tx1"/>
            </a:solidFill>
            <a:round/>
            <a:headEnd/>
            <a:tailEnd type="triangle" w="med" len="med"/>
          </a:ln>
        </p:spPr>
        <p:txBody>
          <a:bodyPr wrap="none" anchor="ctr"/>
          <a:lstStyle/>
          <a:p>
            <a:endParaRPr lang="fr-FR"/>
          </a:p>
        </p:txBody>
      </p:sp>
      <p:sp>
        <p:nvSpPr>
          <p:cNvPr id="288780" name="Text Box 14"/>
          <p:cNvSpPr txBox="1">
            <a:spLocks noChangeArrowheads="1"/>
          </p:cNvSpPr>
          <p:nvPr/>
        </p:nvSpPr>
        <p:spPr bwMode="auto">
          <a:xfrm>
            <a:off x="2281238" y="996950"/>
            <a:ext cx="1365250" cy="336550"/>
          </a:xfrm>
          <a:prstGeom prst="rect">
            <a:avLst/>
          </a:prstGeom>
          <a:noFill/>
          <a:ln w="19050">
            <a:noFill/>
            <a:miter lim="800000"/>
            <a:headEnd/>
            <a:tailEnd/>
          </a:ln>
        </p:spPr>
        <p:txBody>
          <a:bodyPr>
            <a:spAutoFit/>
          </a:bodyPr>
          <a:lstStyle/>
          <a:p>
            <a:pPr algn="l">
              <a:spcBef>
                <a:spcPct val="50000"/>
              </a:spcBef>
            </a:pPr>
            <a:r>
              <a:rPr lang="fr-FR"/>
              <a:t>JMenuItem</a:t>
            </a:r>
            <a:endParaRPr lang="en-GB"/>
          </a:p>
        </p:txBody>
      </p:sp>
      <p:sp>
        <p:nvSpPr>
          <p:cNvPr id="288781" name="Line 15"/>
          <p:cNvSpPr>
            <a:spLocks noChangeShapeType="1"/>
          </p:cNvSpPr>
          <p:nvPr/>
        </p:nvSpPr>
        <p:spPr bwMode="auto">
          <a:xfrm flipH="1" flipV="1">
            <a:off x="6286500" y="2235200"/>
            <a:ext cx="1069975" cy="231775"/>
          </a:xfrm>
          <a:prstGeom prst="line">
            <a:avLst/>
          </a:prstGeom>
          <a:noFill/>
          <a:ln w="38100">
            <a:solidFill>
              <a:schemeClr val="tx1"/>
            </a:solidFill>
            <a:round/>
            <a:headEnd/>
            <a:tailEnd type="triangle" w="med" len="med"/>
          </a:ln>
        </p:spPr>
        <p:txBody>
          <a:bodyPr wrap="none" anchor="ctr"/>
          <a:lstStyle/>
          <a:p>
            <a:endParaRPr lang="fr-FR"/>
          </a:p>
        </p:txBody>
      </p:sp>
      <p:sp>
        <p:nvSpPr>
          <p:cNvPr id="288782" name="Text Box 16"/>
          <p:cNvSpPr txBox="1">
            <a:spLocks noChangeArrowheads="1"/>
          </p:cNvSpPr>
          <p:nvPr/>
        </p:nvSpPr>
        <p:spPr bwMode="auto">
          <a:xfrm>
            <a:off x="7450138" y="2301875"/>
            <a:ext cx="1365250" cy="336550"/>
          </a:xfrm>
          <a:prstGeom prst="rect">
            <a:avLst/>
          </a:prstGeom>
          <a:noFill/>
          <a:ln w="19050">
            <a:noFill/>
            <a:miter lim="800000"/>
            <a:headEnd/>
            <a:tailEnd/>
          </a:ln>
        </p:spPr>
        <p:txBody>
          <a:bodyPr>
            <a:spAutoFit/>
          </a:bodyPr>
          <a:lstStyle/>
          <a:p>
            <a:pPr algn="l">
              <a:spcBef>
                <a:spcPct val="50000"/>
              </a:spcBef>
            </a:pPr>
            <a:r>
              <a:rPr lang="fr-FR"/>
              <a:t>JPanel</a:t>
            </a:r>
            <a:endParaRPr lang="en-GB"/>
          </a:p>
        </p:txBody>
      </p:sp>
      <p:sp>
        <p:nvSpPr>
          <p:cNvPr id="288783" name="Line 17"/>
          <p:cNvSpPr>
            <a:spLocks noChangeShapeType="1"/>
          </p:cNvSpPr>
          <p:nvPr/>
        </p:nvSpPr>
        <p:spPr bwMode="auto">
          <a:xfrm flipH="1">
            <a:off x="3438525" y="1338263"/>
            <a:ext cx="817563" cy="825500"/>
          </a:xfrm>
          <a:prstGeom prst="line">
            <a:avLst/>
          </a:prstGeom>
          <a:noFill/>
          <a:ln w="38100">
            <a:solidFill>
              <a:schemeClr val="tx1"/>
            </a:solidFill>
            <a:round/>
            <a:headEnd/>
            <a:tailEnd type="triangle" w="med" len="med"/>
          </a:ln>
        </p:spPr>
        <p:txBody>
          <a:bodyPr wrap="none" anchor="ctr"/>
          <a:lstStyle/>
          <a:p>
            <a:endParaRPr lang="fr-FR"/>
          </a:p>
        </p:txBody>
      </p:sp>
      <p:sp>
        <p:nvSpPr>
          <p:cNvPr id="288784" name="Text Box 18"/>
          <p:cNvSpPr txBox="1">
            <a:spLocks noChangeArrowheads="1"/>
          </p:cNvSpPr>
          <p:nvPr/>
        </p:nvSpPr>
        <p:spPr bwMode="auto">
          <a:xfrm>
            <a:off x="4144963" y="996950"/>
            <a:ext cx="1365250" cy="336550"/>
          </a:xfrm>
          <a:prstGeom prst="rect">
            <a:avLst/>
          </a:prstGeom>
          <a:noFill/>
          <a:ln w="19050">
            <a:noFill/>
            <a:miter lim="800000"/>
            <a:headEnd/>
            <a:tailEnd/>
          </a:ln>
        </p:spPr>
        <p:txBody>
          <a:bodyPr>
            <a:spAutoFit/>
          </a:bodyPr>
          <a:lstStyle/>
          <a:p>
            <a:pPr algn="l">
              <a:spcBef>
                <a:spcPct val="50000"/>
              </a:spcBef>
            </a:pPr>
            <a:r>
              <a:rPr lang="fr-FR"/>
              <a:t>JButton</a:t>
            </a:r>
            <a:endParaRPr lang="en-GB"/>
          </a:p>
        </p:txBody>
      </p:sp>
      <p:sp>
        <p:nvSpPr>
          <p:cNvPr id="288785" name="Line 19"/>
          <p:cNvSpPr>
            <a:spLocks noChangeShapeType="1"/>
          </p:cNvSpPr>
          <p:nvPr/>
        </p:nvSpPr>
        <p:spPr bwMode="auto">
          <a:xfrm flipH="1">
            <a:off x="4594225" y="1338263"/>
            <a:ext cx="1081088" cy="890587"/>
          </a:xfrm>
          <a:prstGeom prst="line">
            <a:avLst/>
          </a:prstGeom>
          <a:noFill/>
          <a:ln w="38100">
            <a:solidFill>
              <a:schemeClr val="tx1"/>
            </a:solidFill>
            <a:round/>
            <a:headEnd/>
            <a:tailEnd type="triangle" w="med" len="med"/>
          </a:ln>
        </p:spPr>
        <p:txBody>
          <a:bodyPr wrap="none" anchor="ctr"/>
          <a:lstStyle/>
          <a:p>
            <a:endParaRPr lang="fr-FR"/>
          </a:p>
        </p:txBody>
      </p:sp>
      <p:sp>
        <p:nvSpPr>
          <p:cNvPr id="288786" name="Text Box 20"/>
          <p:cNvSpPr txBox="1">
            <a:spLocks noChangeArrowheads="1"/>
          </p:cNvSpPr>
          <p:nvPr/>
        </p:nvSpPr>
        <p:spPr bwMode="auto">
          <a:xfrm>
            <a:off x="5662613" y="996950"/>
            <a:ext cx="1365250" cy="336550"/>
          </a:xfrm>
          <a:prstGeom prst="rect">
            <a:avLst/>
          </a:prstGeom>
          <a:noFill/>
          <a:ln w="19050">
            <a:noFill/>
            <a:miter lim="800000"/>
            <a:headEnd/>
            <a:tailEnd/>
          </a:ln>
        </p:spPr>
        <p:txBody>
          <a:bodyPr>
            <a:spAutoFit/>
          </a:bodyPr>
          <a:lstStyle/>
          <a:p>
            <a:pPr algn="l">
              <a:spcBef>
                <a:spcPct val="50000"/>
              </a:spcBef>
            </a:pPr>
            <a:r>
              <a:rPr lang="fr-FR"/>
              <a:t>JComboBox</a:t>
            </a:r>
            <a:endParaRPr lang="en-GB"/>
          </a:p>
        </p:txBody>
      </p:sp>
      <p:sp>
        <p:nvSpPr>
          <p:cNvPr id="288787" name="Line 21"/>
          <p:cNvSpPr>
            <a:spLocks noChangeShapeType="1"/>
          </p:cNvSpPr>
          <p:nvPr/>
        </p:nvSpPr>
        <p:spPr bwMode="auto">
          <a:xfrm flipH="1">
            <a:off x="5878513" y="3213100"/>
            <a:ext cx="1477962" cy="363538"/>
          </a:xfrm>
          <a:prstGeom prst="line">
            <a:avLst/>
          </a:prstGeom>
          <a:noFill/>
          <a:ln w="38100">
            <a:solidFill>
              <a:schemeClr val="tx1"/>
            </a:solidFill>
            <a:round/>
            <a:headEnd/>
            <a:tailEnd type="triangle" w="med" len="med"/>
          </a:ln>
        </p:spPr>
        <p:txBody>
          <a:bodyPr wrap="none" anchor="ctr"/>
          <a:lstStyle/>
          <a:p>
            <a:endParaRPr lang="fr-FR"/>
          </a:p>
        </p:txBody>
      </p:sp>
      <p:sp>
        <p:nvSpPr>
          <p:cNvPr id="288788" name="Text Box 22"/>
          <p:cNvSpPr txBox="1">
            <a:spLocks noChangeArrowheads="1"/>
          </p:cNvSpPr>
          <p:nvPr/>
        </p:nvSpPr>
        <p:spPr bwMode="auto">
          <a:xfrm>
            <a:off x="7450138" y="3014663"/>
            <a:ext cx="1365250" cy="336550"/>
          </a:xfrm>
          <a:prstGeom prst="rect">
            <a:avLst/>
          </a:prstGeom>
          <a:noFill/>
          <a:ln w="19050">
            <a:noFill/>
            <a:miter lim="800000"/>
            <a:headEnd/>
            <a:tailEnd/>
          </a:ln>
        </p:spPr>
        <p:txBody>
          <a:bodyPr>
            <a:spAutoFit/>
          </a:bodyPr>
          <a:lstStyle/>
          <a:p>
            <a:pPr algn="l">
              <a:spcBef>
                <a:spcPct val="50000"/>
              </a:spcBef>
            </a:pPr>
            <a:r>
              <a:rPr lang="fr-FR"/>
              <a:t>Canvas</a:t>
            </a:r>
            <a:endParaRPr lang="en-GB"/>
          </a:p>
        </p:txBody>
      </p:sp>
      <p:sp>
        <p:nvSpPr>
          <p:cNvPr id="288789" name="Line 23"/>
          <p:cNvSpPr>
            <a:spLocks noChangeShapeType="1"/>
          </p:cNvSpPr>
          <p:nvPr/>
        </p:nvSpPr>
        <p:spPr bwMode="auto">
          <a:xfrm flipH="1">
            <a:off x="5570538" y="5019675"/>
            <a:ext cx="1785937" cy="1222375"/>
          </a:xfrm>
          <a:prstGeom prst="line">
            <a:avLst/>
          </a:prstGeom>
          <a:noFill/>
          <a:ln w="38100">
            <a:solidFill>
              <a:schemeClr val="tx1"/>
            </a:solidFill>
            <a:round/>
            <a:headEnd/>
            <a:tailEnd type="triangle" w="med" len="med"/>
          </a:ln>
        </p:spPr>
        <p:txBody>
          <a:bodyPr wrap="none" anchor="ctr"/>
          <a:lstStyle/>
          <a:p>
            <a:endParaRPr lang="fr-FR"/>
          </a:p>
        </p:txBody>
      </p:sp>
      <p:sp>
        <p:nvSpPr>
          <p:cNvPr id="288790" name="Text Box 24"/>
          <p:cNvSpPr txBox="1">
            <a:spLocks noChangeArrowheads="1"/>
          </p:cNvSpPr>
          <p:nvPr/>
        </p:nvSpPr>
        <p:spPr bwMode="auto">
          <a:xfrm>
            <a:off x="7450138" y="4810125"/>
            <a:ext cx="1365250" cy="336550"/>
          </a:xfrm>
          <a:prstGeom prst="rect">
            <a:avLst/>
          </a:prstGeom>
          <a:noFill/>
          <a:ln w="19050">
            <a:noFill/>
            <a:miter lim="800000"/>
            <a:headEnd/>
            <a:tailEnd/>
          </a:ln>
        </p:spPr>
        <p:txBody>
          <a:bodyPr>
            <a:spAutoFit/>
          </a:bodyPr>
          <a:lstStyle/>
          <a:p>
            <a:pPr algn="l">
              <a:spcBef>
                <a:spcPct val="50000"/>
              </a:spcBef>
            </a:pPr>
            <a:r>
              <a:rPr lang="fr-FR"/>
              <a:t>JPanel</a:t>
            </a:r>
            <a:endParaRPr lang="en-GB"/>
          </a:p>
        </p:txBody>
      </p:sp>
      <p:sp>
        <p:nvSpPr>
          <p:cNvPr id="288791" name="Line 25"/>
          <p:cNvSpPr>
            <a:spLocks noChangeShapeType="1"/>
          </p:cNvSpPr>
          <p:nvPr/>
        </p:nvSpPr>
        <p:spPr bwMode="auto">
          <a:xfrm flipH="1">
            <a:off x="6342063" y="5648325"/>
            <a:ext cx="1014412" cy="582613"/>
          </a:xfrm>
          <a:prstGeom prst="line">
            <a:avLst/>
          </a:prstGeom>
          <a:noFill/>
          <a:ln w="38100">
            <a:solidFill>
              <a:schemeClr val="tx1"/>
            </a:solidFill>
            <a:round/>
            <a:headEnd/>
            <a:tailEnd type="triangle" w="med" len="med"/>
          </a:ln>
        </p:spPr>
        <p:txBody>
          <a:bodyPr wrap="none" anchor="ctr"/>
          <a:lstStyle/>
          <a:p>
            <a:endParaRPr lang="fr-FR"/>
          </a:p>
        </p:txBody>
      </p:sp>
      <p:sp>
        <p:nvSpPr>
          <p:cNvPr id="288792" name="Text Box 26"/>
          <p:cNvSpPr txBox="1">
            <a:spLocks noChangeArrowheads="1"/>
          </p:cNvSpPr>
          <p:nvPr/>
        </p:nvSpPr>
        <p:spPr bwMode="auto">
          <a:xfrm>
            <a:off x="7450138" y="5461000"/>
            <a:ext cx="1365250" cy="336550"/>
          </a:xfrm>
          <a:prstGeom prst="rect">
            <a:avLst/>
          </a:prstGeom>
          <a:noFill/>
          <a:ln w="19050">
            <a:noFill/>
            <a:miter lim="800000"/>
            <a:headEnd/>
            <a:tailEnd/>
          </a:ln>
        </p:spPr>
        <p:txBody>
          <a:bodyPr>
            <a:spAutoFit/>
          </a:bodyPr>
          <a:lstStyle/>
          <a:p>
            <a:pPr algn="l">
              <a:spcBef>
                <a:spcPct val="50000"/>
              </a:spcBef>
            </a:pPr>
            <a:r>
              <a:rPr lang="fr-FR"/>
              <a:t>JLabel</a:t>
            </a:r>
            <a:endParaRPr lang="en-GB"/>
          </a:p>
        </p:txBody>
      </p:sp>
    </p:spTree>
  </p:cSld>
  <p:clrMapOvr>
    <a:masterClrMapping/>
  </p:clrMapOvr>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Footer Placeholder 4"/>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289795" name="Rectangle 4"/>
          <p:cNvSpPr>
            <a:spLocks noGrp="1" noChangeArrowheads="1"/>
          </p:cNvSpPr>
          <p:nvPr>
            <p:ph type="title"/>
          </p:nvPr>
        </p:nvSpPr>
        <p:spPr/>
        <p:txBody>
          <a:bodyPr/>
          <a:lstStyle/>
          <a:p>
            <a:r>
              <a:rPr lang="fr-FR" sz="3600" smtClean="0"/>
              <a:t>Interfaces graphiques Java: SWING et AWT</a:t>
            </a:r>
            <a:br>
              <a:rPr lang="fr-FR" sz="3600" smtClean="0"/>
            </a:br>
            <a:r>
              <a:rPr lang="fr-FR" sz="2800" smtClean="0"/>
              <a:t>Affichage (SWING)</a:t>
            </a:r>
          </a:p>
        </p:txBody>
      </p:sp>
      <p:sp>
        <p:nvSpPr>
          <p:cNvPr id="289796" name="Rectangle 5"/>
          <p:cNvSpPr>
            <a:spLocks noGrp="1" noChangeArrowheads="1"/>
          </p:cNvSpPr>
          <p:nvPr>
            <p:ph type="body" sz="half" idx="1"/>
          </p:nvPr>
        </p:nvSpPr>
        <p:spPr/>
        <p:txBody>
          <a:bodyPr/>
          <a:lstStyle/>
          <a:p>
            <a:r>
              <a:rPr lang="fr-FR" sz="1800" smtClean="0"/>
              <a:t>Exemples de composants:</a:t>
            </a:r>
          </a:p>
          <a:p>
            <a:pPr lvl="1"/>
            <a:r>
              <a:rPr lang="fr-FR" sz="1600" smtClean="0"/>
              <a:t>JTextArea (zone de texte)</a:t>
            </a:r>
          </a:p>
          <a:p>
            <a:pPr lvl="2"/>
            <a:r>
              <a:rPr lang="fr-FR" sz="1400" smtClean="0"/>
              <a:t>Contient une chaîne de caractères</a:t>
            </a:r>
          </a:p>
          <a:p>
            <a:pPr lvl="1"/>
            <a:r>
              <a:rPr lang="fr-FR" sz="1600" smtClean="0"/>
              <a:t>JTable (table de données)</a:t>
            </a:r>
          </a:p>
          <a:p>
            <a:pPr lvl="2"/>
            <a:r>
              <a:rPr lang="fr-FR" sz="1400" smtClean="0"/>
              <a:t>Contient deux Arrays ([ ]):</a:t>
            </a:r>
          </a:p>
          <a:p>
            <a:pPr lvl="3"/>
            <a:r>
              <a:rPr lang="fr-FR" sz="1300" smtClean="0"/>
              <a:t>Les données (tableau multidimensionnel d’objets)</a:t>
            </a:r>
          </a:p>
          <a:p>
            <a:pPr lvl="3"/>
            <a:r>
              <a:rPr lang="fr-FR" sz="1300" smtClean="0"/>
              <a:t>Les intitulés des colonnes (vecteur de chaînes de caractères)</a:t>
            </a:r>
          </a:p>
          <a:p>
            <a:pPr lvl="2"/>
            <a:r>
              <a:rPr lang="fr-FR" sz="1400" smtClean="0"/>
              <a:t>Gère automatiquement l’affichage des données en colonnes</a:t>
            </a:r>
          </a:p>
          <a:p>
            <a:pPr lvl="2"/>
            <a:r>
              <a:rPr lang="fr-FR" sz="1400" smtClean="0"/>
              <a:t>Permet le déplacement de colonnes</a:t>
            </a:r>
          </a:p>
          <a:p>
            <a:pPr lvl="2"/>
            <a:r>
              <a:rPr lang="fr-FR" sz="1400" smtClean="0"/>
              <a:t>Permet ou interdit la modification des données de la table</a:t>
            </a:r>
          </a:p>
          <a:p>
            <a:pPr lvl="1"/>
            <a:r>
              <a:rPr lang="fr-FR" sz="1600" smtClean="0"/>
              <a:t>JButton (bouton)</a:t>
            </a:r>
          </a:p>
          <a:p>
            <a:pPr lvl="2"/>
            <a:r>
              <a:rPr lang="fr-FR" sz="1400" smtClean="0"/>
              <a:t>Contient un intitulé</a:t>
            </a:r>
          </a:p>
        </p:txBody>
      </p:sp>
      <p:sp>
        <p:nvSpPr>
          <p:cNvPr id="289797" name="Rectangle 6"/>
          <p:cNvSpPr>
            <a:spLocks noGrp="1" noChangeArrowheads="1"/>
          </p:cNvSpPr>
          <p:nvPr>
            <p:ph type="body" sz="half" idx="2"/>
          </p:nvPr>
        </p:nvSpPr>
        <p:spPr>
          <a:xfrm>
            <a:off x="4648200" y="1636713"/>
            <a:ext cx="4343400" cy="4306887"/>
          </a:xfrm>
        </p:spPr>
        <p:txBody>
          <a:bodyPr/>
          <a:lstStyle/>
          <a:p>
            <a:pPr lvl="1"/>
            <a:r>
              <a:rPr lang="fr-FR" sz="1600" smtClean="0"/>
              <a:t>JCheckBox (case à cocher)</a:t>
            </a:r>
          </a:p>
          <a:p>
            <a:pPr lvl="2"/>
            <a:r>
              <a:rPr lang="fr-FR" sz="1400" smtClean="0"/>
              <a:t>Contient un intitulé</a:t>
            </a:r>
          </a:p>
          <a:p>
            <a:pPr lvl="2"/>
            <a:r>
              <a:rPr lang="fr-FR" sz="1400" smtClean="0"/>
              <a:t>Peut être sélectionnée ou non</a:t>
            </a:r>
          </a:p>
          <a:p>
            <a:pPr lvl="2"/>
            <a:r>
              <a:rPr lang="fr-FR" sz="1400" smtClean="0"/>
              <a:t>Peut être activée ou désactivée (on peut ou non la cocher)</a:t>
            </a:r>
          </a:p>
          <a:p>
            <a:pPr lvl="1"/>
            <a:r>
              <a:rPr lang="fr-FR" sz="1600" smtClean="0"/>
              <a:t>JLabel (étiquette/intitulé)</a:t>
            </a:r>
          </a:p>
          <a:p>
            <a:pPr lvl="2"/>
            <a:r>
              <a:rPr lang="fr-FR" sz="1400" smtClean="0"/>
              <a:t>Contient un intitulé</a:t>
            </a:r>
          </a:p>
          <a:p>
            <a:pPr lvl="1"/>
            <a:r>
              <a:rPr lang="fr-FR" sz="1600" smtClean="0"/>
              <a:t>JComboBox (liste déroulante)</a:t>
            </a:r>
          </a:p>
          <a:p>
            <a:pPr lvl="2"/>
            <a:r>
              <a:rPr lang="fr-FR" sz="1400" smtClean="0"/>
              <a:t>Contient une liste d’éléments sous forme de chaînes de caractères</a:t>
            </a:r>
          </a:p>
          <a:p>
            <a:pPr lvl="2"/>
            <a:r>
              <a:rPr lang="fr-FR" sz="1400" smtClean="0"/>
              <a:t>Contient un entier représentant le numéro de la ligne sélectionnée</a:t>
            </a:r>
            <a:endParaRPr lang="en-GB" sz="1400" smtClean="0"/>
          </a:p>
        </p:txBody>
      </p:sp>
    </p:spTree>
  </p:cSld>
  <p:clrMapOvr>
    <a:masterClrMapping/>
  </p:clrMapOvr>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290819" name="Rectangle 2"/>
          <p:cNvSpPr>
            <a:spLocks noGrp="1" noChangeArrowheads="1"/>
          </p:cNvSpPr>
          <p:nvPr>
            <p:ph type="title"/>
          </p:nvPr>
        </p:nvSpPr>
        <p:spPr/>
        <p:txBody>
          <a:bodyPr/>
          <a:lstStyle/>
          <a:p>
            <a:r>
              <a:rPr lang="fr-FR" sz="3600" smtClean="0"/>
              <a:t>Interfaces graphiques Java: SWING et AWT</a:t>
            </a:r>
            <a:br>
              <a:rPr lang="fr-FR" sz="3600" smtClean="0"/>
            </a:br>
            <a:r>
              <a:rPr lang="fr-FR" sz="2800" smtClean="0"/>
              <a:t>Affichage (SWING)</a:t>
            </a:r>
          </a:p>
        </p:txBody>
      </p:sp>
      <p:sp>
        <p:nvSpPr>
          <p:cNvPr id="290820" name="Rectangle 3"/>
          <p:cNvSpPr>
            <a:spLocks noGrp="1" noChangeArrowheads="1"/>
          </p:cNvSpPr>
          <p:nvPr>
            <p:ph type="body" idx="1"/>
          </p:nvPr>
        </p:nvSpPr>
        <p:spPr>
          <a:xfrm>
            <a:off x="152400" y="1171575"/>
            <a:ext cx="8839200" cy="5314950"/>
          </a:xfrm>
        </p:spPr>
        <p:txBody>
          <a:bodyPr/>
          <a:lstStyle/>
          <a:p>
            <a:r>
              <a:rPr lang="fr-FR" smtClean="0"/>
              <a:t>Exemples de conteneurs</a:t>
            </a:r>
          </a:p>
          <a:p>
            <a:pPr lvl="1"/>
            <a:r>
              <a:rPr lang="fr-FR" smtClean="0"/>
              <a:t>JFrame</a:t>
            </a:r>
          </a:p>
          <a:p>
            <a:pPr lvl="2"/>
            <a:r>
              <a:rPr lang="fr-FR" smtClean="0"/>
              <a:t>Composant du plus haut niveau</a:t>
            </a:r>
          </a:p>
          <a:p>
            <a:pPr lvl="2"/>
            <a:r>
              <a:rPr lang="fr-FR" smtClean="0"/>
              <a:t>La fenêtre d’une application est une instance de cette classe</a:t>
            </a:r>
          </a:p>
          <a:p>
            <a:pPr lvl="2"/>
            <a:r>
              <a:rPr lang="fr-FR" smtClean="0"/>
              <a:t>Le Frame contient les différents composants graphiques de l’application</a:t>
            </a:r>
          </a:p>
          <a:p>
            <a:pPr lvl="2"/>
            <a:r>
              <a:rPr lang="fr-FR" smtClean="0"/>
              <a:t>Ne peut être intégré dans un autre conteneur</a:t>
            </a:r>
          </a:p>
          <a:p>
            <a:pPr lvl="2"/>
            <a:r>
              <a:rPr lang="fr-FR" smtClean="0"/>
              <a:t>Peut contenir une barre de menu (JMenuBar)</a:t>
            </a:r>
          </a:p>
          <a:p>
            <a:pPr lvl="1"/>
            <a:r>
              <a:rPr lang="fr-FR" smtClean="0"/>
              <a:t>JPanel</a:t>
            </a:r>
          </a:p>
          <a:p>
            <a:pPr lvl="2"/>
            <a:r>
              <a:rPr lang="fr-FR" smtClean="0"/>
              <a:t>Peut être lui-même intégré dans un autre conteneur (par ex. un JFrame)</a:t>
            </a:r>
          </a:p>
          <a:p>
            <a:pPr lvl="2"/>
            <a:r>
              <a:rPr lang="fr-FR" smtClean="0"/>
              <a:t>Peut contenir lui-même autant de composants que nécessaire</a:t>
            </a:r>
          </a:p>
          <a:p>
            <a:pPr lvl="2"/>
            <a:r>
              <a:rPr lang="fr-FR" smtClean="0"/>
              <a:t>Plusieurs moyens d’y disposer les composants</a:t>
            </a:r>
          </a:p>
          <a:p>
            <a:pPr lvl="1"/>
            <a:r>
              <a:rPr lang="fr-FR" smtClean="0"/>
              <a:t>JScrollPane</a:t>
            </a:r>
          </a:p>
          <a:p>
            <a:pPr lvl="2"/>
            <a:r>
              <a:rPr lang="fr-FR" smtClean="0"/>
              <a:t>Peut être lui-même intégré dans un autre conteneur (par ex. un JFrame)</a:t>
            </a:r>
          </a:p>
          <a:p>
            <a:pPr lvl="2"/>
            <a:r>
              <a:rPr lang="fr-FR" smtClean="0"/>
              <a:t>Offre une « vue » sur un seul composant ou conteneur (JTable, JPanel, etc.)</a:t>
            </a:r>
          </a:p>
          <a:p>
            <a:pPr lvl="2"/>
            <a:r>
              <a:rPr lang="fr-FR" smtClean="0"/>
              <a:t>Permet de changer le contenu en cours de route</a:t>
            </a:r>
          </a:p>
          <a:p>
            <a:pPr lvl="2"/>
            <a:r>
              <a:rPr lang="fr-FR" smtClean="0"/>
              <a:t>Offre automatiquement des barres de défilement si nécessaire</a:t>
            </a:r>
          </a:p>
        </p:txBody>
      </p:sp>
    </p:spTree>
  </p:cSld>
  <p:clrMapOvr>
    <a:masterClrMapping/>
  </p:clrMapOvr>
  <p:transition/>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291843" name="Rectangle 2"/>
          <p:cNvSpPr>
            <a:spLocks noGrp="1" noChangeArrowheads="1"/>
          </p:cNvSpPr>
          <p:nvPr>
            <p:ph type="title"/>
          </p:nvPr>
        </p:nvSpPr>
        <p:spPr/>
        <p:txBody>
          <a:bodyPr/>
          <a:lstStyle/>
          <a:p>
            <a:r>
              <a:rPr lang="fr-FR" sz="3600" smtClean="0"/>
              <a:t>Interfaces graphiques Java: SWING et AWT</a:t>
            </a:r>
            <a:br>
              <a:rPr lang="fr-FR" sz="3600" smtClean="0"/>
            </a:br>
            <a:r>
              <a:rPr lang="fr-FR" sz="2800" smtClean="0"/>
              <a:t>Affichage (SWING)</a:t>
            </a:r>
          </a:p>
        </p:txBody>
      </p:sp>
      <p:sp>
        <p:nvSpPr>
          <p:cNvPr id="291844" name="Rectangle 3"/>
          <p:cNvSpPr>
            <a:spLocks noGrp="1" noChangeArrowheads="1"/>
          </p:cNvSpPr>
          <p:nvPr>
            <p:ph type="body" idx="1"/>
          </p:nvPr>
        </p:nvSpPr>
        <p:spPr>
          <a:xfrm>
            <a:off x="152400" y="1193800"/>
            <a:ext cx="8839200" cy="5238750"/>
          </a:xfrm>
        </p:spPr>
        <p:txBody>
          <a:bodyPr/>
          <a:lstStyle/>
          <a:p>
            <a:r>
              <a:rPr lang="fr-FR" smtClean="0"/>
              <a:t>Barres et éléments de menus</a:t>
            </a:r>
          </a:p>
          <a:p>
            <a:pPr lvl="1"/>
            <a:r>
              <a:rPr lang="fr-FR" smtClean="0"/>
              <a:t>JMenuBar</a:t>
            </a:r>
          </a:p>
          <a:p>
            <a:pPr lvl="2"/>
            <a:r>
              <a:rPr lang="fr-FR" smtClean="0"/>
              <a:t>Une barre de menu (une seule par JFrame)</a:t>
            </a:r>
          </a:p>
          <a:p>
            <a:pPr lvl="2"/>
            <a:r>
              <a:rPr lang="fr-FR" smtClean="0"/>
              <a:t>Contient différents menus (JMenu)</a:t>
            </a:r>
          </a:p>
          <a:p>
            <a:pPr lvl="1"/>
            <a:r>
              <a:rPr lang="fr-FR" smtClean="0"/>
              <a:t>JMenu</a:t>
            </a:r>
          </a:p>
          <a:p>
            <a:pPr lvl="2"/>
            <a:r>
              <a:rPr lang="fr-FR" smtClean="0"/>
              <a:t>Représente un menu dans une barre de menu</a:t>
            </a:r>
          </a:p>
          <a:p>
            <a:pPr lvl="2"/>
            <a:r>
              <a:rPr lang="fr-FR" smtClean="0"/>
              <a:t>Contient différents éléments (JMenuItem)</a:t>
            </a:r>
          </a:p>
          <a:p>
            <a:pPr lvl="2"/>
            <a:r>
              <a:rPr lang="fr-FR" smtClean="0"/>
              <a:t>Contient un intitulé</a:t>
            </a:r>
          </a:p>
          <a:p>
            <a:pPr lvl="1"/>
            <a:r>
              <a:rPr lang="fr-FR" smtClean="0"/>
              <a:t>JMenuItem</a:t>
            </a:r>
          </a:p>
          <a:p>
            <a:pPr lvl="2"/>
            <a:r>
              <a:rPr lang="fr-FR" smtClean="0"/>
              <a:t>Représente un élément de menu</a:t>
            </a:r>
          </a:p>
          <a:p>
            <a:pPr lvl="2"/>
            <a:r>
              <a:rPr lang="fr-FR" smtClean="0"/>
              <a:t>Contient un intitulé</a:t>
            </a:r>
          </a:p>
          <a:p>
            <a:pPr lvl="2"/>
            <a:r>
              <a:rPr lang="fr-FR" smtClean="0"/>
              <a:t>Peut être associé à des raccourcis clavier</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3"/>
          <p:cNvSpPr>
            <a:spLocks noGrp="1"/>
          </p:cNvSpPr>
          <p:nvPr>
            <p:ph type="ftr" sz="quarter" idx="10"/>
          </p:nvPr>
        </p:nvSpPr>
        <p:spPr>
          <a:noFill/>
        </p:spPr>
        <p:txBody>
          <a:bodyPr/>
          <a:lstStyle/>
          <a:p>
            <a:r>
              <a:rPr lang="fr-FR" smtClean="0"/>
              <a:t>Cours Java 2013 Bersini</a:t>
            </a:r>
            <a:endParaRPr lang="fr-FR" u="sng"/>
          </a:p>
        </p:txBody>
      </p:sp>
      <p:sp>
        <p:nvSpPr>
          <p:cNvPr id="75779" name="Rectangle 1029"/>
          <p:cNvSpPr>
            <a:spLocks noGrp="1" noChangeArrowheads="1"/>
          </p:cNvSpPr>
          <p:nvPr>
            <p:ph type="title"/>
          </p:nvPr>
        </p:nvSpPr>
        <p:spPr/>
        <p:txBody>
          <a:bodyPr/>
          <a:lstStyle/>
          <a:p>
            <a:r>
              <a:rPr lang="fr-BE" smtClean="0"/>
              <a:t>Une première application</a:t>
            </a:r>
            <a:br>
              <a:rPr lang="fr-BE" smtClean="0"/>
            </a:br>
            <a:r>
              <a:rPr lang="fr-BE" sz="2800" smtClean="0"/>
              <a:t>Application versus Applet</a:t>
            </a:r>
            <a:endParaRPr lang="en-US" sz="2800" smtClean="0"/>
          </a:p>
        </p:txBody>
      </p:sp>
      <p:sp>
        <p:nvSpPr>
          <p:cNvPr id="75780" name="Rectangle 1030"/>
          <p:cNvSpPr>
            <a:spLocks noGrp="1" noChangeArrowheads="1"/>
          </p:cNvSpPr>
          <p:nvPr>
            <p:ph type="body" idx="1"/>
          </p:nvPr>
        </p:nvSpPr>
        <p:spPr>
          <a:xfrm>
            <a:off x="152400" y="1125538"/>
            <a:ext cx="8839200" cy="5111750"/>
          </a:xfrm>
        </p:spPr>
        <p:txBody>
          <a:bodyPr/>
          <a:lstStyle/>
          <a:p>
            <a:pPr>
              <a:lnSpc>
                <a:spcPct val="90000"/>
              </a:lnSpc>
            </a:pPr>
            <a:r>
              <a:rPr lang="fr-FR" smtClean="0"/>
              <a:t>Une </a:t>
            </a:r>
            <a:r>
              <a:rPr lang="fr-FR" u="sng" smtClean="0"/>
              <a:t>application</a:t>
            </a:r>
            <a:r>
              <a:rPr lang="fr-FR" smtClean="0"/>
              <a:t> Java</a:t>
            </a:r>
          </a:p>
          <a:p>
            <a:pPr lvl="1">
              <a:lnSpc>
                <a:spcPct val="90000"/>
              </a:lnSpc>
            </a:pPr>
            <a:r>
              <a:rPr lang="fr-FR" smtClean="0"/>
              <a:t>est composée d’une classe possédant une méthode main()  :</a:t>
            </a:r>
          </a:p>
          <a:p>
            <a:pPr lvl="2">
              <a:lnSpc>
                <a:spcPct val="90000"/>
              </a:lnSpc>
              <a:buFont typeface="Wingdings" pitchFamily="2" charset="2"/>
              <a:buNone/>
            </a:pPr>
            <a:r>
              <a:rPr lang="fr-FR" smtClean="0">
                <a:latin typeface="Courier New" pitchFamily="49" charset="0"/>
              </a:rPr>
              <a:t>public static void main (String[] args){</a:t>
            </a:r>
          </a:p>
          <a:p>
            <a:pPr lvl="2">
              <a:lnSpc>
                <a:spcPct val="90000"/>
              </a:lnSpc>
              <a:buFont typeface="Wingdings" pitchFamily="2" charset="2"/>
              <a:buNone/>
            </a:pPr>
            <a:r>
              <a:rPr lang="fr-FR" smtClean="0">
                <a:latin typeface="Courier New" pitchFamily="49" charset="0"/>
              </a:rPr>
              <a:t>	 //code à exécuter pour initialiser l’application</a:t>
            </a:r>
          </a:p>
          <a:p>
            <a:pPr lvl="2">
              <a:lnSpc>
                <a:spcPct val="90000"/>
              </a:lnSpc>
              <a:buFont typeface="Wingdings" pitchFamily="2" charset="2"/>
              <a:buNone/>
            </a:pPr>
            <a:r>
              <a:rPr lang="fr-FR" smtClean="0">
                <a:latin typeface="Courier New" pitchFamily="49" charset="0"/>
              </a:rPr>
              <a:t>}</a:t>
            </a:r>
          </a:p>
          <a:p>
            <a:pPr lvl="1">
              <a:lnSpc>
                <a:spcPct val="90000"/>
              </a:lnSpc>
            </a:pPr>
            <a:r>
              <a:rPr lang="fr-FR" smtClean="0"/>
              <a:t>L’environnement d’exécution dépend de l’OS de la machine</a:t>
            </a:r>
          </a:p>
          <a:p>
            <a:pPr lvl="1">
              <a:lnSpc>
                <a:spcPct val="90000"/>
              </a:lnSpc>
            </a:pPr>
            <a:r>
              <a:rPr lang="fr-FR" smtClean="0"/>
              <a:t>Pas de restriction au niveau des API</a:t>
            </a:r>
          </a:p>
          <a:p>
            <a:pPr lvl="1">
              <a:lnSpc>
                <a:spcPct val="90000"/>
              </a:lnSpc>
            </a:pPr>
            <a:endParaRPr lang="fr-FR" smtClean="0"/>
          </a:p>
          <a:p>
            <a:pPr>
              <a:lnSpc>
                <a:spcPct val="90000"/>
              </a:lnSpc>
            </a:pPr>
            <a:r>
              <a:rPr lang="fr-FR" smtClean="0"/>
              <a:t>Une </a:t>
            </a:r>
            <a:r>
              <a:rPr lang="fr-FR" u="sng" smtClean="0"/>
              <a:t>applet</a:t>
            </a:r>
            <a:r>
              <a:rPr lang="fr-FR" smtClean="0"/>
              <a:t> Java </a:t>
            </a:r>
          </a:p>
          <a:p>
            <a:pPr lvl="1">
              <a:lnSpc>
                <a:spcPct val="90000"/>
              </a:lnSpc>
            </a:pPr>
            <a:r>
              <a:rPr lang="fr-FR" smtClean="0"/>
              <a:t>Comprend une classe publique dérivant de java.applet.Applet</a:t>
            </a:r>
          </a:p>
          <a:p>
            <a:pPr lvl="1">
              <a:lnSpc>
                <a:spcPct val="90000"/>
              </a:lnSpc>
            </a:pPr>
            <a:r>
              <a:rPr lang="fr-FR" smtClean="0"/>
              <a:t>L’environnement d’exécution dépend du browser Web</a:t>
            </a:r>
          </a:p>
          <a:p>
            <a:pPr lvl="1">
              <a:lnSpc>
                <a:spcPct val="90000"/>
              </a:lnSpc>
            </a:pPr>
            <a:r>
              <a:rPr lang="fr-FR" smtClean="0"/>
              <a:t>Restrictions au niveau des API</a:t>
            </a:r>
          </a:p>
          <a:p>
            <a:pPr lvl="2">
              <a:lnSpc>
                <a:spcPct val="90000"/>
              </a:lnSpc>
            </a:pPr>
            <a:r>
              <a:rPr lang="fr-FR" smtClean="0"/>
              <a:t>Généralement pas autorisée à lire ou écrire sur des fichiers locaux.</a:t>
            </a:r>
          </a:p>
          <a:p>
            <a:pPr lvl="2">
              <a:lnSpc>
                <a:spcPct val="90000"/>
              </a:lnSpc>
            </a:pPr>
            <a:r>
              <a:rPr lang="fr-FR" smtClean="0"/>
              <a:t>Interdiction d’ouvrir des connections réseaux vers d’autres systèmes que la machine hôte qui a chargé l’applet</a:t>
            </a:r>
          </a:p>
          <a:p>
            <a:pPr lvl="2">
              <a:lnSpc>
                <a:spcPct val="90000"/>
              </a:lnSpc>
            </a:pPr>
            <a:r>
              <a:rPr lang="fr-FR" smtClean="0"/>
              <a:t>…</a:t>
            </a:r>
          </a:p>
        </p:txBody>
      </p:sp>
    </p:spTree>
  </p:cSld>
  <p:clrMapOvr>
    <a:masterClrMapping/>
  </p:clrMapOvr>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292867" name="Rectangle 2"/>
          <p:cNvSpPr>
            <a:spLocks noGrp="1" noChangeArrowheads="1"/>
          </p:cNvSpPr>
          <p:nvPr>
            <p:ph type="title"/>
          </p:nvPr>
        </p:nvSpPr>
        <p:spPr/>
        <p:txBody>
          <a:bodyPr/>
          <a:lstStyle/>
          <a:p>
            <a:r>
              <a:rPr lang="fr-FR" sz="3600" smtClean="0"/>
              <a:t>Interfaces graphiques Java: SWING et AWT</a:t>
            </a:r>
            <a:br>
              <a:rPr lang="fr-FR" sz="3600" smtClean="0"/>
            </a:br>
            <a:r>
              <a:rPr lang="fr-FR" sz="2800" smtClean="0"/>
              <a:t>Affichage (SWING)</a:t>
            </a:r>
          </a:p>
        </p:txBody>
      </p:sp>
      <p:sp>
        <p:nvSpPr>
          <p:cNvPr id="292868" name="Rectangle 3"/>
          <p:cNvSpPr>
            <a:spLocks noGrp="1" noChangeArrowheads="1"/>
          </p:cNvSpPr>
          <p:nvPr>
            <p:ph type="body" idx="1"/>
          </p:nvPr>
        </p:nvSpPr>
        <p:spPr>
          <a:xfrm>
            <a:off x="152400" y="1163638"/>
            <a:ext cx="8839200" cy="5187950"/>
          </a:xfrm>
        </p:spPr>
        <p:txBody>
          <a:bodyPr/>
          <a:lstStyle/>
          <a:p>
            <a:r>
              <a:rPr lang="fr-FR" smtClean="0"/>
              <a:t>Constructeurs des composants:</a:t>
            </a:r>
          </a:p>
          <a:p>
            <a:pPr lvl="1"/>
            <a:r>
              <a:rPr lang="fr-FR" smtClean="0"/>
              <a:t>JTextArea (zone de texte)</a:t>
            </a:r>
          </a:p>
          <a:p>
            <a:pPr lvl="2"/>
            <a:r>
              <a:rPr lang="fr-FR" smtClean="0"/>
              <a:t>new JTextArea(String texteAAfficher);</a:t>
            </a:r>
          </a:p>
          <a:p>
            <a:pPr lvl="1"/>
            <a:r>
              <a:rPr lang="fr-FR" smtClean="0"/>
              <a:t>JTable (table de données)</a:t>
            </a:r>
          </a:p>
          <a:p>
            <a:pPr lvl="2"/>
            <a:r>
              <a:rPr lang="fr-FR" smtClean="0"/>
              <a:t>new JTable(Object[ ][ ] donnees, String[ ] intitules);</a:t>
            </a:r>
            <a:br>
              <a:rPr lang="fr-FR" smtClean="0"/>
            </a:br>
            <a:r>
              <a:rPr lang="fr-FR" smtClean="0">
                <a:sym typeface="Wingdings" pitchFamily="2" charset="2"/>
              </a:rPr>
              <a:t> Il faut un tableau de chaînes de caractères contenant les intitulés des colonnes</a:t>
            </a:r>
            <a:br>
              <a:rPr lang="fr-FR" smtClean="0">
                <a:sym typeface="Wingdings" pitchFamily="2" charset="2"/>
              </a:rPr>
            </a:br>
            <a:r>
              <a:rPr lang="fr-FR" smtClean="0">
                <a:sym typeface="Wingdings" pitchFamily="2" charset="2"/>
              </a:rPr>
              <a:t> Et une matrice d’objets dont chaque rangée est une ligne du tableau</a:t>
            </a:r>
            <a:endParaRPr lang="fr-FR" smtClean="0"/>
          </a:p>
          <a:p>
            <a:pPr lvl="1"/>
            <a:r>
              <a:rPr lang="fr-FR" smtClean="0"/>
              <a:t>JButton (bouton)</a:t>
            </a:r>
          </a:p>
          <a:p>
            <a:pPr lvl="2"/>
            <a:r>
              <a:rPr lang="fr-FR" smtClean="0"/>
              <a:t>new JButton(String intitule);</a:t>
            </a:r>
          </a:p>
          <a:p>
            <a:pPr lvl="1"/>
            <a:r>
              <a:rPr lang="fr-FR" smtClean="0"/>
              <a:t>JCheckBox (case à cocher)</a:t>
            </a:r>
          </a:p>
          <a:p>
            <a:pPr lvl="2"/>
            <a:r>
              <a:rPr lang="fr-FR" smtClean="0"/>
              <a:t>new JCheckBox(String intitule);</a:t>
            </a:r>
          </a:p>
          <a:p>
            <a:pPr lvl="1"/>
            <a:r>
              <a:rPr lang="fr-FR" smtClean="0"/>
              <a:t>JLabel (étiquette/intitulé)</a:t>
            </a:r>
          </a:p>
          <a:p>
            <a:pPr lvl="2"/>
            <a:r>
              <a:rPr lang="fr-FR" smtClean="0"/>
              <a:t>new JLabel(String intitule);</a:t>
            </a:r>
          </a:p>
          <a:p>
            <a:pPr lvl="1"/>
            <a:r>
              <a:rPr lang="fr-FR" smtClean="0"/>
              <a:t>JComboBox (liste déroulante)</a:t>
            </a:r>
          </a:p>
          <a:p>
            <a:pPr lvl="2"/>
            <a:r>
              <a:rPr lang="fr-FR" smtClean="0"/>
              <a:t>new JComboBox();</a:t>
            </a:r>
            <a:endParaRPr lang="fr-FR" smtClean="0">
              <a:sym typeface="Wingdings" pitchFamily="2" charset="2"/>
            </a:endParaRPr>
          </a:p>
        </p:txBody>
      </p:sp>
    </p:spTree>
  </p:cSld>
  <p:clrMapOvr>
    <a:masterClrMapping/>
  </p:clrMapOvr>
  <p:transition/>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Footer Placeholder 4"/>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293891" name="Rectangle 2"/>
          <p:cNvSpPr>
            <a:spLocks noGrp="1" noChangeArrowheads="1"/>
          </p:cNvSpPr>
          <p:nvPr>
            <p:ph type="title"/>
          </p:nvPr>
        </p:nvSpPr>
        <p:spPr/>
        <p:txBody>
          <a:bodyPr/>
          <a:lstStyle/>
          <a:p>
            <a:r>
              <a:rPr lang="fr-FR" sz="3600" smtClean="0"/>
              <a:t>Interfaces graphiques Java: SWING et AWT</a:t>
            </a:r>
            <a:br>
              <a:rPr lang="fr-FR" sz="3600" smtClean="0"/>
            </a:br>
            <a:r>
              <a:rPr lang="fr-FR" sz="2800" smtClean="0"/>
              <a:t>Affichage (SWING)</a:t>
            </a:r>
          </a:p>
        </p:txBody>
      </p:sp>
      <p:sp>
        <p:nvSpPr>
          <p:cNvPr id="293892" name="Rectangle 3"/>
          <p:cNvSpPr>
            <a:spLocks noGrp="1" noChangeArrowheads="1"/>
          </p:cNvSpPr>
          <p:nvPr>
            <p:ph type="body" sz="half" idx="1"/>
          </p:nvPr>
        </p:nvSpPr>
        <p:spPr/>
        <p:txBody>
          <a:bodyPr/>
          <a:lstStyle/>
          <a:p>
            <a:pPr>
              <a:lnSpc>
                <a:spcPct val="120000"/>
              </a:lnSpc>
            </a:pPr>
            <a:r>
              <a:rPr lang="fr-FR" sz="2000" smtClean="0"/>
              <a:t>Constructeurs des conteneurs</a:t>
            </a:r>
          </a:p>
          <a:p>
            <a:pPr lvl="1">
              <a:lnSpc>
                <a:spcPct val="120000"/>
              </a:lnSpc>
            </a:pPr>
            <a:r>
              <a:rPr lang="fr-FR" sz="1800" smtClean="0"/>
              <a:t>JFrame</a:t>
            </a:r>
          </a:p>
          <a:p>
            <a:pPr lvl="2">
              <a:lnSpc>
                <a:spcPct val="120000"/>
              </a:lnSpc>
            </a:pPr>
            <a:r>
              <a:rPr lang="fr-FR" sz="1600" smtClean="0"/>
              <a:t>new JFrame();</a:t>
            </a:r>
          </a:p>
          <a:p>
            <a:pPr lvl="1">
              <a:lnSpc>
                <a:spcPct val="120000"/>
              </a:lnSpc>
            </a:pPr>
            <a:r>
              <a:rPr lang="fr-FR" sz="1800" smtClean="0"/>
              <a:t>JPanel</a:t>
            </a:r>
          </a:p>
          <a:p>
            <a:pPr lvl="2">
              <a:lnSpc>
                <a:spcPct val="120000"/>
              </a:lnSpc>
            </a:pPr>
            <a:r>
              <a:rPr lang="fr-FR" sz="1600" smtClean="0"/>
              <a:t>new JPanel();</a:t>
            </a:r>
          </a:p>
          <a:p>
            <a:pPr lvl="1">
              <a:lnSpc>
                <a:spcPct val="120000"/>
              </a:lnSpc>
            </a:pPr>
            <a:r>
              <a:rPr lang="fr-FR" sz="1800" smtClean="0"/>
              <a:t>JScrollPane</a:t>
            </a:r>
          </a:p>
          <a:p>
            <a:pPr lvl="2">
              <a:lnSpc>
                <a:spcPct val="120000"/>
              </a:lnSpc>
            </a:pPr>
            <a:r>
              <a:rPr lang="fr-FR" sz="1600" smtClean="0"/>
              <a:t>new JScrollPane();</a:t>
            </a:r>
          </a:p>
        </p:txBody>
      </p:sp>
      <p:sp>
        <p:nvSpPr>
          <p:cNvPr id="293893" name="Rectangle 15"/>
          <p:cNvSpPr>
            <a:spLocks noGrp="1" noChangeArrowheads="1"/>
          </p:cNvSpPr>
          <p:nvPr>
            <p:ph type="body" sz="half" idx="2"/>
          </p:nvPr>
        </p:nvSpPr>
        <p:spPr/>
        <p:txBody>
          <a:bodyPr/>
          <a:lstStyle/>
          <a:p>
            <a:pPr>
              <a:lnSpc>
                <a:spcPct val="120000"/>
              </a:lnSpc>
            </a:pPr>
            <a:r>
              <a:rPr lang="fr-FR" sz="2000" smtClean="0"/>
              <a:t>Constructeurs des menus</a:t>
            </a:r>
          </a:p>
          <a:p>
            <a:pPr lvl="1">
              <a:lnSpc>
                <a:spcPct val="120000"/>
              </a:lnSpc>
            </a:pPr>
            <a:r>
              <a:rPr lang="fr-FR" sz="1800" smtClean="0"/>
              <a:t>JMenuBar</a:t>
            </a:r>
          </a:p>
          <a:p>
            <a:pPr lvl="2">
              <a:lnSpc>
                <a:spcPct val="120000"/>
              </a:lnSpc>
            </a:pPr>
            <a:r>
              <a:rPr lang="fr-FR" sz="1600" smtClean="0"/>
              <a:t>new JMenuBar();</a:t>
            </a:r>
          </a:p>
          <a:p>
            <a:pPr lvl="1">
              <a:lnSpc>
                <a:spcPct val="120000"/>
              </a:lnSpc>
            </a:pPr>
            <a:r>
              <a:rPr lang="fr-FR" sz="1800" smtClean="0"/>
              <a:t>JMenu</a:t>
            </a:r>
          </a:p>
          <a:p>
            <a:pPr lvl="2">
              <a:lnSpc>
                <a:spcPct val="120000"/>
              </a:lnSpc>
            </a:pPr>
            <a:r>
              <a:rPr lang="fr-FR" sz="1600" smtClean="0"/>
              <a:t>new JMenu(String intitule);</a:t>
            </a:r>
          </a:p>
          <a:p>
            <a:pPr lvl="1">
              <a:lnSpc>
                <a:spcPct val="120000"/>
              </a:lnSpc>
            </a:pPr>
            <a:r>
              <a:rPr lang="fr-FR" sz="1800" smtClean="0"/>
              <a:t>JMenuItem</a:t>
            </a:r>
          </a:p>
          <a:p>
            <a:pPr lvl="2">
              <a:lnSpc>
                <a:spcPct val="120000"/>
              </a:lnSpc>
            </a:pPr>
            <a:r>
              <a:rPr lang="fr-FR" sz="1600" smtClean="0"/>
              <a:t>new JMenuItem(String intitule);</a:t>
            </a:r>
            <a:endParaRPr lang="en-GB" sz="1600" smtClean="0"/>
          </a:p>
        </p:txBody>
      </p:sp>
    </p:spTree>
  </p:cSld>
  <p:clrMapOvr>
    <a:masterClrMapping/>
  </p:clrMapOvr>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294915" name="Rectangle 2"/>
          <p:cNvSpPr>
            <a:spLocks noGrp="1" noChangeArrowheads="1"/>
          </p:cNvSpPr>
          <p:nvPr>
            <p:ph type="title"/>
          </p:nvPr>
        </p:nvSpPr>
        <p:spPr/>
        <p:txBody>
          <a:bodyPr/>
          <a:lstStyle/>
          <a:p>
            <a:r>
              <a:rPr lang="fr-FR" sz="3600" smtClean="0"/>
              <a:t>Interfaces graphiques Java: SWING et AWT</a:t>
            </a:r>
            <a:br>
              <a:rPr lang="fr-FR" sz="3600" smtClean="0"/>
            </a:br>
            <a:r>
              <a:rPr lang="fr-FR" sz="2800" smtClean="0"/>
              <a:t>Affichage (SWING)</a:t>
            </a:r>
          </a:p>
        </p:txBody>
      </p:sp>
      <p:sp>
        <p:nvSpPr>
          <p:cNvPr id="294916" name="Rectangle 3"/>
          <p:cNvSpPr>
            <a:spLocks noGrp="1" noChangeArrowheads="1"/>
          </p:cNvSpPr>
          <p:nvPr>
            <p:ph type="body" idx="1"/>
          </p:nvPr>
        </p:nvSpPr>
        <p:spPr>
          <a:xfrm>
            <a:off x="152400" y="1163638"/>
            <a:ext cx="8839200" cy="5330825"/>
          </a:xfrm>
        </p:spPr>
        <p:txBody>
          <a:bodyPr/>
          <a:lstStyle/>
          <a:p>
            <a:pPr>
              <a:lnSpc>
                <a:spcPct val="90000"/>
              </a:lnSpc>
            </a:pPr>
            <a:r>
              <a:rPr lang="fr-FR" sz="1800" smtClean="0"/>
              <a:t>Méthodes utiles (composants):</a:t>
            </a:r>
          </a:p>
          <a:p>
            <a:pPr lvl="1">
              <a:lnSpc>
                <a:spcPct val="90000"/>
              </a:lnSpc>
            </a:pPr>
            <a:r>
              <a:rPr lang="fr-FR" sz="1600" smtClean="0"/>
              <a:t>JTextArea (zone de texte)</a:t>
            </a:r>
          </a:p>
          <a:p>
            <a:pPr lvl="2">
              <a:lnSpc>
                <a:spcPct val="90000"/>
              </a:lnSpc>
            </a:pPr>
            <a:r>
              <a:rPr lang="fr-FR" sz="1400" smtClean="0"/>
              <a:t>setText(String) </a:t>
            </a:r>
            <a:r>
              <a:rPr lang="fr-FR" sz="1400" smtClean="0">
                <a:sym typeface="Wingdings" pitchFamily="2" charset="2"/>
              </a:rPr>
              <a:t> Modifier le contenu</a:t>
            </a:r>
            <a:endParaRPr lang="fr-FR" sz="1400" smtClean="0"/>
          </a:p>
          <a:p>
            <a:pPr lvl="1">
              <a:lnSpc>
                <a:spcPct val="90000"/>
              </a:lnSpc>
            </a:pPr>
            <a:r>
              <a:rPr lang="fr-FR" sz="1600" smtClean="0"/>
              <a:t>JTable (table de données)</a:t>
            </a:r>
          </a:p>
          <a:p>
            <a:pPr lvl="2">
              <a:lnSpc>
                <a:spcPct val="90000"/>
              </a:lnSpc>
            </a:pPr>
            <a:r>
              <a:rPr lang="fr-FR" sz="1400" smtClean="0"/>
              <a:t>setSelectionMode(int) </a:t>
            </a:r>
            <a:r>
              <a:rPr lang="fr-FR" sz="1400" smtClean="0">
                <a:sym typeface="Wingdings" pitchFamily="2" charset="2"/>
              </a:rPr>
              <a:t> Définir le mode de sélection (ex: une ligne à la fois)</a:t>
            </a:r>
            <a:endParaRPr lang="fr-FR" sz="1400" smtClean="0"/>
          </a:p>
          <a:p>
            <a:pPr lvl="2">
              <a:lnSpc>
                <a:spcPct val="90000"/>
              </a:lnSpc>
            </a:pPr>
            <a:r>
              <a:rPr lang="fr-FR" sz="1400" smtClean="0"/>
              <a:t>getSelectionModel() </a:t>
            </a:r>
            <a:r>
              <a:rPr lang="fr-FR" sz="1400" smtClean="0">
                <a:sym typeface="Wingdings" pitchFamily="2" charset="2"/>
              </a:rPr>
              <a:t> Récupérer le modèle de sélection défini</a:t>
            </a:r>
            <a:endParaRPr lang="fr-FR" sz="1400" smtClean="0"/>
          </a:p>
          <a:p>
            <a:pPr lvl="1">
              <a:lnSpc>
                <a:spcPct val="90000"/>
              </a:lnSpc>
            </a:pPr>
            <a:r>
              <a:rPr lang="fr-FR" sz="1600" smtClean="0"/>
              <a:t>JButton (bouton)</a:t>
            </a:r>
          </a:p>
          <a:p>
            <a:pPr lvl="2">
              <a:lnSpc>
                <a:spcPct val="90000"/>
              </a:lnSpc>
            </a:pPr>
            <a:r>
              <a:rPr lang="fr-FR" sz="1400" smtClean="0"/>
              <a:t>setText(String) </a:t>
            </a:r>
            <a:r>
              <a:rPr lang="fr-FR" sz="1400" smtClean="0">
                <a:sym typeface="Wingdings" pitchFamily="2" charset="2"/>
              </a:rPr>
              <a:t> Modifier l’intitulé</a:t>
            </a:r>
            <a:endParaRPr lang="fr-FR" sz="1400" smtClean="0"/>
          </a:p>
          <a:p>
            <a:pPr lvl="1">
              <a:lnSpc>
                <a:spcPct val="90000"/>
              </a:lnSpc>
            </a:pPr>
            <a:r>
              <a:rPr lang="fr-FR" sz="1600" smtClean="0"/>
              <a:t>JCheckBox (case à cocher)</a:t>
            </a:r>
          </a:p>
          <a:p>
            <a:pPr lvl="2">
              <a:lnSpc>
                <a:spcPct val="90000"/>
              </a:lnSpc>
            </a:pPr>
            <a:r>
              <a:rPr lang="fr-FR" sz="1400" smtClean="0"/>
              <a:t>setText(String) </a:t>
            </a:r>
            <a:r>
              <a:rPr lang="fr-FR" sz="1400" smtClean="0">
                <a:sym typeface="Wingdings" pitchFamily="2" charset="2"/>
              </a:rPr>
              <a:t> Modifier l’intitulé</a:t>
            </a:r>
            <a:endParaRPr lang="fr-FR" sz="1400" smtClean="0"/>
          </a:p>
          <a:p>
            <a:pPr lvl="2">
              <a:lnSpc>
                <a:spcPct val="90000"/>
              </a:lnSpc>
            </a:pPr>
            <a:r>
              <a:rPr lang="fr-FR" sz="1400" smtClean="0"/>
              <a:t>setEnabled(boolean) </a:t>
            </a:r>
            <a:r>
              <a:rPr lang="fr-FR" sz="1400" smtClean="0">
                <a:sym typeface="Wingdings" pitchFamily="2" charset="2"/>
              </a:rPr>
              <a:t> Déterminer si la case est activée ou pas (peut être cochée ou non)</a:t>
            </a:r>
          </a:p>
          <a:p>
            <a:pPr lvl="2">
              <a:lnSpc>
                <a:spcPct val="90000"/>
              </a:lnSpc>
            </a:pPr>
            <a:r>
              <a:rPr lang="fr-FR" sz="1400" smtClean="0"/>
              <a:t>setSelected(boolean) </a:t>
            </a:r>
            <a:r>
              <a:rPr lang="fr-FR" sz="1400" smtClean="0">
                <a:sym typeface="Wingdings" pitchFamily="2" charset="2"/>
              </a:rPr>
              <a:t> Déterminer si la case est cochée ou pas</a:t>
            </a:r>
          </a:p>
          <a:p>
            <a:pPr lvl="2">
              <a:lnSpc>
                <a:spcPct val="90000"/>
              </a:lnSpc>
            </a:pPr>
            <a:r>
              <a:rPr lang="fr-FR" sz="1400" smtClean="0"/>
              <a:t>isEnabled() </a:t>
            </a:r>
            <a:r>
              <a:rPr lang="fr-FR" sz="1400" smtClean="0">
                <a:sym typeface="Wingdings" pitchFamily="2" charset="2"/>
              </a:rPr>
              <a:t> Renvoie </a:t>
            </a:r>
            <a:r>
              <a:rPr lang="fr-FR" sz="1400" i="1" smtClean="0">
                <a:sym typeface="Wingdings" pitchFamily="2" charset="2"/>
              </a:rPr>
              <a:t>true</a:t>
            </a:r>
            <a:r>
              <a:rPr lang="fr-FR" sz="1400" smtClean="0">
                <a:sym typeface="Wingdings" pitchFamily="2" charset="2"/>
              </a:rPr>
              <a:t> si la case est activée et </a:t>
            </a:r>
            <a:r>
              <a:rPr lang="fr-FR" sz="1400" i="1" smtClean="0">
                <a:sym typeface="Wingdings" pitchFamily="2" charset="2"/>
              </a:rPr>
              <a:t>false</a:t>
            </a:r>
            <a:r>
              <a:rPr lang="fr-FR" sz="1400" smtClean="0">
                <a:sym typeface="Wingdings" pitchFamily="2" charset="2"/>
              </a:rPr>
              <a:t> si elle ne l’est pas</a:t>
            </a:r>
          </a:p>
          <a:p>
            <a:pPr lvl="2">
              <a:lnSpc>
                <a:spcPct val="90000"/>
              </a:lnSpc>
            </a:pPr>
            <a:r>
              <a:rPr lang="fr-FR" sz="1400" smtClean="0"/>
              <a:t>isSelected() </a:t>
            </a:r>
            <a:r>
              <a:rPr lang="fr-FR" sz="1400" smtClean="0">
                <a:sym typeface="Wingdings" pitchFamily="2" charset="2"/>
              </a:rPr>
              <a:t> Renvoie </a:t>
            </a:r>
            <a:r>
              <a:rPr lang="fr-FR" sz="1400" i="1" smtClean="0">
                <a:sym typeface="Wingdings" pitchFamily="2" charset="2"/>
              </a:rPr>
              <a:t>true</a:t>
            </a:r>
            <a:r>
              <a:rPr lang="fr-FR" sz="1400" smtClean="0">
                <a:sym typeface="Wingdings" pitchFamily="2" charset="2"/>
              </a:rPr>
              <a:t> si la case est cochée et </a:t>
            </a:r>
            <a:r>
              <a:rPr lang="fr-FR" sz="1400" i="1" smtClean="0">
                <a:sym typeface="Wingdings" pitchFamily="2" charset="2"/>
              </a:rPr>
              <a:t>false</a:t>
            </a:r>
            <a:r>
              <a:rPr lang="fr-FR" sz="1400" smtClean="0">
                <a:sym typeface="Wingdings" pitchFamily="2" charset="2"/>
              </a:rPr>
              <a:t> si elle ne l’est pas</a:t>
            </a:r>
            <a:endParaRPr lang="fr-FR" sz="1400" smtClean="0"/>
          </a:p>
          <a:p>
            <a:pPr lvl="1">
              <a:lnSpc>
                <a:spcPct val="90000"/>
              </a:lnSpc>
            </a:pPr>
            <a:r>
              <a:rPr lang="fr-FR" sz="1600" smtClean="0"/>
              <a:t>JLabel (étiquette/intitulé)</a:t>
            </a:r>
          </a:p>
          <a:p>
            <a:pPr lvl="2">
              <a:lnSpc>
                <a:spcPct val="90000"/>
              </a:lnSpc>
            </a:pPr>
            <a:r>
              <a:rPr lang="fr-FR" sz="1400" smtClean="0"/>
              <a:t>setText(String) </a:t>
            </a:r>
            <a:r>
              <a:rPr lang="fr-FR" sz="1400" smtClean="0">
                <a:sym typeface="Wingdings" pitchFamily="2" charset="2"/>
              </a:rPr>
              <a:t> Modifie l’intitulé</a:t>
            </a:r>
            <a:endParaRPr lang="fr-FR" sz="1400" smtClean="0"/>
          </a:p>
          <a:p>
            <a:pPr lvl="1">
              <a:lnSpc>
                <a:spcPct val="90000"/>
              </a:lnSpc>
            </a:pPr>
            <a:r>
              <a:rPr lang="fr-FR" sz="1600" smtClean="0"/>
              <a:t>JComboBox (liste déroulante)</a:t>
            </a:r>
          </a:p>
          <a:p>
            <a:pPr lvl="2">
              <a:lnSpc>
                <a:spcPct val="90000"/>
              </a:lnSpc>
            </a:pPr>
            <a:r>
              <a:rPr lang="fr-FR" sz="1400" smtClean="0"/>
              <a:t>addItem(String) </a:t>
            </a:r>
            <a:r>
              <a:rPr lang="fr-FR" sz="1400" smtClean="0">
                <a:sym typeface="Wingdings" pitchFamily="2" charset="2"/>
              </a:rPr>
              <a:t> Ajouter un élément (chaîne de caractères) dans la liste</a:t>
            </a:r>
            <a:endParaRPr lang="fr-FR" sz="1400" smtClean="0"/>
          </a:p>
          <a:p>
            <a:pPr lvl="2">
              <a:lnSpc>
                <a:spcPct val="90000"/>
              </a:lnSpc>
            </a:pPr>
            <a:r>
              <a:rPr lang="fr-FR" sz="1400" smtClean="0"/>
              <a:t>getSelectedIndex() </a:t>
            </a:r>
            <a:r>
              <a:rPr lang="fr-FR" sz="1400" smtClean="0">
                <a:sym typeface="Wingdings" pitchFamily="2" charset="2"/>
              </a:rPr>
              <a:t> Renvoie le numéro de la ligne sélectionnée</a:t>
            </a:r>
            <a:endParaRPr lang="fr-FR" sz="1400" smtClean="0"/>
          </a:p>
        </p:txBody>
      </p:sp>
    </p:spTree>
  </p:cSld>
  <p:clrMapOvr>
    <a:masterClrMapping/>
  </p:clrMapOvr>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295939" name="Rectangle 2"/>
          <p:cNvSpPr>
            <a:spLocks noGrp="1" noChangeArrowheads="1"/>
          </p:cNvSpPr>
          <p:nvPr>
            <p:ph type="title"/>
          </p:nvPr>
        </p:nvSpPr>
        <p:spPr/>
        <p:txBody>
          <a:bodyPr/>
          <a:lstStyle/>
          <a:p>
            <a:r>
              <a:rPr lang="fr-FR" sz="3600" smtClean="0"/>
              <a:t>Interfaces graphiques Java: SWING et AWT</a:t>
            </a:r>
            <a:br>
              <a:rPr lang="fr-FR" sz="3600" smtClean="0"/>
            </a:br>
            <a:r>
              <a:rPr lang="fr-FR" sz="2800" smtClean="0"/>
              <a:t>Affichage (SWING)</a:t>
            </a:r>
          </a:p>
        </p:txBody>
      </p:sp>
      <p:sp>
        <p:nvSpPr>
          <p:cNvPr id="295940" name="Rectangle 3"/>
          <p:cNvSpPr>
            <a:spLocks noGrp="1" noChangeArrowheads="1"/>
          </p:cNvSpPr>
          <p:nvPr>
            <p:ph type="body" idx="1"/>
          </p:nvPr>
        </p:nvSpPr>
        <p:spPr>
          <a:xfrm>
            <a:off x="152400" y="1193800"/>
            <a:ext cx="8839200" cy="5238750"/>
          </a:xfrm>
        </p:spPr>
        <p:txBody>
          <a:bodyPr/>
          <a:lstStyle/>
          <a:p>
            <a:pPr>
              <a:lnSpc>
                <a:spcPct val="90000"/>
              </a:lnSpc>
            </a:pPr>
            <a:r>
              <a:rPr lang="fr-FR" smtClean="0"/>
              <a:t>Méthodes utiles (conteneurs)</a:t>
            </a:r>
          </a:p>
          <a:p>
            <a:pPr lvl="1">
              <a:lnSpc>
                <a:spcPct val="90000"/>
              </a:lnSpc>
            </a:pPr>
            <a:r>
              <a:rPr lang="fr-FR" smtClean="0"/>
              <a:t>JFrame</a:t>
            </a:r>
          </a:p>
          <a:p>
            <a:pPr lvl="2">
              <a:lnSpc>
                <a:spcPct val="90000"/>
              </a:lnSpc>
            </a:pPr>
            <a:r>
              <a:rPr lang="fr-FR" smtClean="0"/>
              <a:t>setSize(int width, int height) </a:t>
            </a:r>
            <a:r>
              <a:rPr lang="fr-FR" smtClean="0">
                <a:sym typeface="Wingdings" pitchFamily="2" charset="2"/>
              </a:rPr>
              <a:t> Fixe les dimensions de la fenêtre</a:t>
            </a:r>
          </a:p>
          <a:p>
            <a:pPr lvl="2">
              <a:lnSpc>
                <a:spcPct val="90000"/>
              </a:lnSpc>
            </a:pPr>
            <a:r>
              <a:rPr lang="fr-FR" smtClean="0">
                <a:sym typeface="Wingdings" pitchFamily="2" charset="2"/>
              </a:rPr>
              <a:t>setTitle(String titre)  Définit le titre de la fenêtre</a:t>
            </a:r>
            <a:endParaRPr lang="fr-FR" smtClean="0"/>
          </a:p>
          <a:p>
            <a:pPr lvl="2">
              <a:lnSpc>
                <a:spcPct val="90000"/>
              </a:lnSpc>
            </a:pPr>
            <a:r>
              <a:rPr lang="fr-FR" smtClean="0"/>
              <a:t>setJMenuBar(JMenuBar) </a:t>
            </a:r>
            <a:r>
              <a:rPr lang="fr-FR" smtClean="0">
                <a:sym typeface="Wingdings" pitchFamily="2" charset="2"/>
              </a:rPr>
              <a:t> Installe la barre de menu</a:t>
            </a:r>
          </a:p>
          <a:p>
            <a:pPr lvl="2">
              <a:lnSpc>
                <a:spcPct val="90000"/>
              </a:lnSpc>
            </a:pPr>
            <a:r>
              <a:rPr lang="fr-FR" smtClean="0">
                <a:sym typeface="Wingdings" pitchFamily="2" charset="2"/>
              </a:rPr>
              <a:t>add(Component c)  Intègre le composant indiqué</a:t>
            </a:r>
          </a:p>
          <a:p>
            <a:pPr lvl="2">
              <a:lnSpc>
                <a:spcPct val="90000"/>
              </a:lnSpc>
            </a:pPr>
            <a:r>
              <a:rPr lang="fr-FR" smtClean="0"/>
              <a:t>setVisible(true) </a:t>
            </a:r>
            <a:r>
              <a:rPr lang="fr-FR" smtClean="0">
                <a:sym typeface="Wingdings" pitchFamily="2" charset="2"/>
              </a:rPr>
              <a:t> Fait apparaître la fenêtre à l’écran</a:t>
            </a:r>
            <a:endParaRPr lang="fr-FR" smtClean="0"/>
          </a:p>
          <a:p>
            <a:pPr lvl="1">
              <a:lnSpc>
                <a:spcPct val="90000"/>
              </a:lnSpc>
            </a:pPr>
            <a:r>
              <a:rPr lang="fr-FR" smtClean="0"/>
              <a:t>JPanel</a:t>
            </a:r>
          </a:p>
          <a:p>
            <a:pPr lvl="2">
              <a:lnSpc>
                <a:spcPct val="90000"/>
              </a:lnSpc>
            </a:pPr>
            <a:r>
              <a:rPr lang="fr-FR" smtClean="0"/>
              <a:t>setLayout(new BorderLayout()) </a:t>
            </a:r>
            <a:r>
              <a:rPr lang="fr-FR" smtClean="0">
                <a:sym typeface="Wingdings" pitchFamily="2" charset="2"/>
              </a:rPr>
              <a:t> Divise le conteneur en 5 zones: N, S, E, W, C</a:t>
            </a:r>
            <a:br>
              <a:rPr lang="fr-FR" smtClean="0">
                <a:sym typeface="Wingdings" pitchFamily="2" charset="2"/>
              </a:rPr>
            </a:br>
            <a:r>
              <a:rPr lang="fr-FR" smtClean="0">
                <a:sym typeface="Wingdings" pitchFamily="2" charset="2"/>
              </a:rPr>
              <a:t>et permet d’ajouter un composant différent dans chaque zone</a:t>
            </a:r>
            <a:br>
              <a:rPr lang="fr-FR" smtClean="0">
                <a:sym typeface="Wingdings" pitchFamily="2" charset="2"/>
              </a:rPr>
            </a:br>
            <a:r>
              <a:rPr lang="fr-FR" smtClean="0">
                <a:sym typeface="Wingdings" pitchFamily="2" charset="2"/>
              </a:rPr>
              <a:t>(il n’est pas obligatoire d’utiliser les 5 zones)</a:t>
            </a:r>
          </a:p>
          <a:p>
            <a:pPr lvl="2">
              <a:lnSpc>
                <a:spcPct val="90000"/>
              </a:lnSpc>
            </a:pPr>
            <a:r>
              <a:rPr lang="fr-FR" smtClean="0">
                <a:sym typeface="Wingdings" pitchFamily="2" charset="2"/>
              </a:rPr>
              <a:t>add(Component c, "North")  Ajoute le composant « c » au « Nord »</a:t>
            </a:r>
          </a:p>
          <a:p>
            <a:pPr lvl="2">
              <a:lnSpc>
                <a:spcPct val="90000"/>
              </a:lnSpc>
            </a:pPr>
            <a:r>
              <a:rPr lang="fr-FR" smtClean="0">
                <a:sym typeface="Wingdings" pitchFamily="2" charset="2"/>
              </a:rPr>
              <a:t>setLayout(new GridLayout(x,y))  Divise le conteneur en x lignes et y colonnes</a:t>
            </a:r>
            <a:br>
              <a:rPr lang="fr-FR" smtClean="0">
                <a:sym typeface="Wingdings" pitchFamily="2" charset="2"/>
              </a:rPr>
            </a:br>
            <a:r>
              <a:rPr lang="fr-FR" smtClean="0">
                <a:sym typeface="Wingdings" pitchFamily="2" charset="2"/>
              </a:rPr>
              <a:t>Les composants ajoutés viennent remplir la grille de gauche à droite et de ht en bas</a:t>
            </a:r>
          </a:p>
          <a:p>
            <a:pPr lvl="2">
              <a:lnSpc>
                <a:spcPct val="90000"/>
              </a:lnSpc>
            </a:pPr>
            <a:r>
              <a:rPr lang="fr-FR" smtClean="0"/>
              <a:t>add(Component c) </a:t>
            </a:r>
            <a:r>
              <a:rPr lang="fr-FR" smtClean="0">
                <a:sym typeface="Wingdings" pitchFamily="2" charset="2"/>
              </a:rPr>
              <a:t> Ajoute le composant « c » dans la première case disponible</a:t>
            </a:r>
            <a:endParaRPr lang="fr-FR" smtClean="0"/>
          </a:p>
          <a:p>
            <a:pPr lvl="1">
              <a:lnSpc>
                <a:spcPct val="90000"/>
              </a:lnSpc>
            </a:pPr>
            <a:r>
              <a:rPr lang="fr-FR" smtClean="0"/>
              <a:t>JScrollPane</a:t>
            </a:r>
          </a:p>
          <a:p>
            <a:pPr lvl="2">
              <a:lnSpc>
                <a:spcPct val="90000"/>
              </a:lnSpc>
            </a:pPr>
            <a:r>
              <a:rPr lang="fr-FR" smtClean="0"/>
              <a:t>setViewportView(Component c) </a:t>
            </a:r>
            <a:r>
              <a:rPr lang="fr-FR" smtClean="0">
                <a:sym typeface="Wingdings" pitchFamily="2" charset="2"/>
              </a:rPr>
              <a:t> Affiche le composant/conteneur indiqué</a:t>
            </a:r>
            <a:endParaRPr lang="fr-FR" smtClean="0"/>
          </a:p>
        </p:txBody>
      </p:sp>
      <p:grpSp>
        <p:nvGrpSpPr>
          <p:cNvPr id="2" name="Group 4"/>
          <p:cNvGrpSpPr>
            <a:grpSpLocks/>
          </p:cNvGrpSpPr>
          <p:nvPr/>
        </p:nvGrpSpPr>
        <p:grpSpPr bwMode="auto">
          <a:xfrm>
            <a:off x="6351588" y="2195513"/>
            <a:ext cx="2608262" cy="1460500"/>
            <a:chOff x="3792" y="1876"/>
            <a:chExt cx="1657" cy="1075"/>
          </a:xfrm>
        </p:grpSpPr>
        <p:sp>
          <p:nvSpPr>
            <p:cNvPr id="295942" name="Rectangle 5"/>
            <p:cNvSpPr>
              <a:spLocks noChangeArrowheads="1"/>
            </p:cNvSpPr>
            <p:nvPr/>
          </p:nvSpPr>
          <p:spPr bwMode="auto">
            <a:xfrm>
              <a:off x="3792" y="1876"/>
              <a:ext cx="1657" cy="1056"/>
            </a:xfrm>
            <a:prstGeom prst="rect">
              <a:avLst/>
            </a:prstGeom>
            <a:noFill/>
            <a:ln w="9525">
              <a:solidFill>
                <a:schemeClr val="tx1"/>
              </a:solidFill>
              <a:miter lim="800000"/>
              <a:headEnd/>
              <a:tailEnd/>
            </a:ln>
          </p:spPr>
          <p:txBody>
            <a:bodyPr wrap="none" anchor="ctr"/>
            <a:lstStyle/>
            <a:p>
              <a:endParaRPr lang="en-GB" sz="2000"/>
            </a:p>
          </p:txBody>
        </p:sp>
        <p:sp>
          <p:nvSpPr>
            <p:cNvPr id="295943" name="Line 6"/>
            <p:cNvSpPr>
              <a:spLocks noChangeShapeType="1"/>
            </p:cNvSpPr>
            <p:nvPr/>
          </p:nvSpPr>
          <p:spPr bwMode="auto">
            <a:xfrm>
              <a:off x="3792" y="2144"/>
              <a:ext cx="1657" cy="0"/>
            </a:xfrm>
            <a:prstGeom prst="line">
              <a:avLst/>
            </a:prstGeom>
            <a:noFill/>
            <a:ln w="9525">
              <a:solidFill>
                <a:schemeClr val="tx1"/>
              </a:solidFill>
              <a:round/>
              <a:headEnd/>
              <a:tailEnd/>
            </a:ln>
          </p:spPr>
          <p:txBody>
            <a:bodyPr/>
            <a:lstStyle/>
            <a:p>
              <a:endParaRPr lang="fr-FR"/>
            </a:p>
          </p:txBody>
        </p:sp>
        <p:sp>
          <p:nvSpPr>
            <p:cNvPr id="295944" name="Line 7"/>
            <p:cNvSpPr>
              <a:spLocks noChangeShapeType="1"/>
            </p:cNvSpPr>
            <p:nvPr/>
          </p:nvSpPr>
          <p:spPr bwMode="auto">
            <a:xfrm>
              <a:off x="3792" y="2672"/>
              <a:ext cx="1657" cy="0"/>
            </a:xfrm>
            <a:prstGeom prst="line">
              <a:avLst/>
            </a:prstGeom>
            <a:noFill/>
            <a:ln w="9525">
              <a:solidFill>
                <a:schemeClr val="tx1"/>
              </a:solidFill>
              <a:round/>
              <a:headEnd/>
              <a:tailEnd/>
            </a:ln>
          </p:spPr>
          <p:txBody>
            <a:bodyPr/>
            <a:lstStyle/>
            <a:p>
              <a:endParaRPr lang="fr-FR"/>
            </a:p>
          </p:txBody>
        </p:sp>
        <p:sp>
          <p:nvSpPr>
            <p:cNvPr id="295945" name="Line 8"/>
            <p:cNvSpPr>
              <a:spLocks noChangeShapeType="1"/>
            </p:cNvSpPr>
            <p:nvPr/>
          </p:nvSpPr>
          <p:spPr bwMode="auto">
            <a:xfrm>
              <a:off x="4283" y="2144"/>
              <a:ext cx="0" cy="528"/>
            </a:xfrm>
            <a:prstGeom prst="line">
              <a:avLst/>
            </a:prstGeom>
            <a:noFill/>
            <a:ln w="9525">
              <a:solidFill>
                <a:schemeClr val="tx1"/>
              </a:solidFill>
              <a:round/>
              <a:headEnd/>
              <a:tailEnd/>
            </a:ln>
          </p:spPr>
          <p:txBody>
            <a:bodyPr/>
            <a:lstStyle/>
            <a:p>
              <a:endParaRPr lang="fr-FR"/>
            </a:p>
          </p:txBody>
        </p:sp>
        <p:sp>
          <p:nvSpPr>
            <p:cNvPr id="295946" name="Line 9"/>
            <p:cNvSpPr>
              <a:spLocks noChangeShapeType="1"/>
            </p:cNvSpPr>
            <p:nvPr/>
          </p:nvSpPr>
          <p:spPr bwMode="auto">
            <a:xfrm>
              <a:off x="4958" y="2144"/>
              <a:ext cx="0" cy="528"/>
            </a:xfrm>
            <a:prstGeom prst="line">
              <a:avLst/>
            </a:prstGeom>
            <a:noFill/>
            <a:ln w="9525">
              <a:solidFill>
                <a:schemeClr val="tx1"/>
              </a:solidFill>
              <a:round/>
              <a:headEnd/>
              <a:tailEnd/>
            </a:ln>
          </p:spPr>
          <p:txBody>
            <a:bodyPr/>
            <a:lstStyle/>
            <a:p>
              <a:endParaRPr lang="fr-FR"/>
            </a:p>
          </p:txBody>
        </p:sp>
        <p:sp>
          <p:nvSpPr>
            <p:cNvPr id="295947" name="Text Box 10"/>
            <p:cNvSpPr txBox="1">
              <a:spLocks noChangeArrowheads="1"/>
            </p:cNvSpPr>
            <p:nvPr/>
          </p:nvSpPr>
          <p:spPr bwMode="auto">
            <a:xfrm>
              <a:off x="4260" y="1876"/>
              <a:ext cx="721" cy="248"/>
            </a:xfrm>
            <a:prstGeom prst="rect">
              <a:avLst/>
            </a:prstGeom>
            <a:noFill/>
            <a:ln w="9525">
              <a:noFill/>
              <a:miter lim="800000"/>
              <a:headEnd/>
              <a:tailEnd/>
            </a:ln>
          </p:spPr>
          <p:txBody>
            <a:bodyPr>
              <a:spAutoFit/>
            </a:bodyPr>
            <a:lstStyle/>
            <a:p>
              <a:pPr algn="l"/>
              <a:r>
                <a:rPr lang="fr-BE"/>
                <a:t>NORTH</a:t>
              </a:r>
              <a:endParaRPr lang="en-GB"/>
            </a:p>
          </p:txBody>
        </p:sp>
        <p:sp>
          <p:nvSpPr>
            <p:cNvPr id="295948" name="Text Box 11"/>
            <p:cNvSpPr txBox="1">
              <a:spLocks noChangeArrowheads="1"/>
            </p:cNvSpPr>
            <p:nvPr/>
          </p:nvSpPr>
          <p:spPr bwMode="auto">
            <a:xfrm>
              <a:off x="3792" y="2326"/>
              <a:ext cx="492" cy="248"/>
            </a:xfrm>
            <a:prstGeom prst="rect">
              <a:avLst/>
            </a:prstGeom>
            <a:noFill/>
            <a:ln w="9525">
              <a:noFill/>
              <a:miter lim="800000"/>
              <a:headEnd/>
              <a:tailEnd/>
            </a:ln>
          </p:spPr>
          <p:txBody>
            <a:bodyPr>
              <a:spAutoFit/>
            </a:bodyPr>
            <a:lstStyle/>
            <a:p>
              <a:pPr algn="l"/>
              <a:r>
                <a:rPr lang="fr-BE"/>
                <a:t>WEST</a:t>
              </a:r>
              <a:endParaRPr lang="en-GB"/>
            </a:p>
          </p:txBody>
        </p:sp>
        <p:sp>
          <p:nvSpPr>
            <p:cNvPr id="295949" name="Text Box 12"/>
            <p:cNvSpPr txBox="1">
              <a:spLocks noChangeArrowheads="1"/>
            </p:cNvSpPr>
            <p:nvPr/>
          </p:nvSpPr>
          <p:spPr bwMode="auto">
            <a:xfrm>
              <a:off x="4286" y="2326"/>
              <a:ext cx="674" cy="248"/>
            </a:xfrm>
            <a:prstGeom prst="rect">
              <a:avLst/>
            </a:prstGeom>
            <a:noFill/>
            <a:ln w="9525">
              <a:noFill/>
              <a:miter lim="800000"/>
              <a:headEnd/>
              <a:tailEnd/>
            </a:ln>
          </p:spPr>
          <p:txBody>
            <a:bodyPr>
              <a:spAutoFit/>
            </a:bodyPr>
            <a:lstStyle/>
            <a:p>
              <a:pPr algn="l"/>
              <a:r>
                <a:rPr lang="fr-BE"/>
                <a:t>CENTER</a:t>
              </a:r>
              <a:endParaRPr lang="en-GB"/>
            </a:p>
          </p:txBody>
        </p:sp>
        <p:sp>
          <p:nvSpPr>
            <p:cNvPr id="295950" name="Text Box 13"/>
            <p:cNvSpPr txBox="1">
              <a:spLocks noChangeArrowheads="1"/>
            </p:cNvSpPr>
            <p:nvPr/>
          </p:nvSpPr>
          <p:spPr bwMode="auto">
            <a:xfrm>
              <a:off x="4958" y="2326"/>
              <a:ext cx="483" cy="248"/>
            </a:xfrm>
            <a:prstGeom prst="rect">
              <a:avLst/>
            </a:prstGeom>
            <a:noFill/>
            <a:ln w="9525" algn="ctr">
              <a:noFill/>
              <a:miter lim="800000"/>
              <a:headEnd/>
              <a:tailEnd/>
            </a:ln>
          </p:spPr>
          <p:txBody>
            <a:bodyPr>
              <a:spAutoFit/>
            </a:bodyPr>
            <a:lstStyle/>
            <a:p>
              <a:pPr algn="l"/>
              <a:r>
                <a:rPr lang="fr-BE"/>
                <a:t>EAST</a:t>
              </a:r>
              <a:endParaRPr lang="en-GB"/>
            </a:p>
          </p:txBody>
        </p:sp>
        <p:sp>
          <p:nvSpPr>
            <p:cNvPr id="295951" name="Text Box 14"/>
            <p:cNvSpPr txBox="1">
              <a:spLocks noChangeArrowheads="1"/>
            </p:cNvSpPr>
            <p:nvPr/>
          </p:nvSpPr>
          <p:spPr bwMode="auto">
            <a:xfrm>
              <a:off x="4279" y="2703"/>
              <a:ext cx="568" cy="248"/>
            </a:xfrm>
            <a:prstGeom prst="rect">
              <a:avLst/>
            </a:prstGeom>
            <a:noFill/>
            <a:ln w="9525">
              <a:noFill/>
              <a:miter lim="800000"/>
              <a:headEnd/>
              <a:tailEnd/>
            </a:ln>
          </p:spPr>
          <p:txBody>
            <a:bodyPr wrap="none">
              <a:spAutoFit/>
            </a:bodyPr>
            <a:lstStyle/>
            <a:p>
              <a:pPr algn="l"/>
              <a:r>
                <a:rPr lang="fr-BE"/>
                <a:t>SOUTH</a:t>
              </a:r>
              <a:endParaRPr lang="en-GB"/>
            </a:p>
          </p:txBody>
        </p:sp>
      </p:grpSp>
    </p:spTree>
  </p:cSld>
  <p:clrMapOvr>
    <a:masterClrMapping/>
  </p:clrMapOvr>
  <p:transition/>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296963" name="Rectangle 2"/>
          <p:cNvSpPr>
            <a:spLocks noGrp="1" noChangeArrowheads="1"/>
          </p:cNvSpPr>
          <p:nvPr>
            <p:ph type="title"/>
          </p:nvPr>
        </p:nvSpPr>
        <p:spPr/>
        <p:txBody>
          <a:bodyPr/>
          <a:lstStyle/>
          <a:p>
            <a:r>
              <a:rPr lang="fr-FR" sz="3600" smtClean="0"/>
              <a:t>Interfaces graphiques Java: SWING et AWT</a:t>
            </a:r>
            <a:br>
              <a:rPr lang="fr-FR" sz="3600" smtClean="0"/>
            </a:br>
            <a:r>
              <a:rPr lang="fr-FR" sz="2800" smtClean="0"/>
              <a:t>Affichage (SWING)</a:t>
            </a:r>
          </a:p>
        </p:txBody>
      </p:sp>
      <p:sp>
        <p:nvSpPr>
          <p:cNvPr id="296964" name="Rectangle 3"/>
          <p:cNvSpPr>
            <a:spLocks noGrp="1" noChangeArrowheads="1"/>
          </p:cNvSpPr>
          <p:nvPr>
            <p:ph type="body" idx="1"/>
          </p:nvPr>
        </p:nvSpPr>
        <p:spPr>
          <a:xfrm>
            <a:off x="152400" y="1193800"/>
            <a:ext cx="8839200" cy="5238750"/>
          </a:xfrm>
        </p:spPr>
        <p:txBody>
          <a:bodyPr/>
          <a:lstStyle/>
          <a:p>
            <a:r>
              <a:rPr lang="fr-FR" smtClean="0"/>
              <a:t>Méthodes utiles (menus)</a:t>
            </a:r>
          </a:p>
          <a:p>
            <a:pPr lvl="1"/>
            <a:r>
              <a:rPr lang="fr-FR" smtClean="0"/>
              <a:t>JMenuBar</a:t>
            </a:r>
          </a:p>
          <a:p>
            <a:pPr lvl="2"/>
            <a:r>
              <a:rPr lang="fr-FR" smtClean="0"/>
              <a:t>add(JMenu) </a:t>
            </a:r>
            <a:r>
              <a:rPr lang="fr-FR" smtClean="0">
                <a:sym typeface="Wingdings" pitchFamily="2" charset="2"/>
              </a:rPr>
              <a:t> Ajoute un menu dans la barre (de gauche à droite)</a:t>
            </a:r>
            <a:endParaRPr lang="fr-FR" smtClean="0"/>
          </a:p>
          <a:p>
            <a:pPr lvl="1"/>
            <a:r>
              <a:rPr lang="fr-FR" smtClean="0"/>
              <a:t>JMenu</a:t>
            </a:r>
          </a:p>
          <a:p>
            <a:pPr lvl="2"/>
            <a:r>
              <a:rPr lang="fr-FR" smtClean="0"/>
              <a:t>add(JMenuItem) </a:t>
            </a:r>
            <a:r>
              <a:rPr lang="fr-FR" smtClean="0">
                <a:sym typeface="Wingdings" pitchFamily="2" charset="2"/>
              </a:rPr>
              <a:t> Ajoute un élément dans le menu (de haut en bas)</a:t>
            </a:r>
          </a:p>
          <a:p>
            <a:pPr lvl="2"/>
            <a:r>
              <a:rPr lang="fr-FR" smtClean="0">
                <a:sym typeface="Wingdings" pitchFamily="2" charset="2"/>
              </a:rPr>
              <a:t>addSeparator()  Ajoute une ligne de séparation dans le menu</a:t>
            </a:r>
            <a:endParaRPr lang="fr-FR" smtClean="0"/>
          </a:p>
          <a:p>
            <a:pPr lvl="1"/>
            <a:r>
              <a:rPr lang="fr-FR" smtClean="0"/>
              <a:t>JMenuItem</a:t>
            </a:r>
          </a:p>
          <a:p>
            <a:pPr lvl="2"/>
            <a:r>
              <a:rPr lang="fr-FR" smtClean="0"/>
              <a:t>setText(String) </a:t>
            </a:r>
            <a:r>
              <a:rPr lang="fr-FR" smtClean="0">
                <a:sym typeface="Wingdings" pitchFamily="2" charset="2"/>
              </a:rPr>
              <a:t> Modifie l’intitulé de l’élément du menu</a:t>
            </a:r>
            <a:endParaRPr lang="fr-FR" smtClean="0"/>
          </a:p>
        </p:txBody>
      </p:sp>
    </p:spTree>
  </p:cSld>
  <p:clrMapOvr>
    <a:masterClrMapping/>
  </p:clrMapOvr>
  <p:transition/>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297987" name="Rectangle 2"/>
          <p:cNvSpPr>
            <a:spLocks noGrp="1" noChangeArrowheads="1"/>
          </p:cNvSpPr>
          <p:nvPr>
            <p:ph type="title"/>
          </p:nvPr>
        </p:nvSpPr>
        <p:spPr/>
        <p:txBody>
          <a:bodyPr/>
          <a:lstStyle/>
          <a:p>
            <a:r>
              <a:rPr lang="fr-FR" sz="3600" smtClean="0"/>
              <a:t>Interfaces graphiques Java: SWING et AWT</a:t>
            </a:r>
            <a:br>
              <a:rPr lang="fr-FR" sz="3600" smtClean="0"/>
            </a:br>
            <a:r>
              <a:rPr lang="fr-FR" sz="2800" smtClean="0"/>
              <a:t>Affichage (SWING)</a:t>
            </a:r>
          </a:p>
        </p:txBody>
      </p:sp>
      <p:sp>
        <p:nvSpPr>
          <p:cNvPr id="297988" name="Rectangle 3"/>
          <p:cNvSpPr>
            <a:spLocks noGrp="1" noChangeArrowheads="1"/>
          </p:cNvSpPr>
          <p:nvPr>
            <p:ph type="body" idx="1"/>
          </p:nvPr>
        </p:nvSpPr>
        <p:spPr>
          <a:xfrm>
            <a:off x="152400" y="1193800"/>
            <a:ext cx="8839200" cy="5238750"/>
          </a:xfrm>
        </p:spPr>
        <p:txBody>
          <a:bodyPr/>
          <a:lstStyle/>
          <a:p>
            <a:r>
              <a:rPr lang="fr-FR" smtClean="0"/>
              <a:t>Comment utiliser les composants et conteneurs prédéfinis?</a:t>
            </a:r>
          </a:p>
          <a:p>
            <a:pPr lvl="1"/>
            <a:r>
              <a:rPr lang="fr-FR" smtClean="0"/>
              <a:t>Par héritage</a:t>
            </a:r>
          </a:p>
          <a:p>
            <a:pPr lvl="2"/>
            <a:r>
              <a:rPr lang="fr-FR" smtClean="0"/>
              <a:t>Créer une nouvelle classe qui hérite de la classe prédéfinie qui nous intéresse</a:t>
            </a:r>
          </a:p>
          <a:p>
            <a:pPr lvl="2"/>
            <a:r>
              <a:rPr lang="fr-FR" smtClean="0"/>
              <a:t>Permet de créer « sa » propre fenêtre, « sa » propre barre de menus, etc.</a:t>
            </a:r>
          </a:p>
          <a:p>
            <a:pPr lvl="2"/>
            <a:r>
              <a:rPr lang="fr-FR" smtClean="0"/>
              <a:t>Généralement ce qu’on fait avec les conteneurs</a:t>
            </a:r>
          </a:p>
          <a:p>
            <a:pPr lvl="2"/>
            <a:r>
              <a:rPr lang="fr-FR" smtClean="0"/>
              <a:t>Plus rarement avec les composants</a:t>
            </a:r>
          </a:p>
          <a:p>
            <a:pPr lvl="2"/>
            <a:r>
              <a:rPr lang="fr-FR" smtClean="0"/>
              <a:t>Exemple:</a:t>
            </a:r>
          </a:p>
          <a:p>
            <a:pPr lvl="3"/>
            <a:r>
              <a:rPr lang="fr-FR" smtClean="0">
                <a:latin typeface="Courier New" pitchFamily="49" charset="0"/>
              </a:rPr>
              <a:t>public Fenetre extends JFrame{ … }</a:t>
            </a:r>
          </a:p>
          <a:p>
            <a:pPr lvl="1"/>
            <a:r>
              <a:rPr lang="fr-FR" smtClean="0"/>
              <a:t>Par association</a:t>
            </a:r>
          </a:p>
          <a:p>
            <a:pPr lvl="2"/>
            <a:r>
              <a:rPr lang="fr-FR" smtClean="0"/>
              <a:t>Consiste simplement à déclarer un objet du type du composant prédéfini comme variable membre dans une classe</a:t>
            </a:r>
          </a:p>
          <a:p>
            <a:pPr lvl="2"/>
            <a:r>
              <a:rPr lang="fr-FR" smtClean="0"/>
              <a:t>On se sert alors des méthodes du composant pour définir les propriétés du composant qui nous intéressent (intitulé, contenu, état, etc…)</a:t>
            </a:r>
          </a:p>
          <a:p>
            <a:pPr lvl="2"/>
            <a:r>
              <a:rPr lang="fr-FR" smtClean="0"/>
              <a:t>Exemple</a:t>
            </a:r>
          </a:p>
          <a:p>
            <a:pPr lvl="3"/>
            <a:r>
              <a:rPr lang="fr-FR" smtClean="0">
                <a:latin typeface="Courier New" pitchFamily="49" charset="0"/>
              </a:rPr>
              <a:t>public ZonePrincipale extends JPanel{</a:t>
            </a:r>
            <a:br>
              <a:rPr lang="fr-FR" smtClean="0">
                <a:latin typeface="Courier New" pitchFamily="49" charset="0"/>
              </a:rPr>
            </a:br>
            <a:r>
              <a:rPr lang="fr-FR" smtClean="0">
                <a:latin typeface="Courier New" pitchFamily="49" charset="0"/>
              </a:rPr>
              <a:t>	JLabel l = new JLabel("Bonjour");</a:t>
            </a:r>
            <a:br>
              <a:rPr lang="fr-FR" smtClean="0">
                <a:latin typeface="Courier New" pitchFamily="49" charset="0"/>
              </a:rPr>
            </a:br>
            <a:r>
              <a:rPr lang="fr-FR" smtClean="0">
                <a:latin typeface="Courier New" pitchFamily="49" charset="0"/>
              </a:rPr>
              <a:t>}</a:t>
            </a:r>
            <a:endParaRPr lang="fr-FR" smtClean="0"/>
          </a:p>
        </p:txBody>
      </p:sp>
    </p:spTree>
  </p:cSld>
  <p:clrMapOvr>
    <a:masterClrMapping/>
  </p:clrMapOvr>
  <p:transition/>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299011" name="Rectangle 2"/>
          <p:cNvSpPr>
            <a:spLocks noGrp="1" noChangeArrowheads="1"/>
          </p:cNvSpPr>
          <p:nvPr>
            <p:ph type="title"/>
          </p:nvPr>
        </p:nvSpPr>
        <p:spPr/>
        <p:txBody>
          <a:bodyPr/>
          <a:lstStyle/>
          <a:p>
            <a:r>
              <a:rPr lang="fr-BE" smtClean="0"/>
              <a:t>Exercice</a:t>
            </a:r>
            <a:endParaRPr lang="en-US" smtClean="0"/>
          </a:p>
        </p:txBody>
      </p:sp>
      <p:sp>
        <p:nvSpPr>
          <p:cNvPr id="299012" name="Rectangle 3"/>
          <p:cNvSpPr>
            <a:spLocks noGrp="1" noChangeArrowheads="1"/>
          </p:cNvSpPr>
          <p:nvPr>
            <p:ph type="body" idx="1"/>
          </p:nvPr>
        </p:nvSpPr>
        <p:spPr>
          <a:xfrm>
            <a:off x="152400" y="1135063"/>
            <a:ext cx="8839200" cy="5222875"/>
          </a:xfrm>
        </p:spPr>
        <p:txBody>
          <a:bodyPr/>
          <a:lstStyle/>
          <a:p>
            <a:pPr>
              <a:buFont typeface="Symbol" pitchFamily="18" charset="2"/>
              <a:buNone/>
            </a:pPr>
            <a:r>
              <a:rPr lang="fr-BE" sz="2400" smtClean="0"/>
              <a:t>Une première application graphique</a:t>
            </a:r>
          </a:p>
          <a:p>
            <a:pPr lvl="1"/>
            <a:r>
              <a:rPr lang="fr-BE" sz="2000" smtClean="0"/>
              <a:t>Créer une classe « Fenetre » héritant de </a:t>
            </a:r>
            <a:r>
              <a:rPr lang="fr-BE" sz="2000" i="1" smtClean="0"/>
              <a:t>JFrame</a:t>
            </a:r>
          </a:p>
          <a:p>
            <a:pPr lvl="1"/>
            <a:r>
              <a:rPr lang="fr-BE" sz="2000" smtClean="0"/>
              <a:t>Construire la fenêtre d’application en ajoutant:</a:t>
            </a:r>
          </a:p>
          <a:p>
            <a:pPr lvl="2"/>
            <a:r>
              <a:rPr lang="fr-BE" sz="1800" smtClean="0"/>
              <a:t>Au Nord: un </a:t>
            </a:r>
            <a:r>
              <a:rPr lang="fr-BE" sz="1800" i="1" smtClean="0"/>
              <a:t>JPanel</a:t>
            </a:r>
          </a:p>
          <a:p>
            <a:pPr lvl="3">
              <a:buFont typeface="Wingdings" pitchFamily="2" charset="2"/>
              <a:buChar char="è"/>
            </a:pPr>
            <a:r>
              <a:rPr lang="fr-BE" sz="1100" smtClean="0">
                <a:solidFill>
                  <a:schemeClr val="tx2"/>
                </a:solidFill>
                <a:sym typeface="Wingdings" pitchFamily="2" charset="2"/>
              </a:rPr>
              <a:t>C</a:t>
            </a:r>
            <a:r>
              <a:rPr lang="fr-BE" sz="1100" smtClean="0">
                <a:solidFill>
                  <a:schemeClr val="tx2"/>
                </a:solidFill>
              </a:rPr>
              <a:t>ontenant lui-même trois </a:t>
            </a:r>
            <a:r>
              <a:rPr lang="fr-BE" sz="1100" i="1" smtClean="0">
                <a:solidFill>
                  <a:schemeClr val="tx2"/>
                </a:solidFill>
              </a:rPr>
              <a:t>JButton</a:t>
            </a:r>
          </a:p>
          <a:p>
            <a:pPr lvl="3">
              <a:buFont typeface="Wingdings" pitchFamily="2" charset="2"/>
              <a:buChar char="è"/>
            </a:pPr>
            <a:r>
              <a:rPr lang="fr-BE" sz="1100" smtClean="0">
                <a:solidFill>
                  <a:schemeClr val="tx2"/>
                </a:solidFill>
              </a:rPr>
              <a:t>A placer dans un vecteur</a:t>
            </a:r>
          </a:p>
          <a:p>
            <a:pPr lvl="2"/>
            <a:r>
              <a:rPr lang="fr-BE" sz="1800" smtClean="0"/>
              <a:t>Au Centre: un </a:t>
            </a:r>
            <a:r>
              <a:rPr lang="fr-BE" sz="1800" i="1" smtClean="0"/>
              <a:t>Canvas</a:t>
            </a:r>
            <a:endParaRPr lang="fr-BE" sz="1800" smtClean="0"/>
          </a:p>
          <a:p>
            <a:pPr lvl="3">
              <a:buFont typeface="Wingdings" pitchFamily="2" charset="2"/>
              <a:buChar char="è"/>
            </a:pPr>
            <a:r>
              <a:rPr lang="fr-BE" sz="1100" smtClean="0">
                <a:solidFill>
                  <a:schemeClr val="tx2"/>
                </a:solidFill>
                <a:sym typeface="Wingdings" pitchFamily="2" charset="2"/>
              </a:rPr>
              <a:t>Servira d’aire de jeu qui </a:t>
            </a:r>
            <a:r>
              <a:rPr lang="fr-FR" sz="1100" smtClean="0">
                <a:solidFill>
                  <a:schemeClr val="tx2"/>
                </a:solidFill>
                <a:sym typeface="Wingdings" pitchFamily="2" charset="2"/>
              </a:rPr>
              <a:t>s’occupera de tous les objets du jeu (balle, monstre, avion, princesse,…)</a:t>
            </a:r>
            <a:endParaRPr lang="fr-BE" sz="1100" i="1" smtClean="0">
              <a:solidFill>
                <a:schemeClr val="tx2"/>
              </a:solidFill>
            </a:endParaRPr>
          </a:p>
          <a:p>
            <a:pPr lvl="2"/>
            <a:r>
              <a:rPr lang="fr-BE" sz="1800" smtClean="0"/>
              <a:t>Au Sud: un </a:t>
            </a:r>
            <a:r>
              <a:rPr lang="fr-BE" sz="1800" i="1" smtClean="0"/>
              <a:t>JPanel</a:t>
            </a:r>
          </a:p>
          <a:p>
            <a:pPr lvl="3">
              <a:buFont typeface="Wingdings" pitchFamily="2" charset="2"/>
              <a:buChar char="è"/>
            </a:pPr>
            <a:r>
              <a:rPr lang="fr-BE" sz="1100" smtClean="0">
                <a:solidFill>
                  <a:schemeClr val="tx2"/>
                </a:solidFill>
                <a:sym typeface="Wingdings" pitchFamily="2" charset="2"/>
              </a:rPr>
              <a:t>C</a:t>
            </a:r>
            <a:r>
              <a:rPr lang="fr-BE" sz="1100" smtClean="0">
                <a:solidFill>
                  <a:schemeClr val="tx2"/>
                </a:solidFill>
              </a:rPr>
              <a:t>ontenant lui-même deux </a:t>
            </a:r>
            <a:r>
              <a:rPr lang="fr-BE" sz="1100" i="1" smtClean="0">
                <a:solidFill>
                  <a:schemeClr val="tx2"/>
                </a:solidFill>
              </a:rPr>
              <a:t>JLabel</a:t>
            </a:r>
          </a:p>
          <a:p>
            <a:pPr lvl="1"/>
            <a:r>
              <a:rPr lang="fr-BE" sz="2000" smtClean="0"/>
              <a:t>Créer une classe principale contenant uniquement le main:</a:t>
            </a:r>
          </a:p>
          <a:p>
            <a:pPr lvl="1">
              <a:buFont typeface="Wingdings" pitchFamily="2" charset="2"/>
              <a:buNone/>
            </a:pPr>
            <a:r>
              <a:rPr lang="fr-BE" sz="2000" smtClean="0">
                <a:latin typeface="Courier New" pitchFamily="49" charset="0"/>
              </a:rPr>
              <a:t>		public static void main(String args[]) {</a:t>
            </a:r>
          </a:p>
          <a:p>
            <a:pPr lvl="2">
              <a:buFont typeface="Wingdings" pitchFamily="2" charset="2"/>
              <a:buNone/>
            </a:pPr>
            <a:r>
              <a:rPr lang="fr-BE" sz="1800" smtClean="0">
                <a:latin typeface="Courier New" pitchFamily="49" charset="0"/>
              </a:rPr>
              <a:t>		new Fenetre();</a:t>
            </a:r>
          </a:p>
          <a:p>
            <a:pPr lvl="2">
              <a:buFont typeface="Wingdings" pitchFamily="2" charset="2"/>
              <a:buNone/>
            </a:pPr>
            <a:r>
              <a:rPr lang="fr-BE" sz="1800" smtClean="0">
                <a:latin typeface="Courier New" pitchFamily="49" charset="0"/>
              </a:rPr>
              <a:t>}</a:t>
            </a:r>
          </a:p>
        </p:txBody>
      </p:sp>
    </p:spTree>
  </p:cSld>
  <p:clrMapOvr>
    <a:masterClrMapping/>
  </p:clrMapOvr>
  <p:transition/>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Footer Placeholder 2"/>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300035" name="Rectangle 2"/>
          <p:cNvSpPr>
            <a:spLocks noGrp="1" noChangeArrowheads="1"/>
          </p:cNvSpPr>
          <p:nvPr>
            <p:ph type="title"/>
          </p:nvPr>
        </p:nvSpPr>
        <p:spPr/>
        <p:txBody>
          <a:bodyPr/>
          <a:lstStyle/>
          <a:p>
            <a:r>
              <a:rPr lang="fr-FR" smtClean="0"/>
              <a:t>PROJET</a:t>
            </a:r>
            <a:endParaRPr lang="en-GB" smtClean="0"/>
          </a:p>
        </p:txBody>
      </p:sp>
      <p:pic>
        <p:nvPicPr>
          <p:cNvPr id="300036" name="Picture 4"/>
          <p:cNvPicPr>
            <a:picLocks noChangeAspect="1" noChangeArrowheads="1"/>
          </p:cNvPicPr>
          <p:nvPr/>
        </p:nvPicPr>
        <p:blipFill>
          <a:blip r:embed="rId3"/>
          <a:srcRect/>
          <a:stretch>
            <a:fillRect/>
          </a:stretch>
        </p:blipFill>
        <p:spPr bwMode="auto">
          <a:xfrm>
            <a:off x="153988" y="1503363"/>
            <a:ext cx="5340350" cy="4237037"/>
          </a:xfrm>
          <a:prstGeom prst="rect">
            <a:avLst/>
          </a:prstGeom>
          <a:noFill/>
          <a:ln w="9525">
            <a:noFill/>
            <a:miter lim="800000"/>
            <a:headEnd/>
            <a:tailEnd/>
          </a:ln>
        </p:spPr>
      </p:pic>
      <p:sp>
        <p:nvSpPr>
          <p:cNvPr id="300037" name="Line 15"/>
          <p:cNvSpPr>
            <a:spLocks noChangeShapeType="1"/>
          </p:cNvSpPr>
          <p:nvPr/>
        </p:nvSpPr>
        <p:spPr bwMode="auto">
          <a:xfrm flipH="1" flipV="1">
            <a:off x="4633913" y="1652588"/>
            <a:ext cx="1165225" cy="461962"/>
          </a:xfrm>
          <a:prstGeom prst="line">
            <a:avLst/>
          </a:prstGeom>
          <a:noFill/>
          <a:ln w="9525">
            <a:solidFill>
              <a:srgbClr val="000000"/>
            </a:solidFill>
            <a:round/>
            <a:headEnd/>
            <a:tailEnd type="triangle" w="med" len="med"/>
          </a:ln>
        </p:spPr>
        <p:txBody>
          <a:bodyPr/>
          <a:lstStyle/>
          <a:p>
            <a:endParaRPr lang="fr-FR"/>
          </a:p>
        </p:txBody>
      </p:sp>
      <p:sp>
        <p:nvSpPr>
          <p:cNvPr id="300038" name="Text Box 14"/>
          <p:cNvSpPr txBox="1">
            <a:spLocks noChangeArrowheads="1"/>
          </p:cNvSpPr>
          <p:nvPr/>
        </p:nvSpPr>
        <p:spPr bwMode="auto">
          <a:xfrm>
            <a:off x="5645150" y="1755775"/>
            <a:ext cx="3335338" cy="690563"/>
          </a:xfrm>
          <a:prstGeom prst="rect">
            <a:avLst/>
          </a:prstGeom>
          <a:solidFill>
            <a:srgbClr val="FFFFFF"/>
          </a:solidFill>
          <a:ln w="9525">
            <a:solidFill>
              <a:srgbClr val="000000"/>
            </a:solidFill>
            <a:miter lim="800000"/>
            <a:headEnd/>
            <a:tailEnd/>
          </a:ln>
        </p:spPr>
        <p:txBody>
          <a:bodyPr/>
          <a:lstStyle/>
          <a:p>
            <a:pPr algn="l"/>
            <a:r>
              <a:rPr lang="en-US">
                <a:ea typeface="MS Mincho" pitchFamily="49" charset="-128"/>
                <a:cs typeface="Arial" pitchFamily="34" charset="0"/>
              </a:rPr>
              <a:t>Fenêtre d’application (JFrame)</a:t>
            </a:r>
            <a:endParaRPr lang="en-US" sz="3600">
              <a:latin typeface="Times New Roman" pitchFamily="18" charset="0"/>
              <a:ea typeface="MS Mincho" pitchFamily="49" charset="-128"/>
              <a:cs typeface="Arial" pitchFamily="34" charset="0"/>
            </a:endParaRPr>
          </a:p>
        </p:txBody>
      </p:sp>
      <p:sp>
        <p:nvSpPr>
          <p:cNvPr id="300039" name="Line 13"/>
          <p:cNvSpPr>
            <a:spLocks noChangeShapeType="1"/>
          </p:cNvSpPr>
          <p:nvPr/>
        </p:nvSpPr>
        <p:spPr bwMode="auto">
          <a:xfrm flipH="1" flipV="1">
            <a:off x="4200525" y="1870075"/>
            <a:ext cx="1951038" cy="969963"/>
          </a:xfrm>
          <a:prstGeom prst="line">
            <a:avLst/>
          </a:prstGeom>
          <a:noFill/>
          <a:ln w="9525">
            <a:solidFill>
              <a:srgbClr val="000000"/>
            </a:solidFill>
            <a:round/>
            <a:headEnd/>
            <a:tailEnd type="triangle" w="med" len="med"/>
          </a:ln>
        </p:spPr>
        <p:txBody>
          <a:bodyPr/>
          <a:lstStyle/>
          <a:p>
            <a:endParaRPr lang="fr-FR"/>
          </a:p>
        </p:txBody>
      </p:sp>
      <p:sp>
        <p:nvSpPr>
          <p:cNvPr id="300040" name="Text Box 12"/>
          <p:cNvSpPr txBox="1">
            <a:spLocks noChangeArrowheads="1"/>
          </p:cNvSpPr>
          <p:nvPr/>
        </p:nvSpPr>
        <p:spPr bwMode="auto">
          <a:xfrm>
            <a:off x="5645150" y="2541588"/>
            <a:ext cx="3335338" cy="517525"/>
          </a:xfrm>
          <a:prstGeom prst="rect">
            <a:avLst/>
          </a:prstGeom>
          <a:solidFill>
            <a:srgbClr val="FFFFFF"/>
          </a:solidFill>
          <a:ln w="9525">
            <a:solidFill>
              <a:srgbClr val="000000"/>
            </a:solidFill>
            <a:miter lim="800000"/>
            <a:headEnd/>
            <a:tailEnd/>
          </a:ln>
        </p:spPr>
        <p:txBody>
          <a:bodyPr/>
          <a:lstStyle/>
          <a:p>
            <a:pPr algn="l"/>
            <a:r>
              <a:rPr lang="en-US">
                <a:ea typeface="MS Mincho" pitchFamily="49" charset="-128"/>
                <a:cs typeface="Arial" pitchFamily="34" charset="0"/>
              </a:rPr>
              <a:t>Barre de menus (JMenuBar)</a:t>
            </a:r>
            <a:endParaRPr lang="en-US" sz="3600">
              <a:latin typeface="Times New Roman" pitchFamily="18" charset="0"/>
              <a:ea typeface="MS Mincho" pitchFamily="49" charset="-128"/>
              <a:cs typeface="Arial" pitchFamily="34" charset="0"/>
            </a:endParaRPr>
          </a:p>
        </p:txBody>
      </p:sp>
      <p:sp>
        <p:nvSpPr>
          <p:cNvPr id="300041" name="Line 11"/>
          <p:cNvSpPr>
            <a:spLocks noChangeShapeType="1"/>
          </p:cNvSpPr>
          <p:nvPr/>
        </p:nvSpPr>
        <p:spPr bwMode="auto">
          <a:xfrm flipH="1" flipV="1">
            <a:off x="3636963" y="2076450"/>
            <a:ext cx="2185987" cy="1235075"/>
          </a:xfrm>
          <a:prstGeom prst="line">
            <a:avLst/>
          </a:prstGeom>
          <a:noFill/>
          <a:ln w="9525">
            <a:solidFill>
              <a:srgbClr val="000000"/>
            </a:solidFill>
            <a:round/>
            <a:headEnd/>
            <a:tailEnd type="triangle" w="med" len="med"/>
          </a:ln>
        </p:spPr>
        <p:txBody>
          <a:bodyPr/>
          <a:lstStyle/>
          <a:p>
            <a:endParaRPr lang="fr-FR"/>
          </a:p>
        </p:txBody>
      </p:sp>
      <p:sp>
        <p:nvSpPr>
          <p:cNvPr id="300042" name="Text Box 10"/>
          <p:cNvSpPr txBox="1">
            <a:spLocks noChangeArrowheads="1"/>
          </p:cNvSpPr>
          <p:nvPr/>
        </p:nvSpPr>
        <p:spPr bwMode="auto">
          <a:xfrm>
            <a:off x="5645150" y="3186113"/>
            <a:ext cx="3335338" cy="322262"/>
          </a:xfrm>
          <a:prstGeom prst="rect">
            <a:avLst/>
          </a:prstGeom>
          <a:solidFill>
            <a:srgbClr val="FFFFFF"/>
          </a:solidFill>
          <a:ln w="9525">
            <a:solidFill>
              <a:srgbClr val="000000"/>
            </a:solidFill>
            <a:miter lim="800000"/>
            <a:headEnd/>
            <a:tailEnd/>
          </a:ln>
        </p:spPr>
        <p:txBody>
          <a:bodyPr/>
          <a:lstStyle/>
          <a:p>
            <a:pPr algn="l"/>
            <a:r>
              <a:rPr lang="en-US">
                <a:ea typeface="MS Mincho" pitchFamily="49" charset="-128"/>
                <a:cs typeface="Arial" pitchFamily="34" charset="0"/>
              </a:rPr>
              <a:t>Titre (JLabel)</a:t>
            </a:r>
            <a:endParaRPr lang="en-US" sz="3600">
              <a:latin typeface="Times New Roman" pitchFamily="18" charset="0"/>
              <a:ea typeface="MS Mincho" pitchFamily="49" charset="-128"/>
              <a:cs typeface="Arial" pitchFamily="34" charset="0"/>
            </a:endParaRPr>
          </a:p>
        </p:txBody>
      </p:sp>
      <p:sp>
        <p:nvSpPr>
          <p:cNvPr id="300043" name="Line 9"/>
          <p:cNvSpPr>
            <a:spLocks noChangeShapeType="1"/>
          </p:cNvSpPr>
          <p:nvPr/>
        </p:nvSpPr>
        <p:spPr bwMode="auto">
          <a:xfrm flipH="1" flipV="1">
            <a:off x="4175125" y="3487738"/>
            <a:ext cx="1765300" cy="527050"/>
          </a:xfrm>
          <a:prstGeom prst="line">
            <a:avLst/>
          </a:prstGeom>
          <a:noFill/>
          <a:ln w="9525">
            <a:solidFill>
              <a:srgbClr val="000000"/>
            </a:solidFill>
            <a:round/>
            <a:headEnd/>
            <a:tailEnd type="triangle" w="med" len="med"/>
          </a:ln>
        </p:spPr>
        <p:txBody>
          <a:bodyPr/>
          <a:lstStyle/>
          <a:p>
            <a:endParaRPr lang="fr-FR"/>
          </a:p>
        </p:txBody>
      </p:sp>
      <p:sp>
        <p:nvSpPr>
          <p:cNvPr id="300044" name="Text Box 8"/>
          <p:cNvSpPr txBox="1">
            <a:spLocks noChangeArrowheads="1"/>
          </p:cNvSpPr>
          <p:nvPr/>
        </p:nvSpPr>
        <p:spPr bwMode="auto">
          <a:xfrm>
            <a:off x="5645150" y="3738563"/>
            <a:ext cx="3335338" cy="1219200"/>
          </a:xfrm>
          <a:prstGeom prst="rect">
            <a:avLst/>
          </a:prstGeom>
          <a:solidFill>
            <a:srgbClr val="FFFFFF"/>
          </a:solidFill>
          <a:ln w="9525">
            <a:solidFill>
              <a:srgbClr val="000000"/>
            </a:solidFill>
            <a:miter lim="800000"/>
            <a:headEnd/>
            <a:tailEnd/>
          </a:ln>
        </p:spPr>
        <p:txBody>
          <a:bodyPr/>
          <a:lstStyle/>
          <a:p>
            <a:pPr algn="l"/>
            <a:r>
              <a:rPr lang="fr-FR">
                <a:ea typeface="MS Mincho" pitchFamily="49" charset="-128"/>
                <a:cs typeface="Arial" pitchFamily="34" charset="0"/>
              </a:rPr>
              <a:t>Zone de défilement (JScrollPane) pouvant contenir une table (JTable) ou un formulaire (JPanel)</a:t>
            </a:r>
            <a:endParaRPr lang="fr-FR" sz="3600">
              <a:latin typeface="Times New Roman" pitchFamily="18" charset="0"/>
              <a:ea typeface="MS Mincho" pitchFamily="49" charset="-128"/>
              <a:cs typeface="Arial" pitchFamily="34" charset="0"/>
            </a:endParaRPr>
          </a:p>
        </p:txBody>
      </p:sp>
      <p:sp>
        <p:nvSpPr>
          <p:cNvPr id="300045" name="Line 7"/>
          <p:cNvSpPr>
            <a:spLocks noChangeShapeType="1"/>
          </p:cNvSpPr>
          <p:nvPr/>
        </p:nvSpPr>
        <p:spPr bwMode="auto">
          <a:xfrm flipH="1">
            <a:off x="4427538" y="5303838"/>
            <a:ext cx="1489075" cy="320675"/>
          </a:xfrm>
          <a:prstGeom prst="line">
            <a:avLst/>
          </a:prstGeom>
          <a:noFill/>
          <a:ln w="9525">
            <a:solidFill>
              <a:srgbClr val="000000"/>
            </a:solidFill>
            <a:round/>
            <a:headEnd/>
            <a:tailEnd type="triangle" w="med" len="med"/>
          </a:ln>
        </p:spPr>
        <p:txBody>
          <a:bodyPr/>
          <a:lstStyle/>
          <a:p>
            <a:endParaRPr lang="fr-FR"/>
          </a:p>
        </p:txBody>
      </p:sp>
      <p:sp>
        <p:nvSpPr>
          <p:cNvPr id="300046" name="Text Box 6"/>
          <p:cNvSpPr txBox="1">
            <a:spLocks noChangeArrowheads="1"/>
          </p:cNvSpPr>
          <p:nvPr/>
        </p:nvSpPr>
        <p:spPr bwMode="auto">
          <a:xfrm>
            <a:off x="5645150" y="5211763"/>
            <a:ext cx="3335338" cy="322262"/>
          </a:xfrm>
          <a:prstGeom prst="rect">
            <a:avLst/>
          </a:prstGeom>
          <a:solidFill>
            <a:srgbClr val="FFFFFF"/>
          </a:solidFill>
          <a:ln w="9525">
            <a:solidFill>
              <a:srgbClr val="000000"/>
            </a:solidFill>
            <a:miter lim="800000"/>
            <a:headEnd/>
            <a:tailEnd/>
          </a:ln>
        </p:spPr>
        <p:txBody>
          <a:bodyPr/>
          <a:lstStyle/>
          <a:p>
            <a:pPr algn="l"/>
            <a:r>
              <a:rPr lang="en-US">
                <a:ea typeface="MS Mincho" pitchFamily="49" charset="-128"/>
                <a:cs typeface="Arial" pitchFamily="34" charset="0"/>
              </a:rPr>
              <a:t>Barre d’état (JLabel)</a:t>
            </a:r>
            <a:endParaRPr lang="en-US" sz="3600">
              <a:latin typeface="Times New Roman" pitchFamily="18" charset="0"/>
              <a:ea typeface="MS Mincho" pitchFamily="49" charset="-128"/>
              <a:cs typeface="Arial" pitchFamily="34" charset="0"/>
            </a:endParaRPr>
          </a:p>
        </p:txBody>
      </p:sp>
      <p:sp>
        <p:nvSpPr>
          <p:cNvPr id="300047" name="Rectangle 16"/>
          <p:cNvSpPr>
            <a:spLocks noChangeArrowheads="1"/>
          </p:cNvSpPr>
          <p:nvPr/>
        </p:nvSpPr>
        <p:spPr bwMode="auto">
          <a:xfrm>
            <a:off x="0" y="1800225"/>
            <a:ext cx="9144000" cy="0"/>
          </a:xfrm>
          <a:prstGeom prst="rect">
            <a:avLst/>
          </a:prstGeom>
          <a:noFill/>
          <a:ln w="19050">
            <a:noFill/>
            <a:miter lim="800000"/>
            <a:headEnd/>
            <a:tailEnd/>
          </a:ln>
        </p:spPr>
        <p:txBody>
          <a:bodyPr wrap="none" anchor="ctr">
            <a:spAutoFit/>
          </a:bodyPr>
          <a:lstStyle/>
          <a:p>
            <a:pPr algn="l"/>
            <a:endParaRPr lang="en-GB" sz="2400">
              <a:latin typeface="Times New Roman" pitchFamily="18" charset="0"/>
            </a:endParaRPr>
          </a:p>
        </p:txBody>
      </p:sp>
      <p:sp>
        <p:nvSpPr>
          <p:cNvPr id="300048" name="Rectangle 22"/>
          <p:cNvSpPr>
            <a:spLocks noChangeArrowheads="1"/>
          </p:cNvSpPr>
          <p:nvPr/>
        </p:nvSpPr>
        <p:spPr bwMode="auto">
          <a:xfrm>
            <a:off x="0" y="1800225"/>
            <a:ext cx="9144000" cy="0"/>
          </a:xfrm>
          <a:prstGeom prst="rect">
            <a:avLst/>
          </a:prstGeom>
          <a:noFill/>
          <a:ln w="19050">
            <a:noFill/>
            <a:miter lim="800000"/>
            <a:headEnd/>
            <a:tailEnd/>
          </a:ln>
        </p:spPr>
        <p:txBody>
          <a:bodyPr wrap="none" anchor="ctr">
            <a:spAutoFit/>
          </a:bodyPr>
          <a:lstStyle/>
          <a:p>
            <a:endParaRPr lang="fr-FR"/>
          </a:p>
        </p:txBody>
      </p:sp>
      <p:sp>
        <p:nvSpPr>
          <p:cNvPr id="300049" name="Rectangle 23"/>
          <p:cNvSpPr>
            <a:spLocks noChangeArrowheads="1"/>
          </p:cNvSpPr>
          <p:nvPr/>
        </p:nvSpPr>
        <p:spPr bwMode="auto">
          <a:xfrm>
            <a:off x="0" y="5057775"/>
            <a:ext cx="9144000" cy="0"/>
          </a:xfrm>
          <a:prstGeom prst="rect">
            <a:avLst/>
          </a:prstGeom>
          <a:noFill/>
          <a:ln w="19050">
            <a:noFill/>
            <a:miter lim="800000"/>
            <a:headEnd/>
            <a:tailEnd/>
          </a:ln>
        </p:spPr>
        <p:txBody>
          <a:bodyPr wrap="none" anchor="ctr">
            <a:spAutoFit/>
          </a:bodyPr>
          <a:lstStyle/>
          <a:p>
            <a:pPr algn="l"/>
            <a:endParaRPr lang="en-GB" sz="2400">
              <a:latin typeface="Times New Roman" pitchFamily="18" charset="0"/>
            </a:endParaRPr>
          </a:p>
        </p:txBody>
      </p:sp>
    </p:spTree>
  </p:cSld>
  <p:clrMapOvr>
    <a:masterClrMapping/>
  </p:clrMapOvr>
  <p:transition/>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301059" name="Rectangle 2"/>
          <p:cNvSpPr>
            <a:spLocks noGrp="1" noChangeArrowheads="1"/>
          </p:cNvSpPr>
          <p:nvPr>
            <p:ph type="title"/>
          </p:nvPr>
        </p:nvSpPr>
        <p:spPr/>
        <p:txBody>
          <a:bodyPr/>
          <a:lstStyle/>
          <a:p>
            <a:r>
              <a:rPr lang="fr-FR" smtClean="0"/>
              <a:t>Gestion d’événements</a:t>
            </a:r>
            <a:br>
              <a:rPr lang="fr-FR" smtClean="0"/>
            </a:br>
            <a:r>
              <a:rPr lang="fr-FR" sz="2800" smtClean="0"/>
              <a:t>Mécanismes et structure (1/4)</a:t>
            </a:r>
          </a:p>
        </p:txBody>
      </p:sp>
      <p:sp>
        <p:nvSpPr>
          <p:cNvPr id="301060" name="Rectangle 3"/>
          <p:cNvSpPr>
            <a:spLocks noGrp="1" noChangeArrowheads="1"/>
          </p:cNvSpPr>
          <p:nvPr>
            <p:ph type="body" idx="1"/>
          </p:nvPr>
        </p:nvSpPr>
        <p:spPr>
          <a:xfrm>
            <a:off x="152400" y="1295400"/>
            <a:ext cx="8839200" cy="5060950"/>
          </a:xfrm>
        </p:spPr>
        <p:txBody>
          <a:bodyPr/>
          <a:lstStyle/>
          <a:p>
            <a:r>
              <a:rPr lang="fr-FR" smtClean="0"/>
              <a:t>Une source d’événements</a:t>
            </a:r>
          </a:p>
          <a:p>
            <a:pPr lvl="1"/>
            <a:r>
              <a:rPr lang="fr-FR" smtClean="0"/>
              <a:t>Génère des objets événements</a:t>
            </a:r>
          </a:p>
          <a:p>
            <a:pPr lvl="1"/>
            <a:r>
              <a:rPr lang="fr-FR" smtClean="0"/>
              <a:t>Les fait écouter par un ensemble d’écouteurs d’événements</a:t>
            </a:r>
          </a:p>
          <a:p>
            <a:pPr lvl="1"/>
            <a:r>
              <a:rPr lang="fr-FR" smtClean="0"/>
              <a:t>En général: un composant ou conteneur graphique</a:t>
            </a:r>
          </a:p>
          <a:p>
            <a:r>
              <a:rPr lang="fr-FR" smtClean="0"/>
              <a:t>Les objets événements</a:t>
            </a:r>
          </a:p>
          <a:p>
            <a:pPr lvl="1"/>
            <a:r>
              <a:rPr lang="fr-FR" smtClean="0"/>
              <a:t>xxxEvent</a:t>
            </a:r>
          </a:p>
          <a:p>
            <a:pPr lvl="1"/>
            <a:r>
              <a:rPr lang="fr-FR" smtClean="0"/>
              <a:t>Contiennent la description et les caractéristiques d’un événement</a:t>
            </a:r>
          </a:p>
          <a:p>
            <a:r>
              <a:rPr lang="fr-FR" smtClean="0"/>
              <a:t>Les objets écouteurs</a:t>
            </a:r>
          </a:p>
          <a:p>
            <a:pPr lvl="1"/>
            <a:r>
              <a:rPr lang="fr-FR" smtClean="0"/>
              <a:t>xxxListener ou xxxAdapter</a:t>
            </a:r>
          </a:p>
          <a:p>
            <a:pPr lvl="1"/>
            <a:r>
              <a:rPr lang="fr-FR" smtClean="0"/>
              <a:t>Concrétisent des méthodes définies dans les Interfaces</a:t>
            </a:r>
          </a:p>
          <a:p>
            <a:pPr lvl="1"/>
            <a:r>
              <a:rPr lang="fr-FR" smtClean="0"/>
              <a:t>Indiquent leur réaction en réponse aux événements</a:t>
            </a:r>
          </a:p>
          <a:p>
            <a:pPr lvl="1"/>
            <a:r>
              <a:rPr lang="fr-FR" smtClean="0"/>
              <a:t>Sont des interfaces implémentables dans les classes</a:t>
            </a:r>
          </a:p>
          <a:p>
            <a:pPr lvl="1"/>
            <a:r>
              <a:rPr lang="fr-FR" smtClean="0"/>
              <a:t>Peuvent être implémentés par les sources d’événements elles-mêmes</a:t>
            </a:r>
            <a:br>
              <a:rPr lang="fr-FR" smtClean="0"/>
            </a:br>
            <a:r>
              <a:rPr lang="fr-FR" smtClean="0"/>
              <a:t>(Une source d’événements peut « s’écouter » elle-même)</a:t>
            </a:r>
          </a:p>
        </p:txBody>
      </p:sp>
    </p:spTree>
  </p:cSld>
  <p:clrMapOvr>
    <a:masterClrMapping/>
  </p:clrMapOvr>
  <p:transition/>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302083" name="Rectangle 2"/>
          <p:cNvSpPr>
            <a:spLocks noGrp="1" noChangeArrowheads="1"/>
          </p:cNvSpPr>
          <p:nvPr>
            <p:ph type="title"/>
          </p:nvPr>
        </p:nvSpPr>
        <p:spPr/>
        <p:txBody>
          <a:bodyPr/>
          <a:lstStyle/>
          <a:p>
            <a:r>
              <a:rPr lang="fr-FR" smtClean="0"/>
              <a:t>Gestion d’événements</a:t>
            </a:r>
            <a:br>
              <a:rPr lang="fr-FR" smtClean="0"/>
            </a:br>
            <a:r>
              <a:rPr lang="fr-FR" sz="2800" smtClean="0"/>
              <a:t>Mécanismes et structure (2/4)</a:t>
            </a:r>
          </a:p>
        </p:txBody>
      </p:sp>
      <p:sp>
        <p:nvSpPr>
          <p:cNvPr id="302084" name="Rectangle 3"/>
          <p:cNvSpPr>
            <a:spLocks noGrp="1" noChangeArrowheads="1"/>
          </p:cNvSpPr>
          <p:nvPr>
            <p:ph type="body" idx="1"/>
          </p:nvPr>
        </p:nvSpPr>
        <p:spPr>
          <a:xfrm>
            <a:off x="152400" y="1295400"/>
            <a:ext cx="8839200" cy="5060950"/>
          </a:xfrm>
        </p:spPr>
        <p:txBody>
          <a:bodyPr/>
          <a:lstStyle/>
          <a:p>
            <a:pPr marL="381000" indent="-381000">
              <a:buFont typeface="Symbol" pitchFamily="18" charset="2"/>
              <a:buAutoNum type="arabicPeriod"/>
            </a:pPr>
            <a:r>
              <a:rPr lang="fr-FR" smtClean="0"/>
              <a:t>Un événement se produit</a:t>
            </a:r>
          </a:p>
          <a:p>
            <a:pPr marL="381000" indent="-381000">
              <a:buFont typeface="Symbol" pitchFamily="18" charset="2"/>
              <a:buAutoNum type="arabicPeriod"/>
            </a:pPr>
            <a:r>
              <a:rPr lang="fr-FR" smtClean="0"/>
              <a:t>La source d’événement dans laquelle il se produit génère un objet de type événement</a:t>
            </a:r>
          </a:p>
          <a:p>
            <a:pPr marL="381000" indent="-381000">
              <a:buFont typeface="Symbol" pitchFamily="18" charset="2"/>
              <a:buAutoNum type="arabicPeriod"/>
            </a:pPr>
            <a:r>
              <a:rPr lang="fr-FR" smtClean="0"/>
              <a:t>La source transmet l’événement à son (ses) écouteur(s)</a:t>
            </a:r>
          </a:p>
          <a:p>
            <a:pPr marL="381000" indent="-381000">
              <a:buFont typeface="Symbol" pitchFamily="18" charset="2"/>
              <a:buAutoNum type="arabicPeriod"/>
            </a:pPr>
            <a:r>
              <a:rPr lang="fr-FR" smtClean="0"/>
              <a:t>L’écouteur appelle la méthode correspondant au type d’événement et lui passe en argument l’objet événement</a:t>
            </a:r>
          </a:p>
          <a:p>
            <a:pPr marL="381000" indent="-381000">
              <a:buFont typeface="Symbol" pitchFamily="18" charset="2"/>
              <a:buAutoNum type="arabicPeriod"/>
            </a:pPr>
            <a:r>
              <a:rPr lang="fr-FR" smtClean="0"/>
              <a:t>La méthode en question spécifie les traitements à réaliser lorsqu’un événement du type correspondant se produit</a:t>
            </a:r>
          </a:p>
          <a:p>
            <a:pPr marL="381000" indent="-381000">
              <a:buFont typeface="Symbol" pitchFamily="18" charset="2"/>
              <a:buAutoNum type="arabicPeriod"/>
            </a:pPr>
            <a:r>
              <a:rPr lang="fr-FR" smtClean="0"/>
              <a:t>Dans ses traitements, la méthodes peut examiner les caractéristiques de l’événement (position du curseur de la souris, code de la touche pressée au clavier…) et adapter son comportement en fonction de ces caractéristiques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p:spPr>
        <p:txBody>
          <a:bodyPr/>
          <a:lstStyle/>
          <a:p>
            <a:r>
              <a:rPr lang="fr-FR" smtClean="0"/>
              <a:t>Cours Java 2013 Bersini</a:t>
            </a:r>
            <a:endParaRPr lang="fr-FR" u="sng"/>
          </a:p>
        </p:txBody>
      </p:sp>
      <p:sp>
        <p:nvSpPr>
          <p:cNvPr id="22531" name="Rectangle 1028"/>
          <p:cNvSpPr>
            <a:spLocks noGrp="1" noChangeArrowheads="1"/>
          </p:cNvSpPr>
          <p:nvPr>
            <p:ph type="title"/>
          </p:nvPr>
        </p:nvSpPr>
        <p:spPr/>
        <p:txBody>
          <a:bodyPr/>
          <a:lstStyle/>
          <a:p>
            <a:r>
              <a:rPr lang="fr-BE" smtClean="0"/>
              <a:t>Objectifs du cours  (2/2)</a:t>
            </a:r>
            <a:endParaRPr lang="en-GB" smtClean="0"/>
          </a:p>
        </p:txBody>
      </p:sp>
      <p:sp>
        <p:nvSpPr>
          <p:cNvPr id="22532" name="Rectangle 1029"/>
          <p:cNvSpPr>
            <a:spLocks noGrp="1" noChangeArrowheads="1"/>
          </p:cNvSpPr>
          <p:nvPr>
            <p:ph type="body" idx="1"/>
          </p:nvPr>
        </p:nvSpPr>
        <p:spPr/>
        <p:txBody>
          <a:bodyPr/>
          <a:lstStyle/>
          <a:p>
            <a:pPr>
              <a:lnSpc>
                <a:spcPct val="130000"/>
              </a:lnSpc>
            </a:pPr>
            <a:r>
              <a:rPr lang="fr-FR" sz="2400" smtClean="0"/>
              <a:t>Etre capable, au terme de la formation, de développer de petites applications OO comprenant une dizaine de classes et mettant en œuvre les principaux concepts OO et structures Java.</a:t>
            </a:r>
          </a:p>
          <a:p>
            <a:pPr>
              <a:lnSpc>
                <a:spcPct val="130000"/>
              </a:lnSpc>
            </a:pPr>
            <a:r>
              <a:rPr lang="fr-FR" sz="2400" smtClean="0"/>
              <a:t>Le cours couvre l’essentiel de la matière des examens « OO for Java – Basic », « Java SE – Basic » et « Java SE Core – Intermed » de Java BlackBelt (www.javablackbelt.com)</a:t>
            </a:r>
          </a:p>
          <a:p>
            <a:pPr>
              <a:lnSpc>
                <a:spcPct val="130000"/>
              </a:lnSpc>
            </a:pPr>
            <a:endParaRPr lang="en-GB" sz="240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a:spLocks noGrp="1"/>
          </p:cNvSpPr>
          <p:nvPr>
            <p:ph type="ftr" sz="quarter" idx="10"/>
          </p:nvPr>
        </p:nvSpPr>
        <p:spPr>
          <a:noFill/>
        </p:spPr>
        <p:txBody>
          <a:bodyPr/>
          <a:lstStyle/>
          <a:p>
            <a:r>
              <a:rPr lang="fr-FR" smtClean="0"/>
              <a:t>Cours Java 2013 Bersini</a:t>
            </a:r>
            <a:endParaRPr lang="fr-FR" u="sng"/>
          </a:p>
        </p:txBody>
      </p:sp>
      <p:sp>
        <p:nvSpPr>
          <p:cNvPr id="77827" name="Rectangle 14"/>
          <p:cNvSpPr>
            <a:spLocks noGrp="1" noChangeArrowheads="1"/>
          </p:cNvSpPr>
          <p:nvPr>
            <p:ph type="title"/>
          </p:nvPr>
        </p:nvSpPr>
        <p:spPr/>
        <p:txBody>
          <a:bodyPr/>
          <a:lstStyle/>
          <a:p>
            <a:r>
              <a:rPr lang="fr-FR" smtClean="0"/>
              <a:t>Une première application</a:t>
            </a:r>
            <a:br>
              <a:rPr lang="fr-FR" smtClean="0"/>
            </a:br>
            <a:r>
              <a:rPr lang="fr-FR" sz="2800" smtClean="0"/>
              <a:t>Application</a:t>
            </a:r>
            <a:r>
              <a:rPr lang="fr-FR" smtClean="0"/>
              <a:t> </a:t>
            </a:r>
            <a:r>
              <a:rPr lang="fr-FR" sz="2800" smtClean="0"/>
              <a:t>HelloWorld</a:t>
            </a:r>
          </a:p>
        </p:txBody>
      </p:sp>
      <p:sp>
        <p:nvSpPr>
          <p:cNvPr id="77828" name="Rectangle 15"/>
          <p:cNvSpPr>
            <a:spLocks noGrp="1" noChangeArrowheads="1"/>
          </p:cNvSpPr>
          <p:nvPr>
            <p:ph type="body" idx="1"/>
          </p:nvPr>
        </p:nvSpPr>
        <p:spPr>
          <a:xfrm>
            <a:off x="152400" y="1335088"/>
            <a:ext cx="8812213" cy="1157287"/>
          </a:xfrm>
        </p:spPr>
        <p:txBody>
          <a:bodyPr/>
          <a:lstStyle/>
          <a:p>
            <a:r>
              <a:rPr lang="fr-BE" smtClean="0"/>
              <a:t>Créer un fichier texte : HelloWorld.java</a:t>
            </a:r>
          </a:p>
          <a:p>
            <a:r>
              <a:rPr lang="fr-BE" smtClean="0"/>
              <a:t>Règle de bonne pratique : 1 classe par fichier et 1 fichier par classe</a:t>
            </a:r>
          </a:p>
        </p:txBody>
      </p:sp>
      <p:sp>
        <p:nvSpPr>
          <p:cNvPr id="77829" name="Rectangle 10"/>
          <p:cNvSpPr>
            <a:spLocks noChangeArrowheads="1"/>
          </p:cNvSpPr>
          <p:nvPr/>
        </p:nvSpPr>
        <p:spPr bwMode="auto">
          <a:xfrm>
            <a:off x="5260975" y="2371725"/>
            <a:ext cx="3694113" cy="549275"/>
          </a:xfrm>
          <a:prstGeom prst="rect">
            <a:avLst/>
          </a:prstGeom>
          <a:solidFill>
            <a:srgbClr val="E6F4FF"/>
          </a:solidFill>
          <a:ln w="9525">
            <a:solidFill>
              <a:schemeClr val="tx1"/>
            </a:solidFill>
            <a:miter lim="800000"/>
            <a:headEnd/>
            <a:tailEnd/>
          </a:ln>
        </p:spPr>
        <p:txBody>
          <a:bodyPr anchor="ctr"/>
          <a:lstStyle/>
          <a:p>
            <a:pPr eaLnBrk="1" hangingPunct="1">
              <a:lnSpc>
                <a:spcPct val="90000"/>
              </a:lnSpc>
              <a:spcBef>
                <a:spcPct val="20000"/>
              </a:spcBef>
              <a:buClr>
                <a:schemeClr val="accent1"/>
              </a:buClr>
              <a:buSzPct val="80000"/>
              <a:buFont typeface="Wingdings" pitchFamily="2" charset="2"/>
              <a:buNone/>
            </a:pPr>
            <a:r>
              <a:rPr lang="fr-FR" sz="1400"/>
              <a:t>La première ligne du programme doit être la déclaration de la classe</a:t>
            </a:r>
          </a:p>
        </p:txBody>
      </p:sp>
      <p:sp>
        <p:nvSpPr>
          <p:cNvPr id="77830" name="Rectangle 11"/>
          <p:cNvSpPr>
            <a:spLocks noChangeArrowheads="1"/>
          </p:cNvSpPr>
          <p:nvPr/>
        </p:nvSpPr>
        <p:spPr bwMode="auto">
          <a:xfrm>
            <a:off x="5260975" y="2997200"/>
            <a:ext cx="3694113" cy="533400"/>
          </a:xfrm>
          <a:prstGeom prst="rect">
            <a:avLst/>
          </a:prstGeom>
          <a:solidFill>
            <a:srgbClr val="E6F4FF"/>
          </a:solidFill>
          <a:ln w="9525">
            <a:solidFill>
              <a:schemeClr val="tx1"/>
            </a:solidFill>
            <a:miter lim="800000"/>
            <a:headEnd/>
            <a:tailEnd/>
          </a:ln>
        </p:spPr>
        <p:txBody>
          <a:bodyPr anchor="ctr"/>
          <a:lstStyle/>
          <a:p>
            <a:pPr eaLnBrk="1" hangingPunct="1">
              <a:spcBef>
                <a:spcPct val="20000"/>
              </a:spcBef>
              <a:buClr>
                <a:schemeClr val="accent1"/>
              </a:buClr>
              <a:buSzPct val="80000"/>
              <a:buFont typeface="Wingdings" pitchFamily="2" charset="2"/>
              <a:buNone/>
            </a:pPr>
            <a:r>
              <a:rPr lang="fr-BE" sz="1400"/>
              <a:t>Tout programme doit contenir une méthode </a:t>
            </a:r>
          </a:p>
          <a:p>
            <a:pPr eaLnBrk="1" hangingPunct="1">
              <a:spcBef>
                <a:spcPct val="20000"/>
              </a:spcBef>
              <a:buClr>
                <a:schemeClr val="accent1"/>
              </a:buClr>
              <a:buSzPct val="80000"/>
              <a:buFont typeface="Wingdings" pitchFamily="2" charset="2"/>
              <a:buNone/>
            </a:pPr>
            <a:r>
              <a:rPr lang="fr-BE" sz="1400" b="1" u="sng"/>
              <a:t>main</a:t>
            </a:r>
            <a:r>
              <a:rPr lang="fr-BE" sz="1400"/>
              <a:t> qui porte la signature ci-contre   </a:t>
            </a:r>
            <a:endParaRPr lang="en-US" sz="1400"/>
          </a:p>
        </p:txBody>
      </p:sp>
      <p:sp>
        <p:nvSpPr>
          <p:cNvPr id="77831" name="Rectangle 12"/>
          <p:cNvSpPr>
            <a:spLocks noChangeArrowheads="1"/>
          </p:cNvSpPr>
          <p:nvPr/>
        </p:nvSpPr>
        <p:spPr bwMode="auto">
          <a:xfrm>
            <a:off x="5260975" y="3606800"/>
            <a:ext cx="3694113" cy="381000"/>
          </a:xfrm>
          <a:prstGeom prst="rect">
            <a:avLst/>
          </a:prstGeom>
          <a:solidFill>
            <a:srgbClr val="E6F4FF"/>
          </a:solidFill>
          <a:ln w="9525">
            <a:solidFill>
              <a:schemeClr val="tx1"/>
            </a:solidFill>
            <a:miter lim="800000"/>
            <a:headEnd/>
            <a:tailEnd/>
          </a:ln>
        </p:spPr>
        <p:txBody>
          <a:bodyPr anchor="ctr"/>
          <a:lstStyle/>
          <a:p>
            <a:pPr eaLnBrk="1" hangingPunct="1">
              <a:spcBef>
                <a:spcPct val="20000"/>
              </a:spcBef>
              <a:buClr>
                <a:schemeClr val="accent1"/>
              </a:buClr>
              <a:buSzPct val="80000"/>
              <a:buFont typeface="Wingdings" pitchFamily="2" charset="2"/>
              <a:buNone/>
            </a:pPr>
            <a:r>
              <a:rPr lang="fr-FR" sz="1400"/>
              <a:t>Écrire à l’écran “Hello the World”</a:t>
            </a:r>
          </a:p>
        </p:txBody>
      </p:sp>
      <p:sp>
        <p:nvSpPr>
          <p:cNvPr id="77832" name="Rectangle 13"/>
          <p:cNvSpPr>
            <a:spLocks noChangeArrowheads="1"/>
          </p:cNvSpPr>
          <p:nvPr/>
        </p:nvSpPr>
        <p:spPr bwMode="auto">
          <a:xfrm>
            <a:off x="5260975" y="4064000"/>
            <a:ext cx="3694113" cy="360363"/>
          </a:xfrm>
          <a:prstGeom prst="rect">
            <a:avLst/>
          </a:prstGeom>
          <a:solidFill>
            <a:srgbClr val="E6F4FF"/>
          </a:solidFill>
          <a:ln w="9525">
            <a:solidFill>
              <a:schemeClr val="tx1"/>
            </a:solidFill>
            <a:miter lim="800000"/>
            <a:headEnd/>
            <a:tailEnd/>
          </a:ln>
        </p:spPr>
        <p:txBody>
          <a:bodyPr anchor="ctr"/>
          <a:lstStyle/>
          <a:p>
            <a:pPr eaLnBrk="1" hangingPunct="1"/>
            <a:r>
              <a:rPr lang="fr-BE" sz="1400"/>
              <a:t>Fermer les accolades</a:t>
            </a:r>
            <a:endParaRPr lang="en-US" sz="1400"/>
          </a:p>
        </p:txBody>
      </p:sp>
      <p:sp>
        <p:nvSpPr>
          <p:cNvPr id="77833" name="Text Box 31"/>
          <p:cNvSpPr txBox="1">
            <a:spLocks noChangeArrowheads="1"/>
          </p:cNvSpPr>
          <p:nvPr/>
        </p:nvSpPr>
        <p:spPr bwMode="auto">
          <a:xfrm>
            <a:off x="219075" y="2311400"/>
            <a:ext cx="4826000" cy="2200275"/>
          </a:xfrm>
          <a:prstGeom prst="rect">
            <a:avLst/>
          </a:prstGeom>
          <a:solidFill>
            <a:srgbClr val="E6F4FF"/>
          </a:solidFill>
          <a:ln w="19050">
            <a:solidFill>
              <a:schemeClr val="tx1"/>
            </a:solidFill>
            <a:miter lim="800000"/>
            <a:headEnd/>
            <a:tailEnd/>
          </a:ln>
        </p:spPr>
        <p:txBody>
          <a:bodyPr>
            <a:spAutoFit/>
          </a:bodyPr>
          <a:lstStyle/>
          <a:p>
            <a:pPr lvl="1" algn="l">
              <a:lnSpc>
                <a:spcPct val="150000"/>
              </a:lnSpc>
            </a:pPr>
            <a:r>
              <a:rPr lang="fr-BE" sz="1300">
                <a:solidFill>
                  <a:schemeClr val="tx2"/>
                </a:solidFill>
                <a:latin typeface="Courier New" pitchFamily="49" charset="0"/>
              </a:rPr>
              <a:t>public class HelloWorld</a:t>
            </a:r>
          </a:p>
          <a:p>
            <a:pPr lvl="1" algn="l">
              <a:lnSpc>
                <a:spcPct val="150000"/>
              </a:lnSpc>
            </a:pPr>
            <a:r>
              <a:rPr lang="fr-BE" sz="1300">
                <a:solidFill>
                  <a:schemeClr val="tx2"/>
                </a:solidFill>
                <a:latin typeface="Courier New" pitchFamily="49" charset="0"/>
              </a:rPr>
              <a:t>{</a:t>
            </a:r>
          </a:p>
          <a:p>
            <a:pPr lvl="1" algn="l">
              <a:lnSpc>
                <a:spcPct val="150000"/>
              </a:lnSpc>
            </a:pPr>
            <a:r>
              <a:rPr lang="fr-BE" sz="1300">
                <a:solidFill>
                  <a:schemeClr val="tx2"/>
                </a:solidFill>
                <a:latin typeface="Courier New" pitchFamily="49" charset="0"/>
              </a:rPr>
              <a:t>  public static void main (String[]args)</a:t>
            </a:r>
          </a:p>
          <a:p>
            <a:pPr lvl="1" algn="l">
              <a:lnSpc>
                <a:spcPct val="150000"/>
              </a:lnSpc>
            </a:pPr>
            <a:r>
              <a:rPr lang="fr-BE" sz="1300">
                <a:solidFill>
                  <a:schemeClr val="tx2"/>
                </a:solidFill>
                <a:latin typeface="Courier New" pitchFamily="49" charset="0"/>
              </a:rPr>
              <a:t>  {</a:t>
            </a:r>
          </a:p>
          <a:p>
            <a:pPr lvl="1" algn="l">
              <a:lnSpc>
                <a:spcPct val="150000"/>
              </a:lnSpc>
            </a:pPr>
            <a:r>
              <a:rPr lang="fr-BE" sz="1300">
                <a:solidFill>
                  <a:schemeClr val="tx2"/>
                </a:solidFill>
                <a:latin typeface="Courier New" pitchFamily="49" charset="0"/>
              </a:rPr>
              <a:t>    System.out.println("Hello the World");</a:t>
            </a:r>
          </a:p>
          <a:p>
            <a:pPr lvl="1" algn="l">
              <a:lnSpc>
                <a:spcPct val="150000"/>
              </a:lnSpc>
            </a:pPr>
            <a:r>
              <a:rPr lang="fr-BE" sz="1300">
                <a:solidFill>
                  <a:schemeClr val="tx2"/>
                </a:solidFill>
                <a:latin typeface="Courier New" pitchFamily="49" charset="0"/>
              </a:rPr>
              <a:t>  }</a:t>
            </a:r>
          </a:p>
          <a:p>
            <a:pPr lvl="1" algn="l">
              <a:lnSpc>
                <a:spcPct val="150000"/>
              </a:lnSpc>
            </a:pPr>
            <a:r>
              <a:rPr lang="fr-BE" sz="1300">
                <a:solidFill>
                  <a:schemeClr val="tx2"/>
                </a:solidFill>
                <a:latin typeface="Courier New" pitchFamily="49" charset="0"/>
              </a:rPr>
              <a:t>}</a:t>
            </a:r>
            <a:endParaRPr lang="fr-FR" sz="1300">
              <a:latin typeface="Courier New" pitchFamily="49" charset="0"/>
            </a:endParaRPr>
          </a:p>
        </p:txBody>
      </p:sp>
      <p:sp>
        <p:nvSpPr>
          <p:cNvPr id="77834" name="Rectangle 32"/>
          <p:cNvSpPr>
            <a:spLocks noChangeArrowheads="1"/>
          </p:cNvSpPr>
          <p:nvPr/>
        </p:nvSpPr>
        <p:spPr bwMode="auto">
          <a:xfrm>
            <a:off x="155575" y="4710113"/>
            <a:ext cx="8812213" cy="1558925"/>
          </a:xfrm>
          <a:prstGeom prst="rect">
            <a:avLst/>
          </a:prstGeom>
          <a:noFill/>
          <a:ln w="9525">
            <a:noFill/>
            <a:miter lim="800000"/>
            <a:headEnd/>
            <a:tailEnd/>
          </a:ln>
        </p:spPr>
        <p:txBody>
          <a:bodyPr/>
          <a:lstStyle/>
          <a:p>
            <a:pPr marL="195263" indent="-195263" algn="l">
              <a:spcBef>
                <a:spcPct val="30000"/>
              </a:spcBef>
              <a:buClr>
                <a:srgbClr val="009BCC"/>
              </a:buClr>
              <a:buFont typeface="Symbol" pitchFamily="18" charset="2"/>
              <a:buChar char="·"/>
            </a:pPr>
            <a:r>
              <a:rPr lang="fr-BE" sz="2000" b="1">
                <a:solidFill>
                  <a:schemeClr val="tx2"/>
                </a:solidFill>
              </a:rPr>
              <a:t>Compiler le programme : </a:t>
            </a:r>
            <a:r>
              <a:rPr lang="fr-BE" sz="2000" b="1" u="sng">
                <a:solidFill>
                  <a:schemeClr val="tx2"/>
                </a:solidFill>
                <a:latin typeface="Courier New" pitchFamily="49" charset="0"/>
              </a:rPr>
              <a:t>javac</a:t>
            </a:r>
            <a:r>
              <a:rPr lang="fr-BE" sz="2000" b="1">
                <a:solidFill>
                  <a:schemeClr val="tx2"/>
                </a:solidFill>
                <a:latin typeface="Courier New" pitchFamily="49" charset="0"/>
              </a:rPr>
              <a:t> HelloWorld.java</a:t>
            </a:r>
          </a:p>
          <a:p>
            <a:pPr marL="195263" indent="-195263" algn="l">
              <a:spcBef>
                <a:spcPct val="30000"/>
              </a:spcBef>
              <a:buClr>
                <a:srgbClr val="009BCC"/>
              </a:buClr>
              <a:buFont typeface="Symbol" pitchFamily="18" charset="2"/>
              <a:buChar char="·"/>
            </a:pPr>
            <a:r>
              <a:rPr lang="fr-BE" sz="2000" b="1">
                <a:solidFill>
                  <a:schemeClr val="tx2"/>
                </a:solidFill>
              </a:rPr>
              <a:t>Le compilateur génère le bytecode dans le fichier : </a:t>
            </a:r>
            <a:r>
              <a:rPr lang="fr-BE" sz="1800" b="1">
                <a:solidFill>
                  <a:schemeClr val="tx2"/>
                </a:solidFill>
                <a:latin typeface="Courier New" pitchFamily="49" charset="0"/>
              </a:rPr>
              <a:t>HelloWorld.class</a:t>
            </a:r>
            <a:r>
              <a:rPr lang="fr-BE" sz="2000" b="1">
                <a:solidFill>
                  <a:schemeClr val="tx2"/>
                </a:solidFill>
              </a:rPr>
              <a:t> </a:t>
            </a:r>
          </a:p>
          <a:p>
            <a:pPr marL="195263" indent="-195263" algn="l">
              <a:spcBef>
                <a:spcPct val="30000"/>
              </a:spcBef>
              <a:buClr>
                <a:srgbClr val="009BCC"/>
              </a:buClr>
              <a:buFont typeface="Symbol" pitchFamily="18" charset="2"/>
              <a:buChar char="·"/>
            </a:pPr>
            <a:r>
              <a:rPr lang="fr-BE" sz="2000" b="1">
                <a:solidFill>
                  <a:schemeClr val="tx2"/>
                </a:solidFill>
              </a:rPr>
              <a:t>Exécuter l’application : </a:t>
            </a:r>
            <a:r>
              <a:rPr lang="fr-BE" sz="2000" b="1" u="sng">
                <a:solidFill>
                  <a:schemeClr val="tx2"/>
                </a:solidFill>
                <a:latin typeface="Courier New" pitchFamily="49" charset="0"/>
              </a:rPr>
              <a:t>java</a:t>
            </a:r>
            <a:r>
              <a:rPr lang="fr-BE" sz="2000" b="1">
                <a:solidFill>
                  <a:schemeClr val="tx2"/>
                </a:solidFill>
                <a:latin typeface="Courier New" pitchFamily="49" charset="0"/>
              </a:rPr>
              <a:t> HelloWorld</a:t>
            </a:r>
          </a:p>
          <a:p>
            <a:pPr marL="195263" indent="-195263" algn="l">
              <a:spcBef>
                <a:spcPct val="30000"/>
              </a:spcBef>
              <a:buClr>
                <a:srgbClr val="009BCC"/>
              </a:buClr>
              <a:buFont typeface="Symbol" pitchFamily="18" charset="2"/>
              <a:buChar char="·"/>
            </a:pPr>
            <a:r>
              <a:rPr lang="fr-BE" sz="2000" b="1">
                <a:solidFill>
                  <a:schemeClr val="tx2"/>
                </a:solidFill>
              </a:rPr>
              <a:t>« Hello the World » s’affiche à l’écran</a:t>
            </a:r>
          </a:p>
        </p:txBody>
      </p:sp>
    </p:spTree>
  </p:cSld>
  <p:clrMapOvr>
    <a:masterClrMapping/>
  </p:clrMapOvr>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303107" name="Rectangle 2"/>
          <p:cNvSpPr>
            <a:spLocks noGrp="1" noChangeArrowheads="1"/>
          </p:cNvSpPr>
          <p:nvPr>
            <p:ph type="title"/>
          </p:nvPr>
        </p:nvSpPr>
        <p:spPr/>
        <p:txBody>
          <a:bodyPr/>
          <a:lstStyle/>
          <a:p>
            <a:r>
              <a:rPr lang="fr-FR" smtClean="0"/>
              <a:t>Gestion d’événements</a:t>
            </a:r>
            <a:br>
              <a:rPr lang="fr-FR" smtClean="0"/>
            </a:br>
            <a:r>
              <a:rPr lang="fr-FR" sz="2800" smtClean="0"/>
              <a:t>Mécanismes et structure (3/4)</a:t>
            </a:r>
          </a:p>
        </p:txBody>
      </p:sp>
      <p:sp>
        <p:nvSpPr>
          <p:cNvPr id="303108" name="Rectangle 3"/>
          <p:cNvSpPr>
            <a:spLocks noGrp="1" noChangeArrowheads="1"/>
          </p:cNvSpPr>
          <p:nvPr>
            <p:ph type="body" idx="1"/>
          </p:nvPr>
        </p:nvSpPr>
        <p:spPr>
          <a:xfrm>
            <a:off x="152400" y="1209675"/>
            <a:ext cx="8839200" cy="5213350"/>
          </a:xfrm>
        </p:spPr>
        <p:txBody>
          <a:bodyPr/>
          <a:lstStyle/>
          <a:p>
            <a:r>
              <a:rPr lang="fr-FR" smtClean="0"/>
              <a:t>Evénements</a:t>
            </a:r>
          </a:p>
          <a:p>
            <a:pPr lvl="1"/>
            <a:r>
              <a:rPr lang="fr-FR" smtClean="0"/>
              <a:t>ActionEvent, AdjustmentEvent, ComponentEvent, ContainerEvent, FocusEvent, ItemEvent, KeyEvent, MouseEvent, TextEvent, WindowEvent</a:t>
            </a:r>
          </a:p>
          <a:p>
            <a:pPr lvl="1"/>
            <a:endParaRPr lang="fr-FR" smtClean="0"/>
          </a:p>
          <a:p>
            <a:r>
              <a:rPr lang="fr-FR" smtClean="0"/>
              <a:t>Les Interfaces Ecouteurs</a:t>
            </a:r>
          </a:p>
          <a:p>
            <a:pPr lvl="1"/>
            <a:r>
              <a:rPr lang="fr-FR" smtClean="0"/>
              <a:t>ActionListener, AdjustmentListener, ComponentListener,  ContainerListener, FocusListener, ItemListener, KeyListener, MouseListener, MouseMotionListener, WindowListener</a:t>
            </a:r>
          </a:p>
          <a:p>
            <a:pPr lvl="1"/>
            <a:endParaRPr lang="fr-FR" smtClean="0"/>
          </a:p>
          <a:p>
            <a:r>
              <a:rPr lang="fr-FR" smtClean="0"/>
              <a:t>Les Adapteurs correspondants</a:t>
            </a:r>
          </a:p>
          <a:p>
            <a:pPr lvl="1"/>
            <a:r>
              <a:rPr lang="fr-FR" smtClean="0"/>
              <a:t>ActionAdapter, WindowAdapter, KeyAdapter, MouseAdapter, etc.</a:t>
            </a:r>
          </a:p>
          <a:p>
            <a:pPr lvl="1"/>
            <a:endParaRPr lang="fr-FR" smtClean="0"/>
          </a:p>
          <a:p>
            <a:r>
              <a:rPr lang="fr-FR" smtClean="0"/>
              <a:t>Les Sources d’événements</a:t>
            </a:r>
          </a:p>
          <a:p>
            <a:pPr lvl="1"/>
            <a:r>
              <a:rPr lang="fr-FR" smtClean="0"/>
              <a:t>Button, List, MenuItem, TextField, ScrollBar, CheckBox, Component, Container, Window</a:t>
            </a:r>
          </a:p>
        </p:txBody>
      </p:sp>
    </p:spTree>
  </p:cSld>
  <p:clrMapOvr>
    <a:masterClrMapping/>
  </p:clrMapOvr>
  <p:transition/>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Footer Placeholder 2"/>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304131" name="Rectangle 2"/>
          <p:cNvSpPr>
            <a:spLocks noGrp="1" noChangeArrowheads="1"/>
          </p:cNvSpPr>
          <p:nvPr>
            <p:ph type="title"/>
          </p:nvPr>
        </p:nvSpPr>
        <p:spPr/>
        <p:txBody>
          <a:bodyPr/>
          <a:lstStyle/>
          <a:p>
            <a:r>
              <a:rPr lang="fr-FR" smtClean="0"/>
              <a:t>Gestion d’événements</a:t>
            </a:r>
            <a:br>
              <a:rPr lang="fr-FR" smtClean="0"/>
            </a:br>
            <a:r>
              <a:rPr lang="fr-FR" sz="2800" smtClean="0"/>
              <a:t>Mécanismes et structure (4/4)</a:t>
            </a:r>
          </a:p>
        </p:txBody>
      </p:sp>
      <p:sp>
        <p:nvSpPr>
          <p:cNvPr id="304132" name="Rectangle 3"/>
          <p:cNvSpPr>
            <a:spLocks noChangeArrowheads="1"/>
          </p:cNvSpPr>
          <p:nvPr/>
        </p:nvSpPr>
        <p:spPr bwMode="auto">
          <a:xfrm>
            <a:off x="860425" y="1566863"/>
            <a:ext cx="2209800" cy="1066800"/>
          </a:xfrm>
          <a:prstGeom prst="rect">
            <a:avLst/>
          </a:prstGeom>
          <a:noFill/>
          <a:ln w="9525">
            <a:solidFill>
              <a:schemeClr val="tx1"/>
            </a:solidFill>
            <a:miter lim="800000"/>
            <a:headEnd/>
            <a:tailEnd/>
          </a:ln>
        </p:spPr>
        <p:txBody>
          <a:bodyPr wrap="none" anchor="ctr"/>
          <a:lstStyle/>
          <a:p>
            <a:endParaRPr lang="fr-FR"/>
          </a:p>
        </p:txBody>
      </p:sp>
      <p:sp>
        <p:nvSpPr>
          <p:cNvPr id="304133" name="Text Box 4"/>
          <p:cNvSpPr txBox="1">
            <a:spLocks noChangeArrowheads="1"/>
          </p:cNvSpPr>
          <p:nvPr/>
        </p:nvSpPr>
        <p:spPr bwMode="auto">
          <a:xfrm>
            <a:off x="1165225" y="1917700"/>
            <a:ext cx="1497013" cy="396875"/>
          </a:xfrm>
          <a:prstGeom prst="rect">
            <a:avLst/>
          </a:prstGeom>
          <a:noFill/>
          <a:ln w="9525">
            <a:noFill/>
            <a:miter lim="800000"/>
            <a:headEnd/>
            <a:tailEnd/>
          </a:ln>
        </p:spPr>
        <p:txBody>
          <a:bodyPr wrap="none">
            <a:spAutoFit/>
          </a:bodyPr>
          <a:lstStyle/>
          <a:p>
            <a:pPr algn="l"/>
            <a:r>
              <a:rPr lang="fr-BE" sz="2000"/>
              <a:t>Component</a:t>
            </a:r>
            <a:endParaRPr lang="en-GB" sz="2000"/>
          </a:p>
        </p:txBody>
      </p:sp>
      <p:sp>
        <p:nvSpPr>
          <p:cNvPr id="304134" name="Rectangle 5"/>
          <p:cNvSpPr>
            <a:spLocks noChangeArrowheads="1"/>
          </p:cNvSpPr>
          <p:nvPr/>
        </p:nvSpPr>
        <p:spPr bwMode="auto">
          <a:xfrm>
            <a:off x="5127625" y="1130300"/>
            <a:ext cx="2438400" cy="512763"/>
          </a:xfrm>
          <a:prstGeom prst="rect">
            <a:avLst/>
          </a:prstGeom>
          <a:noFill/>
          <a:ln w="9525">
            <a:solidFill>
              <a:schemeClr val="tx1"/>
            </a:solidFill>
            <a:miter lim="800000"/>
            <a:headEnd/>
            <a:tailEnd/>
          </a:ln>
        </p:spPr>
        <p:txBody>
          <a:bodyPr wrap="none" anchor="ctr"/>
          <a:lstStyle/>
          <a:p>
            <a:endParaRPr lang="fr-FR"/>
          </a:p>
        </p:txBody>
      </p:sp>
      <p:sp>
        <p:nvSpPr>
          <p:cNvPr id="304135" name="Rectangle 6"/>
          <p:cNvSpPr>
            <a:spLocks noChangeArrowheads="1"/>
          </p:cNvSpPr>
          <p:nvPr/>
        </p:nvSpPr>
        <p:spPr bwMode="auto">
          <a:xfrm>
            <a:off x="6499225" y="2024063"/>
            <a:ext cx="2438400" cy="762000"/>
          </a:xfrm>
          <a:prstGeom prst="rect">
            <a:avLst/>
          </a:prstGeom>
          <a:noFill/>
          <a:ln w="9525">
            <a:solidFill>
              <a:schemeClr val="tx1"/>
            </a:solidFill>
            <a:miter lim="800000"/>
            <a:headEnd/>
            <a:tailEnd/>
          </a:ln>
        </p:spPr>
        <p:txBody>
          <a:bodyPr wrap="none" anchor="ctr"/>
          <a:lstStyle/>
          <a:p>
            <a:endParaRPr lang="fr-FR"/>
          </a:p>
        </p:txBody>
      </p:sp>
      <p:sp>
        <p:nvSpPr>
          <p:cNvPr id="304136" name="Rectangle 7"/>
          <p:cNvSpPr>
            <a:spLocks noChangeArrowheads="1"/>
          </p:cNvSpPr>
          <p:nvPr/>
        </p:nvSpPr>
        <p:spPr bwMode="auto">
          <a:xfrm>
            <a:off x="4822825" y="3243263"/>
            <a:ext cx="4191000" cy="2971800"/>
          </a:xfrm>
          <a:prstGeom prst="rect">
            <a:avLst/>
          </a:prstGeom>
          <a:noFill/>
          <a:ln w="9525">
            <a:solidFill>
              <a:schemeClr val="tx1"/>
            </a:solidFill>
            <a:miter lim="800000"/>
            <a:headEnd/>
            <a:tailEnd/>
          </a:ln>
        </p:spPr>
        <p:txBody>
          <a:bodyPr wrap="none" anchor="ctr"/>
          <a:lstStyle/>
          <a:p>
            <a:endParaRPr lang="fr-FR"/>
          </a:p>
        </p:txBody>
      </p:sp>
      <p:sp>
        <p:nvSpPr>
          <p:cNvPr id="304137" name="Rectangle 8"/>
          <p:cNvSpPr>
            <a:spLocks noChangeArrowheads="1"/>
          </p:cNvSpPr>
          <p:nvPr/>
        </p:nvSpPr>
        <p:spPr bwMode="auto">
          <a:xfrm>
            <a:off x="327025" y="3776663"/>
            <a:ext cx="3124200" cy="914400"/>
          </a:xfrm>
          <a:prstGeom prst="rect">
            <a:avLst/>
          </a:prstGeom>
          <a:noFill/>
          <a:ln w="9525">
            <a:solidFill>
              <a:schemeClr val="tx1"/>
            </a:solidFill>
            <a:miter lim="800000"/>
            <a:headEnd/>
            <a:tailEnd/>
          </a:ln>
        </p:spPr>
        <p:txBody>
          <a:bodyPr wrap="none" anchor="ctr"/>
          <a:lstStyle/>
          <a:p>
            <a:endParaRPr lang="fr-FR"/>
          </a:p>
        </p:txBody>
      </p:sp>
      <p:sp>
        <p:nvSpPr>
          <p:cNvPr id="304138" name="Rectangle 9"/>
          <p:cNvSpPr>
            <a:spLocks noChangeArrowheads="1"/>
          </p:cNvSpPr>
          <p:nvPr/>
        </p:nvSpPr>
        <p:spPr bwMode="auto">
          <a:xfrm>
            <a:off x="327025" y="4995863"/>
            <a:ext cx="3124200" cy="457200"/>
          </a:xfrm>
          <a:prstGeom prst="rect">
            <a:avLst/>
          </a:prstGeom>
          <a:noFill/>
          <a:ln w="9525">
            <a:solidFill>
              <a:schemeClr val="tx1"/>
            </a:solidFill>
            <a:miter lim="800000"/>
            <a:headEnd/>
            <a:tailEnd/>
          </a:ln>
        </p:spPr>
        <p:txBody>
          <a:bodyPr wrap="none" anchor="ctr"/>
          <a:lstStyle/>
          <a:p>
            <a:endParaRPr lang="fr-FR"/>
          </a:p>
        </p:txBody>
      </p:sp>
      <p:sp>
        <p:nvSpPr>
          <p:cNvPr id="304139" name="Text Box 10"/>
          <p:cNvSpPr txBox="1">
            <a:spLocks noChangeArrowheads="1"/>
          </p:cNvSpPr>
          <p:nvPr/>
        </p:nvSpPr>
        <p:spPr bwMode="auto">
          <a:xfrm>
            <a:off x="5416550" y="1196975"/>
            <a:ext cx="1597025" cy="396875"/>
          </a:xfrm>
          <a:prstGeom prst="rect">
            <a:avLst/>
          </a:prstGeom>
          <a:noFill/>
          <a:ln w="9525">
            <a:noFill/>
            <a:miter lim="800000"/>
            <a:headEnd/>
            <a:tailEnd/>
          </a:ln>
        </p:spPr>
        <p:txBody>
          <a:bodyPr wrap="none">
            <a:spAutoFit/>
          </a:bodyPr>
          <a:lstStyle/>
          <a:p>
            <a:pPr algn="l"/>
            <a:r>
              <a:rPr lang="fr-BE" sz="2000" i="1"/>
              <a:t>XXXListener</a:t>
            </a:r>
            <a:endParaRPr lang="en-GB" sz="2000" i="1"/>
          </a:p>
        </p:txBody>
      </p:sp>
      <p:sp>
        <p:nvSpPr>
          <p:cNvPr id="304140" name="Text Box 11"/>
          <p:cNvSpPr txBox="1">
            <a:spLocks noChangeArrowheads="1"/>
          </p:cNvSpPr>
          <p:nvPr/>
        </p:nvSpPr>
        <p:spPr bwMode="auto">
          <a:xfrm>
            <a:off x="6788150" y="2187575"/>
            <a:ext cx="1582738" cy="396875"/>
          </a:xfrm>
          <a:prstGeom prst="rect">
            <a:avLst/>
          </a:prstGeom>
          <a:noFill/>
          <a:ln w="9525">
            <a:noFill/>
            <a:miter lim="800000"/>
            <a:headEnd/>
            <a:tailEnd/>
          </a:ln>
        </p:spPr>
        <p:txBody>
          <a:bodyPr wrap="none">
            <a:spAutoFit/>
          </a:bodyPr>
          <a:lstStyle/>
          <a:p>
            <a:pPr algn="l"/>
            <a:r>
              <a:rPr lang="fr-BE" sz="2000"/>
              <a:t>XXXAdapter</a:t>
            </a:r>
            <a:endParaRPr lang="en-GB" sz="2000"/>
          </a:p>
        </p:txBody>
      </p:sp>
      <p:sp>
        <p:nvSpPr>
          <p:cNvPr id="304141" name="Rectangle 12"/>
          <p:cNvSpPr>
            <a:spLocks noChangeArrowheads="1"/>
          </p:cNvSpPr>
          <p:nvPr/>
        </p:nvSpPr>
        <p:spPr bwMode="auto">
          <a:xfrm>
            <a:off x="3070225" y="2633663"/>
            <a:ext cx="228600" cy="228600"/>
          </a:xfrm>
          <a:prstGeom prst="rect">
            <a:avLst/>
          </a:prstGeom>
          <a:noFill/>
          <a:ln w="9525">
            <a:solidFill>
              <a:schemeClr val="tx1"/>
            </a:solidFill>
            <a:miter lim="800000"/>
            <a:headEnd/>
            <a:tailEnd/>
          </a:ln>
        </p:spPr>
        <p:txBody>
          <a:bodyPr wrap="none" anchor="ctr"/>
          <a:lstStyle/>
          <a:p>
            <a:endParaRPr lang="fr-FR"/>
          </a:p>
        </p:txBody>
      </p:sp>
      <p:sp>
        <p:nvSpPr>
          <p:cNvPr id="304142" name="Line 13"/>
          <p:cNvSpPr>
            <a:spLocks noChangeShapeType="1"/>
          </p:cNvSpPr>
          <p:nvPr/>
        </p:nvSpPr>
        <p:spPr bwMode="auto">
          <a:xfrm>
            <a:off x="4137025" y="3471863"/>
            <a:ext cx="685800" cy="533400"/>
          </a:xfrm>
          <a:prstGeom prst="line">
            <a:avLst/>
          </a:prstGeom>
          <a:noFill/>
          <a:ln w="9525">
            <a:solidFill>
              <a:schemeClr val="tx1"/>
            </a:solidFill>
            <a:round/>
            <a:headEnd/>
            <a:tailEnd/>
          </a:ln>
        </p:spPr>
        <p:txBody>
          <a:bodyPr/>
          <a:lstStyle/>
          <a:p>
            <a:endParaRPr lang="fr-FR"/>
          </a:p>
        </p:txBody>
      </p:sp>
      <p:sp>
        <p:nvSpPr>
          <p:cNvPr id="304143" name="Text Box 14"/>
          <p:cNvSpPr txBox="1">
            <a:spLocks noChangeArrowheads="1"/>
          </p:cNvSpPr>
          <p:nvPr/>
        </p:nvSpPr>
        <p:spPr bwMode="auto">
          <a:xfrm>
            <a:off x="3435350" y="2416175"/>
            <a:ext cx="325438" cy="396875"/>
          </a:xfrm>
          <a:prstGeom prst="rect">
            <a:avLst/>
          </a:prstGeom>
          <a:noFill/>
          <a:ln w="9525">
            <a:noFill/>
            <a:miter lim="800000"/>
            <a:headEnd/>
            <a:tailEnd/>
          </a:ln>
        </p:spPr>
        <p:txBody>
          <a:bodyPr wrap="none">
            <a:spAutoFit/>
          </a:bodyPr>
          <a:lstStyle/>
          <a:p>
            <a:pPr algn="l"/>
            <a:r>
              <a:rPr lang="fr-BE" sz="2000"/>
              <a:t>1</a:t>
            </a:r>
            <a:endParaRPr lang="en-GB" sz="2000"/>
          </a:p>
        </p:txBody>
      </p:sp>
      <p:sp>
        <p:nvSpPr>
          <p:cNvPr id="304144" name="Text Box 15"/>
          <p:cNvSpPr txBox="1">
            <a:spLocks noChangeArrowheads="1"/>
          </p:cNvSpPr>
          <p:nvPr/>
        </p:nvSpPr>
        <p:spPr bwMode="auto">
          <a:xfrm>
            <a:off x="4441825" y="3441700"/>
            <a:ext cx="282575" cy="396875"/>
          </a:xfrm>
          <a:prstGeom prst="rect">
            <a:avLst/>
          </a:prstGeom>
          <a:noFill/>
          <a:ln w="9525">
            <a:noFill/>
            <a:miter lim="800000"/>
            <a:headEnd/>
            <a:tailEnd/>
          </a:ln>
        </p:spPr>
        <p:txBody>
          <a:bodyPr wrap="none">
            <a:spAutoFit/>
          </a:bodyPr>
          <a:lstStyle/>
          <a:p>
            <a:pPr algn="l"/>
            <a:r>
              <a:rPr lang="fr-BE" sz="2000"/>
              <a:t>*</a:t>
            </a:r>
            <a:endParaRPr lang="en-GB" sz="2000"/>
          </a:p>
        </p:txBody>
      </p:sp>
      <p:sp>
        <p:nvSpPr>
          <p:cNvPr id="304145" name="Line 16"/>
          <p:cNvSpPr>
            <a:spLocks noChangeShapeType="1"/>
          </p:cNvSpPr>
          <p:nvPr/>
        </p:nvSpPr>
        <p:spPr bwMode="auto">
          <a:xfrm flipV="1">
            <a:off x="7108825" y="2786063"/>
            <a:ext cx="0" cy="457200"/>
          </a:xfrm>
          <a:prstGeom prst="line">
            <a:avLst/>
          </a:prstGeom>
          <a:noFill/>
          <a:ln w="9525">
            <a:solidFill>
              <a:schemeClr val="tx1"/>
            </a:solidFill>
            <a:round/>
            <a:headEnd/>
            <a:tailEnd type="triangle" w="med" len="med"/>
          </a:ln>
        </p:spPr>
        <p:txBody>
          <a:bodyPr/>
          <a:lstStyle/>
          <a:p>
            <a:endParaRPr lang="fr-FR"/>
          </a:p>
        </p:txBody>
      </p:sp>
      <p:sp>
        <p:nvSpPr>
          <p:cNvPr id="304146" name="Line 17"/>
          <p:cNvSpPr>
            <a:spLocks noChangeShapeType="1"/>
          </p:cNvSpPr>
          <p:nvPr/>
        </p:nvSpPr>
        <p:spPr bwMode="auto">
          <a:xfrm flipV="1">
            <a:off x="5661025" y="2938463"/>
            <a:ext cx="0" cy="304800"/>
          </a:xfrm>
          <a:prstGeom prst="line">
            <a:avLst/>
          </a:prstGeom>
          <a:noFill/>
          <a:ln w="9525">
            <a:solidFill>
              <a:schemeClr val="tx1"/>
            </a:solidFill>
            <a:round/>
            <a:headEnd/>
            <a:tailEnd/>
          </a:ln>
        </p:spPr>
        <p:txBody>
          <a:bodyPr/>
          <a:lstStyle/>
          <a:p>
            <a:endParaRPr lang="fr-FR"/>
          </a:p>
        </p:txBody>
      </p:sp>
      <p:sp>
        <p:nvSpPr>
          <p:cNvPr id="304147" name="Line 18"/>
          <p:cNvSpPr>
            <a:spLocks noChangeShapeType="1"/>
          </p:cNvSpPr>
          <p:nvPr/>
        </p:nvSpPr>
        <p:spPr bwMode="auto">
          <a:xfrm flipV="1">
            <a:off x="5661025" y="2481263"/>
            <a:ext cx="0" cy="304800"/>
          </a:xfrm>
          <a:prstGeom prst="line">
            <a:avLst/>
          </a:prstGeom>
          <a:noFill/>
          <a:ln w="9525">
            <a:solidFill>
              <a:schemeClr val="tx1"/>
            </a:solidFill>
            <a:round/>
            <a:headEnd/>
            <a:tailEnd/>
          </a:ln>
        </p:spPr>
        <p:txBody>
          <a:bodyPr/>
          <a:lstStyle/>
          <a:p>
            <a:endParaRPr lang="fr-FR"/>
          </a:p>
        </p:txBody>
      </p:sp>
      <p:sp>
        <p:nvSpPr>
          <p:cNvPr id="304148" name="Line 19"/>
          <p:cNvSpPr>
            <a:spLocks noChangeShapeType="1"/>
          </p:cNvSpPr>
          <p:nvPr/>
        </p:nvSpPr>
        <p:spPr bwMode="auto">
          <a:xfrm flipV="1">
            <a:off x="5661025" y="2100263"/>
            <a:ext cx="0" cy="228600"/>
          </a:xfrm>
          <a:prstGeom prst="line">
            <a:avLst/>
          </a:prstGeom>
          <a:noFill/>
          <a:ln w="9525">
            <a:solidFill>
              <a:schemeClr val="tx1"/>
            </a:solidFill>
            <a:round/>
            <a:headEnd/>
            <a:tailEnd/>
          </a:ln>
        </p:spPr>
        <p:txBody>
          <a:bodyPr/>
          <a:lstStyle/>
          <a:p>
            <a:endParaRPr lang="fr-FR"/>
          </a:p>
        </p:txBody>
      </p:sp>
      <p:sp>
        <p:nvSpPr>
          <p:cNvPr id="304149" name="Line 20"/>
          <p:cNvSpPr>
            <a:spLocks noChangeShapeType="1"/>
          </p:cNvSpPr>
          <p:nvPr/>
        </p:nvSpPr>
        <p:spPr bwMode="auto">
          <a:xfrm flipV="1">
            <a:off x="5661025" y="1643063"/>
            <a:ext cx="0" cy="304800"/>
          </a:xfrm>
          <a:prstGeom prst="line">
            <a:avLst/>
          </a:prstGeom>
          <a:noFill/>
          <a:ln w="9525">
            <a:solidFill>
              <a:schemeClr val="tx1"/>
            </a:solidFill>
            <a:round/>
            <a:headEnd/>
            <a:tailEnd type="triangle" w="med" len="med"/>
          </a:ln>
        </p:spPr>
        <p:txBody>
          <a:bodyPr/>
          <a:lstStyle/>
          <a:p>
            <a:endParaRPr lang="fr-FR"/>
          </a:p>
        </p:txBody>
      </p:sp>
      <p:sp>
        <p:nvSpPr>
          <p:cNvPr id="304150" name="Line 21"/>
          <p:cNvSpPr>
            <a:spLocks noChangeShapeType="1"/>
          </p:cNvSpPr>
          <p:nvPr/>
        </p:nvSpPr>
        <p:spPr bwMode="auto">
          <a:xfrm flipV="1">
            <a:off x="7108825" y="1871663"/>
            <a:ext cx="0" cy="152400"/>
          </a:xfrm>
          <a:prstGeom prst="line">
            <a:avLst/>
          </a:prstGeom>
          <a:noFill/>
          <a:ln w="9525">
            <a:solidFill>
              <a:schemeClr val="tx1"/>
            </a:solidFill>
            <a:round/>
            <a:headEnd/>
            <a:tailEnd/>
          </a:ln>
        </p:spPr>
        <p:txBody>
          <a:bodyPr/>
          <a:lstStyle/>
          <a:p>
            <a:endParaRPr lang="fr-FR"/>
          </a:p>
        </p:txBody>
      </p:sp>
      <p:sp>
        <p:nvSpPr>
          <p:cNvPr id="304151" name="Line 22"/>
          <p:cNvSpPr>
            <a:spLocks noChangeShapeType="1"/>
          </p:cNvSpPr>
          <p:nvPr/>
        </p:nvSpPr>
        <p:spPr bwMode="auto">
          <a:xfrm flipV="1">
            <a:off x="7108825" y="1643063"/>
            <a:ext cx="0" cy="152400"/>
          </a:xfrm>
          <a:prstGeom prst="line">
            <a:avLst/>
          </a:prstGeom>
          <a:noFill/>
          <a:ln w="9525">
            <a:solidFill>
              <a:schemeClr val="tx1"/>
            </a:solidFill>
            <a:round/>
            <a:headEnd/>
            <a:tailEnd type="triangle" w="med" len="med"/>
          </a:ln>
        </p:spPr>
        <p:txBody>
          <a:bodyPr/>
          <a:lstStyle/>
          <a:p>
            <a:endParaRPr lang="fr-FR"/>
          </a:p>
        </p:txBody>
      </p:sp>
      <p:sp>
        <p:nvSpPr>
          <p:cNvPr id="304152" name="Text Box 23"/>
          <p:cNvSpPr txBox="1">
            <a:spLocks noChangeArrowheads="1"/>
          </p:cNvSpPr>
          <p:nvPr/>
        </p:nvSpPr>
        <p:spPr bwMode="auto">
          <a:xfrm>
            <a:off x="1393825" y="4051300"/>
            <a:ext cx="762000" cy="396875"/>
          </a:xfrm>
          <a:prstGeom prst="rect">
            <a:avLst/>
          </a:prstGeom>
          <a:noFill/>
          <a:ln w="9525">
            <a:noFill/>
            <a:miter lim="800000"/>
            <a:headEnd/>
            <a:tailEnd/>
          </a:ln>
        </p:spPr>
        <p:txBody>
          <a:bodyPr wrap="none">
            <a:spAutoFit/>
          </a:bodyPr>
          <a:lstStyle/>
          <a:p>
            <a:pPr algn="l"/>
            <a:r>
              <a:rPr lang="fr-BE" sz="2000"/>
              <a:t>J VM</a:t>
            </a:r>
            <a:endParaRPr lang="en-GB" sz="2000"/>
          </a:p>
        </p:txBody>
      </p:sp>
      <p:sp>
        <p:nvSpPr>
          <p:cNvPr id="304153" name="Text Box 24"/>
          <p:cNvSpPr txBox="1">
            <a:spLocks noChangeArrowheads="1"/>
          </p:cNvSpPr>
          <p:nvPr/>
        </p:nvSpPr>
        <p:spPr bwMode="auto">
          <a:xfrm>
            <a:off x="1470025" y="4995863"/>
            <a:ext cx="650875" cy="396875"/>
          </a:xfrm>
          <a:prstGeom prst="rect">
            <a:avLst/>
          </a:prstGeom>
          <a:noFill/>
          <a:ln w="9525">
            <a:noFill/>
            <a:miter lim="800000"/>
            <a:headEnd/>
            <a:tailEnd/>
          </a:ln>
        </p:spPr>
        <p:txBody>
          <a:bodyPr>
            <a:spAutoFit/>
          </a:bodyPr>
          <a:lstStyle/>
          <a:p>
            <a:pPr algn="l"/>
            <a:r>
              <a:rPr lang="fr-BE" sz="2000"/>
              <a:t>O S</a:t>
            </a:r>
            <a:endParaRPr lang="en-GB" sz="2000"/>
          </a:p>
        </p:txBody>
      </p:sp>
      <p:cxnSp>
        <p:nvCxnSpPr>
          <p:cNvPr id="304154" name="AutoShape 25"/>
          <p:cNvCxnSpPr>
            <a:cxnSpLocks noChangeShapeType="1"/>
            <a:stCxn id="304138" idx="1"/>
            <a:endCxn id="304137" idx="1"/>
          </p:cNvCxnSpPr>
          <p:nvPr/>
        </p:nvCxnSpPr>
        <p:spPr bwMode="auto">
          <a:xfrm rot="10800000" flipH="1">
            <a:off x="327025" y="4233863"/>
            <a:ext cx="1588" cy="990600"/>
          </a:xfrm>
          <a:prstGeom prst="curvedConnector3">
            <a:avLst>
              <a:gd name="adj1" fmla="val -14400005"/>
            </a:avLst>
          </a:prstGeom>
          <a:noFill/>
          <a:ln w="9525">
            <a:solidFill>
              <a:schemeClr val="tx1"/>
            </a:solidFill>
            <a:round/>
            <a:headEnd type="triangle" w="med" len="med"/>
            <a:tailEnd type="triangle" w="med" len="med"/>
          </a:ln>
        </p:spPr>
      </p:cxnSp>
      <p:cxnSp>
        <p:nvCxnSpPr>
          <p:cNvPr id="304155" name="AutoShape 26"/>
          <p:cNvCxnSpPr>
            <a:cxnSpLocks noChangeShapeType="1"/>
            <a:stCxn id="304137" idx="3"/>
            <a:endCxn id="304136" idx="1"/>
          </p:cNvCxnSpPr>
          <p:nvPr/>
        </p:nvCxnSpPr>
        <p:spPr bwMode="auto">
          <a:xfrm>
            <a:off x="3451225" y="4233863"/>
            <a:ext cx="1371600" cy="495300"/>
          </a:xfrm>
          <a:prstGeom prst="curvedConnector3">
            <a:avLst>
              <a:gd name="adj1" fmla="val 50000"/>
            </a:avLst>
          </a:prstGeom>
          <a:noFill/>
          <a:ln w="9525">
            <a:solidFill>
              <a:schemeClr val="tx1"/>
            </a:solidFill>
            <a:round/>
            <a:headEnd/>
            <a:tailEnd type="triangle" w="med" len="med"/>
          </a:ln>
        </p:spPr>
      </p:cxnSp>
      <p:sp>
        <p:nvSpPr>
          <p:cNvPr id="304156" name="Text Box 27"/>
          <p:cNvSpPr txBox="1">
            <a:spLocks noChangeArrowheads="1"/>
          </p:cNvSpPr>
          <p:nvPr/>
        </p:nvSpPr>
        <p:spPr bwMode="auto">
          <a:xfrm>
            <a:off x="3527425" y="4716463"/>
            <a:ext cx="995363" cy="304800"/>
          </a:xfrm>
          <a:prstGeom prst="rect">
            <a:avLst/>
          </a:prstGeom>
          <a:noFill/>
          <a:ln w="9525">
            <a:noFill/>
            <a:miter lim="800000"/>
            <a:headEnd/>
            <a:tailEnd/>
          </a:ln>
        </p:spPr>
        <p:txBody>
          <a:bodyPr wrap="none">
            <a:spAutoFit/>
          </a:bodyPr>
          <a:lstStyle/>
          <a:p>
            <a:pPr algn="l"/>
            <a:r>
              <a:rPr lang="fr-BE" sz="1400"/>
              <a:t>XXXEvent</a:t>
            </a:r>
            <a:endParaRPr lang="en-GB" sz="1400"/>
          </a:p>
        </p:txBody>
      </p:sp>
      <p:sp>
        <p:nvSpPr>
          <p:cNvPr id="304157" name="AutoShape 28"/>
          <p:cNvSpPr>
            <a:spLocks noChangeArrowheads="1"/>
          </p:cNvSpPr>
          <p:nvPr/>
        </p:nvSpPr>
        <p:spPr bwMode="auto">
          <a:xfrm>
            <a:off x="4365625" y="4310063"/>
            <a:ext cx="304800" cy="304800"/>
          </a:xfrm>
          <a:prstGeom prst="smileyFace">
            <a:avLst>
              <a:gd name="adj" fmla="val 4653"/>
            </a:avLst>
          </a:prstGeom>
          <a:noFill/>
          <a:ln w="9525">
            <a:solidFill>
              <a:schemeClr val="tx1"/>
            </a:solidFill>
            <a:round/>
            <a:headEnd/>
            <a:tailEnd/>
          </a:ln>
        </p:spPr>
        <p:txBody>
          <a:bodyPr wrap="none" anchor="ctr"/>
          <a:lstStyle/>
          <a:p>
            <a:endParaRPr lang="fr-FR"/>
          </a:p>
        </p:txBody>
      </p:sp>
      <p:cxnSp>
        <p:nvCxnSpPr>
          <p:cNvPr id="304158" name="AutoShape 29"/>
          <p:cNvCxnSpPr>
            <a:cxnSpLocks noChangeShapeType="1"/>
            <a:stCxn id="304137" idx="1"/>
          </p:cNvCxnSpPr>
          <p:nvPr/>
        </p:nvCxnSpPr>
        <p:spPr bwMode="auto">
          <a:xfrm rot="10800000" flipH="1">
            <a:off x="327025" y="2709863"/>
            <a:ext cx="1143000" cy="1524000"/>
          </a:xfrm>
          <a:prstGeom prst="bentConnector4">
            <a:avLst>
              <a:gd name="adj1" fmla="val -20000"/>
              <a:gd name="adj2" fmla="val 65000"/>
            </a:avLst>
          </a:prstGeom>
          <a:noFill/>
          <a:ln w="9525">
            <a:solidFill>
              <a:schemeClr val="tx1"/>
            </a:solidFill>
            <a:miter lim="800000"/>
            <a:headEnd/>
            <a:tailEnd type="triangle" w="med" len="med"/>
          </a:ln>
        </p:spPr>
      </p:cxnSp>
      <p:sp>
        <p:nvSpPr>
          <p:cNvPr id="304159" name="Text Box 30"/>
          <p:cNvSpPr txBox="1">
            <a:spLocks noChangeArrowheads="1"/>
          </p:cNvSpPr>
          <p:nvPr/>
        </p:nvSpPr>
        <p:spPr bwMode="auto">
          <a:xfrm>
            <a:off x="5965825" y="3441700"/>
            <a:ext cx="1935163" cy="396875"/>
          </a:xfrm>
          <a:prstGeom prst="rect">
            <a:avLst/>
          </a:prstGeom>
          <a:noFill/>
          <a:ln w="9525">
            <a:noFill/>
            <a:miter lim="800000"/>
            <a:headEnd/>
            <a:tailEnd/>
          </a:ln>
        </p:spPr>
        <p:txBody>
          <a:bodyPr wrap="none">
            <a:spAutoFit/>
          </a:bodyPr>
          <a:lstStyle/>
          <a:p>
            <a:pPr algn="l"/>
            <a:r>
              <a:rPr lang="fr-BE" sz="2000"/>
              <a:t>MyXXXListener</a:t>
            </a:r>
            <a:endParaRPr lang="en-GB" sz="2000"/>
          </a:p>
        </p:txBody>
      </p:sp>
      <p:sp>
        <p:nvSpPr>
          <p:cNvPr id="304160" name="Text Box 31"/>
          <p:cNvSpPr txBox="1">
            <a:spLocks noChangeArrowheads="1"/>
          </p:cNvSpPr>
          <p:nvPr/>
        </p:nvSpPr>
        <p:spPr bwMode="auto">
          <a:xfrm>
            <a:off x="4899025" y="4335463"/>
            <a:ext cx="3656013" cy="1581150"/>
          </a:xfrm>
          <a:prstGeom prst="rect">
            <a:avLst/>
          </a:prstGeom>
          <a:noFill/>
          <a:ln w="9525">
            <a:noFill/>
            <a:miter lim="800000"/>
            <a:headEnd/>
            <a:tailEnd/>
          </a:ln>
        </p:spPr>
        <p:txBody>
          <a:bodyPr wrap="none">
            <a:spAutoFit/>
          </a:bodyPr>
          <a:lstStyle/>
          <a:p>
            <a:pPr algn="l"/>
            <a:r>
              <a:rPr lang="fr-BE" sz="1400"/>
              <a:t>Exemples :</a:t>
            </a:r>
          </a:p>
          <a:p>
            <a:pPr algn="l"/>
            <a:endParaRPr lang="fr-BE" sz="1400"/>
          </a:p>
          <a:p>
            <a:pPr algn="l"/>
            <a:r>
              <a:rPr lang="fr-BE" sz="1400"/>
              <a:t>public void actionPerformed (ActionEvent e)</a:t>
            </a:r>
          </a:p>
          <a:p>
            <a:pPr algn="l"/>
            <a:endParaRPr lang="fr-BE" sz="1400"/>
          </a:p>
          <a:p>
            <a:pPr algn="l"/>
            <a:r>
              <a:rPr lang="fr-BE" sz="1400"/>
              <a:t>public void windowClosing (WindowEvent e)</a:t>
            </a:r>
          </a:p>
          <a:p>
            <a:pPr algn="l"/>
            <a:endParaRPr lang="fr-BE" sz="1400"/>
          </a:p>
          <a:p>
            <a:pPr algn="l"/>
            <a:r>
              <a:rPr lang="fr-BE" sz="1400"/>
              <a:t>public void mouseClicked (MouseEvent e)</a:t>
            </a:r>
            <a:endParaRPr lang="en-GB" sz="1400"/>
          </a:p>
        </p:txBody>
      </p:sp>
      <p:sp>
        <p:nvSpPr>
          <p:cNvPr id="304161" name="Text Box 32"/>
          <p:cNvSpPr txBox="1">
            <a:spLocks noChangeArrowheads="1"/>
          </p:cNvSpPr>
          <p:nvPr/>
        </p:nvSpPr>
        <p:spPr bwMode="auto">
          <a:xfrm>
            <a:off x="555625" y="3289300"/>
            <a:ext cx="184150" cy="396875"/>
          </a:xfrm>
          <a:prstGeom prst="rect">
            <a:avLst/>
          </a:prstGeom>
          <a:noFill/>
          <a:ln w="9525">
            <a:noFill/>
            <a:miter lim="800000"/>
            <a:headEnd/>
            <a:tailEnd/>
          </a:ln>
        </p:spPr>
        <p:txBody>
          <a:bodyPr wrap="none">
            <a:spAutoFit/>
          </a:bodyPr>
          <a:lstStyle/>
          <a:p>
            <a:pPr algn="l"/>
            <a:endParaRPr lang="en-GB" sz="2000"/>
          </a:p>
        </p:txBody>
      </p:sp>
      <p:sp>
        <p:nvSpPr>
          <p:cNvPr id="304162" name="Text Box 33"/>
          <p:cNvSpPr txBox="1">
            <a:spLocks noChangeArrowheads="1"/>
          </p:cNvSpPr>
          <p:nvPr/>
        </p:nvSpPr>
        <p:spPr bwMode="auto">
          <a:xfrm>
            <a:off x="250825" y="3344863"/>
            <a:ext cx="814388" cy="304800"/>
          </a:xfrm>
          <a:prstGeom prst="rect">
            <a:avLst/>
          </a:prstGeom>
          <a:noFill/>
          <a:ln w="9525">
            <a:noFill/>
            <a:miter lim="800000"/>
            <a:headEnd/>
            <a:tailEnd/>
          </a:ln>
        </p:spPr>
        <p:txBody>
          <a:bodyPr wrap="none">
            <a:spAutoFit/>
          </a:bodyPr>
          <a:lstStyle/>
          <a:p>
            <a:pPr algn="l"/>
            <a:r>
              <a:rPr lang="fr-BE" sz="1400"/>
              <a:t>contrôle</a:t>
            </a:r>
            <a:endParaRPr lang="en-GB" sz="1400"/>
          </a:p>
        </p:txBody>
      </p:sp>
      <p:sp>
        <p:nvSpPr>
          <p:cNvPr id="304163" name="Text Box 34"/>
          <p:cNvSpPr txBox="1">
            <a:spLocks noChangeArrowheads="1"/>
          </p:cNvSpPr>
          <p:nvPr/>
        </p:nvSpPr>
        <p:spPr bwMode="auto">
          <a:xfrm>
            <a:off x="2232025" y="3060700"/>
            <a:ext cx="2020888" cy="396875"/>
          </a:xfrm>
          <a:prstGeom prst="rect">
            <a:avLst/>
          </a:prstGeom>
          <a:noFill/>
          <a:ln w="9525">
            <a:noFill/>
            <a:miter lim="800000"/>
            <a:headEnd/>
            <a:tailEnd/>
          </a:ln>
        </p:spPr>
        <p:txBody>
          <a:bodyPr wrap="none">
            <a:spAutoFit/>
          </a:bodyPr>
          <a:lstStyle/>
          <a:p>
            <a:pPr algn="l"/>
            <a:r>
              <a:rPr lang="fr-BE" sz="2000"/>
              <a:t>addXXXListener</a:t>
            </a:r>
            <a:endParaRPr lang="en-GB" sz="2000"/>
          </a:p>
        </p:txBody>
      </p:sp>
      <p:sp>
        <p:nvSpPr>
          <p:cNvPr id="304164" name="Line 35"/>
          <p:cNvSpPr>
            <a:spLocks noChangeShapeType="1"/>
          </p:cNvSpPr>
          <p:nvPr/>
        </p:nvSpPr>
        <p:spPr bwMode="auto">
          <a:xfrm>
            <a:off x="3298825" y="2862263"/>
            <a:ext cx="304800" cy="228600"/>
          </a:xfrm>
          <a:prstGeom prst="line">
            <a:avLst/>
          </a:prstGeom>
          <a:noFill/>
          <a:ln w="9525">
            <a:solidFill>
              <a:schemeClr val="tx1"/>
            </a:solidFill>
            <a:round/>
            <a:headEnd/>
            <a:tailEnd/>
          </a:ln>
        </p:spPr>
        <p:txBody>
          <a:bodyPr/>
          <a:lstStyle/>
          <a:p>
            <a:endParaRPr lang="fr-FR"/>
          </a:p>
        </p:txBody>
      </p:sp>
      <p:sp>
        <p:nvSpPr>
          <p:cNvPr id="304165" name="Rectangle 36"/>
          <p:cNvSpPr>
            <a:spLocks noChangeArrowheads="1"/>
          </p:cNvSpPr>
          <p:nvPr/>
        </p:nvSpPr>
        <p:spPr bwMode="auto">
          <a:xfrm>
            <a:off x="403225" y="5834063"/>
            <a:ext cx="1295400" cy="457200"/>
          </a:xfrm>
          <a:prstGeom prst="rect">
            <a:avLst/>
          </a:prstGeom>
          <a:noFill/>
          <a:ln w="9525">
            <a:solidFill>
              <a:schemeClr val="tx1"/>
            </a:solidFill>
            <a:miter lim="800000"/>
            <a:headEnd/>
            <a:tailEnd/>
          </a:ln>
        </p:spPr>
        <p:txBody>
          <a:bodyPr wrap="none" anchor="ctr"/>
          <a:lstStyle/>
          <a:p>
            <a:endParaRPr lang="fr-FR"/>
          </a:p>
        </p:txBody>
      </p:sp>
      <p:sp>
        <p:nvSpPr>
          <p:cNvPr id="304166" name="Rectangle 37"/>
          <p:cNvSpPr>
            <a:spLocks noChangeArrowheads="1"/>
          </p:cNvSpPr>
          <p:nvPr/>
        </p:nvSpPr>
        <p:spPr bwMode="auto">
          <a:xfrm>
            <a:off x="2079625" y="5834063"/>
            <a:ext cx="1600200" cy="457200"/>
          </a:xfrm>
          <a:prstGeom prst="rect">
            <a:avLst/>
          </a:prstGeom>
          <a:noFill/>
          <a:ln w="9525">
            <a:solidFill>
              <a:schemeClr val="tx1"/>
            </a:solidFill>
            <a:miter lim="800000"/>
            <a:headEnd/>
            <a:tailEnd/>
          </a:ln>
        </p:spPr>
        <p:txBody>
          <a:bodyPr wrap="none" anchor="ctr"/>
          <a:lstStyle/>
          <a:p>
            <a:endParaRPr lang="fr-FR"/>
          </a:p>
        </p:txBody>
      </p:sp>
      <p:sp>
        <p:nvSpPr>
          <p:cNvPr id="304167" name="Text Box 38"/>
          <p:cNvSpPr txBox="1">
            <a:spLocks noChangeArrowheads="1"/>
          </p:cNvSpPr>
          <p:nvPr/>
        </p:nvSpPr>
        <p:spPr bwMode="auto">
          <a:xfrm>
            <a:off x="588963" y="5856288"/>
            <a:ext cx="904875" cy="396875"/>
          </a:xfrm>
          <a:prstGeom prst="rect">
            <a:avLst/>
          </a:prstGeom>
          <a:noFill/>
          <a:ln w="9525">
            <a:noFill/>
            <a:miter lim="800000"/>
            <a:headEnd/>
            <a:tailEnd/>
          </a:ln>
        </p:spPr>
        <p:txBody>
          <a:bodyPr wrap="none">
            <a:spAutoFit/>
          </a:bodyPr>
          <a:lstStyle/>
          <a:p>
            <a:pPr algn="l"/>
            <a:r>
              <a:rPr lang="fr-BE" sz="2000"/>
              <a:t>Souris</a:t>
            </a:r>
            <a:endParaRPr lang="en-GB" sz="2000"/>
          </a:p>
        </p:txBody>
      </p:sp>
      <p:sp>
        <p:nvSpPr>
          <p:cNvPr id="304168" name="Text Box 39"/>
          <p:cNvSpPr txBox="1">
            <a:spLocks noChangeArrowheads="1"/>
          </p:cNvSpPr>
          <p:nvPr/>
        </p:nvSpPr>
        <p:spPr bwMode="auto">
          <a:xfrm>
            <a:off x="2417763" y="5876925"/>
            <a:ext cx="976312" cy="396875"/>
          </a:xfrm>
          <a:prstGeom prst="rect">
            <a:avLst/>
          </a:prstGeom>
          <a:noFill/>
          <a:ln w="9525">
            <a:noFill/>
            <a:miter lim="800000"/>
            <a:headEnd/>
            <a:tailEnd/>
          </a:ln>
        </p:spPr>
        <p:txBody>
          <a:bodyPr wrap="none">
            <a:spAutoFit/>
          </a:bodyPr>
          <a:lstStyle/>
          <a:p>
            <a:pPr algn="l"/>
            <a:r>
              <a:rPr lang="fr-BE" sz="2000"/>
              <a:t>Clavier</a:t>
            </a:r>
            <a:endParaRPr lang="en-GB" sz="2000"/>
          </a:p>
        </p:txBody>
      </p:sp>
      <p:cxnSp>
        <p:nvCxnSpPr>
          <p:cNvPr id="304169" name="AutoShape 40"/>
          <p:cNvCxnSpPr>
            <a:cxnSpLocks noChangeShapeType="1"/>
            <a:stCxn id="304138" idx="2"/>
            <a:endCxn id="304165" idx="0"/>
          </p:cNvCxnSpPr>
          <p:nvPr/>
        </p:nvCxnSpPr>
        <p:spPr bwMode="auto">
          <a:xfrm rot="5400000">
            <a:off x="1279525" y="5224463"/>
            <a:ext cx="381000" cy="838200"/>
          </a:xfrm>
          <a:prstGeom prst="bentConnector3">
            <a:avLst>
              <a:gd name="adj1" fmla="val 50000"/>
            </a:avLst>
          </a:prstGeom>
          <a:noFill/>
          <a:ln w="9525">
            <a:solidFill>
              <a:schemeClr val="tx1"/>
            </a:solidFill>
            <a:miter lim="800000"/>
            <a:headEnd/>
            <a:tailEnd type="triangle" w="med" len="med"/>
          </a:ln>
        </p:spPr>
      </p:cxnSp>
      <p:cxnSp>
        <p:nvCxnSpPr>
          <p:cNvPr id="304170" name="AutoShape 41"/>
          <p:cNvCxnSpPr>
            <a:cxnSpLocks noChangeShapeType="1"/>
            <a:stCxn id="304138" idx="2"/>
            <a:endCxn id="304166" idx="0"/>
          </p:cNvCxnSpPr>
          <p:nvPr/>
        </p:nvCxnSpPr>
        <p:spPr bwMode="auto">
          <a:xfrm rot="16200000" flipH="1">
            <a:off x="2193925" y="5148263"/>
            <a:ext cx="381000" cy="990600"/>
          </a:xfrm>
          <a:prstGeom prst="bentConnector3">
            <a:avLst>
              <a:gd name="adj1" fmla="val 50000"/>
            </a:avLst>
          </a:prstGeom>
          <a:noFill/>
          <a:ln w="9525">
            <a:solidFill>
              <a:schemeClr val="tx1"/>
            </a:solidFill>
            <a:miter lim="800000"/>
            <a:headEnd/>
            <a:tailEnd type="triangle" w="med" len="med"/>
          </a:ln>
        </p:spPr>
      </p:cxnSp>
      <p:sp>
        <p:nvSpPr>
          <p:cNvPr id="304171" name="Text Box 42"/>
          <p:cNvSpPr txBox="1">
            <a:spLocks noChangeArrowheads="1"/>
          </p:cNvSpPr>
          <p:nvPr/>
        </p:nvSpPr>
        <p:spPr bwMode="auto">
          <a:xfrm>
            <a:off x="2978150" y="5540375"/>
            <a:ext cx="854075" cy="304800"/>
          </a:xfrm>
          <a:prstGeom prst="rect">
            <a:avLst/>
          </a:prstGeom>
          <a:noFill/>
          <a:ln w="9525">
            <a:noFill/>
            <a:miter lim="800000"/>
            <a:headEnd/>
            <a:tailEnd/>
          </a:ln>
        </p:spPr>
        <p:txBody>
          <a:bodyPr wrap="none">
            <a:spAutoFit/>
          </a:bodyPr>
          <a:lstStyle/>
          <a:p>
            <a:pPr algn="l"/>
            <a:r>
              <a:rPr lang="fr-BE" sz="1400"/>
              <a:t>Contrôle</a:t>
            </a:r>
            <a:endParaRPr lang="en-GB" sz="1400"/>
          </a:p>
        </p:txBody>
      </p:sp>
    </p:spTree>
  </p:cSld>
  <p:clrMapOvr>
    <a:masterClrMapping/>
  </p:clrMapOvr>
  <p:transition/>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305155" name="Rectangle 2"/>
          <p:cNvSpPr>
            <a:spLocks noGrp="1" noChangeArrowheads="1"/>
          </p:cNvSpPr>
          <p:nvPr>
            <p:ph type="title"/>
          </p:nvPr>
        </p:nvSpPr>
        <p:spPr/>
        <p:txBody>
          <a:bodyPr/>
          <a:lstStyle/>
          <a:p>
            <a:r>
              <a:rPr lang="fr-FR" smtClean="0"/>
              <a:t>Gestion d’événements</a:t>
            </a:r>
            <a:br>
              <a:rPr lang="fr-FR" smtClean="0"/>
            </a:br>
            <a:r>
              <a:rPr lang="fr-FR" sz="2800" smtClean="0"/>
              <a:t>Mise en œuvre</a:t>
            </a:r>
          </a:p>
        </p:txBody>
      </p:sp>
      <p:sp>
        <p:nvSpPr>
          <p:cNvPr id="305156" name="Rectangle 3"/>
          <p:cNvSpPr>
            <a:spLocks noGrp="1" noChangeArrowheads="1"/>
          </p:cNvSpPr>
          <p:nvPr>
            <p:ph type="body" idx="1"/>
          </p:nvPr>
        </p:nvSpPr>
        <p:spPr>
          <a:xfrm>
            <a:off x="152400" y="1295400"/>
            <a:ext cx="8839200" cy="4976813"/>
          </a:xfrm>
        </p:spPr>
        <p:txBody>
          <a:bodyPr/>
          <a:lstStyle/>
          <a:p>
            <a:r>
              <a:rPr lang="fr-BE" sz="2400" smtClean="0"/>
              <a:t>Par implémentation de l’interface</a:t>
            </a:r>
          </a:p>
          <a:p>
            <a:pPr lvl="1"/>
            <a:r>
              <a:rPr lang="fr-BE" sz="2000" smtClean="0"/>
              <a:t>Usage</a:t>
            </a:r>
          </a:p>
          <a:p>
            <a:pPr lvl="2">
              <a:buFont typeface="Wingdings" pitchFamily="2" charset="2"/>
              <a:buChar char="è"/>
            </a:pPr>
            <a:r>
              <a:rPr lang="fr-BE" sz="1800" smtClean="0">
                <a:latin typeface="Courier New" pitchFamily="49" charset="0"/>
              </a:rPr>
              <a:t> public class MaClasse implements ActionListener</a:t>
            </a:r>
          </a:p>
          <a:p>
            <a:pPr lvl="2">
              <a:buFont typeface="Wingdings" pitchFamily="2" charset="2"/>
              <a:buChar char="è"/>
            </a:pPr>
            <a:r>
              <a:rPr lang="fr-BE" sz="1800" smtClean="0">
                <a:latin typeface="Courier New" pitchFamily="49" charset="0"/>
              </a:rPr>
              <a:t> </a:t>
            </a:r>
            <a:r>
              <a:rPr lang="fr-BE" sz="1800" smtClean="0"/>
              <a:t>Ensuite, il faut redéfinir la ou les méthode(s) prédéfinie(s)</a:t>
            </a:r>
          </a:p>
          <a:p>
            <a:pPr lvl="1"/>
            <a:r>
              <a:rPr lang="fr-BE" sz="2000" smtClean="0"/>
              <a:t>Avantages:</a:t>
            </a:r>
          </a:p>
          <a:p>
            <a:pPr lvl="2">
              <a:buClr>
                <a:schemeClr val="tx1"/>
              </a:buClr>
              <a:buFont typeface="Wingdings" pitchFamily="2" charset="2"/>
              <a:buChar char="J"/>
            </a:pPr>
            <a:r>
              <a:rPr lang="fr-BE" sz="1800" smtClean="0"/>
              <a:t> Meilleur sur le plan orienté objet</a:t>
            </a:r>
          </a:p>
          <a:p>
            <a:pPr lvl="2">
              <a:buClr>
                <a:schemeClr val="tx1"/>
              </a:buClr>
              <a:buFont typeface="Wingdings" pitchFamily="2" charset="2"/>
              <a:buChar char="J"/>
            </a:pPr>
            <a:r>
              <a:rPr lang="fr-BE" sz="1800" smtClean="0"/>
              <a:t> La classe peut hériter d’une autre classe</a:t>
            </a:r>
          </a:p>
          <a:p>
            <a:pPr lvl="2">
              <a:buClr>
                <a:schemeClr val="tx1"/>
              </a:buClr>
              <a:buFont typeface="Wingdings" pitchFamily="2" charset="2"/>
              <a:buChar char="J"/>
            </a:pPr>
            <a:r>
              <a:rPr lang="fr-BE" sz="1800" smtClean="0"/>
              <a:t> Consistance</a:t>
            </a:r>
          </a:p>
        </p:txBody>
      </p:sp>
    </p:spTree>
  </p:cSld>
  <p:clrMapOvr>
    <a:masterClrMapping/>
  </p:clrMapOvr>
  <p:transition/>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306179" name="Rectangle 2"/>
          <p:cNvSpPr>
            <a:spLocks noGrp="1" noChangeArrowheads="1"/>
          </p:cNvSpPr>
          <p:nvPr>
            <p:ph type="title"/>
          </p:nvPr>
        </p:nvSpPr>
        <p:spPr/>
        <p:txBody>
          <a:bodyPr/>
          <a:lstStyle/>
          <a:p>
            <a:r>
              <a:rPr lang="fr-FR" smtClean="0"/>
              <a:t>Gestion d’événements</a:t>
            </a:r>
            <a:br>
              <a:rPr lang="fr-FR" smtClean="0"/>
            </a:br>
            <a:r>
              <a:rPr lang="fr-FR" sz="2800" smtClean="0"/>
              <a:t>Mise en œuvre – Evénements de fenêtre</a:t>
            </a:r>
          </a:p>
        </p:txBody>
      </p:sp>
      <p:sp>
        <p:nvSpPr>
          <p:cNvPr id="306180" name="Rectangle 3"/>
          <p:cNvSpPr>
            <a:spLocks noGrp="1" noChangeArrowheads="1"/>
          </p:cNvSpPr>
          <p:nvPr>
            <p:ph type="body" idx="1"/>
          </p:nvPr>
        </p:nvSpPr>
        <p:spPr>
          <a:xfrm>
            <a:off x="152400" y="1295400"/>
            <a:ext cx="8839200" cy="4975225"/>
          </a:xfrm>
        </p:spPr>
        <p:txBody>
          <a:bodyPr/>
          <a:lstStyle/>
          <a:p>
            <a:pPr>
              <a:lnSpc>
                <a:spcPct val="90000"/>
              </a:lnSpc>
              <a:buFont typeface="Symbol" pitchFamily="18" charset="2"/>
              <a:buNone/>
            </a:pPr>
            <a:r>
              <a:rPr lang="fr-FR" sz="1800" smtClean="0">
                <a:latin typeface="Courier New" pitchFamily="49" charset="0"/>
              </a:rPr>
              <a:t>class Fenetre extends JFrame implements WindowListener</a:t>
            </a:r>
          </a:p>
          <a:p>
            <a:pPr>
              <a:lnSpc>
                <a:spcPct val="90000"/>
              </a:lnSpc>
              <a:buFont typeface="Symbol" pitchFamily="18" charset="2"/>
              <a:buNone/>
            </a:pPr>
            <a:r>
              <a:rPr lang="fr-FR" sz="1800" smtClean="0">
                <a:latin typeface="Courier New" pitchFamily="49" charset="0"/>
              </a:rPr>
              <a:t>{</a:t>
            </a:r>
          </a:p>
          <a:p>
            <a:pPr>
              <a:lnSpc>
                <a:spcPct val="90000"/>
              </a:lnSpc>
              <a:buFont typeface="Symbol" pitchFamily="18" charset="2"/>
              <a:buNone/>
            </a:pPr>
            <a:r>
              <a:rPr lang="fr-FR" sz="1800" smtClean="0">
                <a:latin typeface="Courier New" pitchFamily="49" charset="0"/>
              </a:rPr>
              <a:t>  public Fenetre()</a:t>
            </a:r>
          </a:p>
          <a:p>
            <a:pPr>
              <a:lnSpc>
                <a:spcPct val="90000"/>
              </a:lnSpc>
              <a:buFont typeface="Symbol" pitchFamily="18" charset="2"/>
              <a:buNone/>
            </a:pPr>
            <a:r>
              <a:rPr lang="fr-FR" sz="1800" smtClean="0">
                <a:latin typeface="Courier New" pitchFamily="49" charset="0"/>
              </a:rPr>
              <a:t>  {</a:t>
            </a:r>
          </a:p>
          <a:p>
            <a:pPr>
              <a:lnSpc>
                <a:spcPct val="90000"/>
              </a:lnSpc>
              <a:buFont typeface="Symbol" pitchFamily="18" charset="2"/>
              <a:buNone/>
            </a:pPr>
            <a:r>
              <a:rPr lang="fr-FR" sz="1800" smtClean="0">
                <a:latin typeface="Courier New" pitchFamily="49" charset="0"/>
              </a:rPr>
              <a:t>    addWindowListener(this);</a:t>
            </a:r>
          </a:p>
          <a:p>
            <a:pPr>
              <a:lnSpc>
                <a:spcPct val="90000"/>
              </a:lnSpc>
              <a:buFont typeface="Symbol" pitchFamily="18" charset="2"/>
              <a:buNone/>
            </a:pPr>
            <a:r>
              <a:rPr lang="fr-FR" sz="1800" smtClean="0">
                <a:latin typeface="Courier New" pitchFamily="49" charset="0"/>
              </a:rPr>
              <a:t>  }</a:t>
            </a:r>
          </a:p>
          <a:p>
            <a:pPr>
              <a:lnSpc>
                <a:spcPct val="90000"/>
              </a:lnSpc>
              <a:buFont typeface="Symbol" pitchFamily="18" charset="2"/>
              <a:buNone/>
            </a:pPr>
            <a:endParaRPr lang="fr-FR" sz="1800" smtClean="0">
              <a:latin typeface="Courier New" pitchFamily="49" charset="0"/>
            </a:endParaRPr>
          </a:p>
          <a:p>
            <a:pPr>
              <a:lnSpc>
                <a:spcPct val="90000"/>
              </a:lnSpc>
              <a:buFont typeface="Symbol" pitchFamily="18" charset="2"/>
              <a:buNone/>
            </a:pPr>
            <a:r>
              <a:rPr lang="fr-FR" sz="1800" smtClean="0">
                <a:latin typeface="Courier New" pitchFamily="49" charset="0"/>
              </a:rPr>
              <a:t>  public void windowClosed(WindowEvent e) {}</a:t>
            </a:r>
          </a:p>
          <a:p>
            <a:pPr>
              <a:lnSpc>
                <a:spcPct val="90000"/>
              </a:lnSpc>
              <a:buFont typeface="Symbol" pitchFamily="18" charset="2"/>
              <a:buNone/>
            </a:pPr>
            <a:r>
              <a:rPr lang="fr-FR" sz="1800" smtClean="0">
                <a:latin typeface="Courier New" pitchFamily="49" charset="0"/>
              </a:rPr>
              <a:t>  public void windowIconified(WindowEvent e) {}</a:t>
            </a:r>
          </a:p>
          <a:p>
            <a:pPr>
              <a:lnSpc>
                <a:spcPct val="90000"/>
              </a:lnSpc>
              <a:buFont typeface="Symbol" pitchFamily="18" charset="2"/>
              <a:buNone/>
            </a:pPr>
            <a:r>
              <a:rPr lang="fr-FR" sz="1800" smtClean="0">
                <a:latin typeface="Courier New" pitchFamily="49" charset="0"/>
              </a:rPr>
              <a:t>  public void windowOpened(WindowEvent e) {}</a:t>
            </a:r>
          </a:p>
          <a:p>
            <a:pPr>
              <a:lnSpc>
                <a:spcPct val="90000"/>
              </a:lnSpc>
              <a:buFont typeface="Symbol" pitchFamily="18" charset="2"/>
              <a:buNone/>
            </a:pPr>
            <a:r>
              <a:rPr lang="fr-FR" sz="1800" smtClean="0">
                <a:latin typeface="Courier New" pitchFamily="49" charset="0"/>
              </a:rPr>
              <a:t>  public void windowClosing(WindowEvent e) {System.exit(0);}</a:t>
            </a:r>
          </a:p>
          <a:p>
            <a:pPr>
              <a:lnSpc>
                <a:spcPct val="90000"/>
              </a:lnSpc>
              <a:buFont typeface="Symbol" pitchFamily="18" charset="2"/>
              <a:buNone/>
            </a:pPr>
            <a:r>
              <a:rPr lang="fr-FR" sz="1800" smtClean="0">
                <a:latin typeface="Courier New" pitchFamily="49" charset="0"/>
              </a:rPr>
              <a:t>  public void windowDeiconified(WindowEvent e) {}</a:t>
            </a:r>
          </a:p>
          <a:p>
            <a:pPr>
              <a:lnSpc>
                <a:spcPct val="90000"/>
              </a:lnSpc>
              <a:buFont typeface="Symbol" pitchFamily="18" charset="2"/>
              <a:buNone/>
            </a:pPr>
            <a:r>
              <a:rPr lang="fr-FR" sz="1800" smtClean="0">
                <a:latin typeface="Courier New" pitchFamily="49" charset="0"/>
              </a:rPr>
              <a:t>  public void windowActivated(WindowEvent e) {}</a:t>
            </a:r>
          </a:p>
          <a:p>
            <a:pPr>
              <a:lnSpc>
                <a:spcPct val="90000"/>
              </a:lnSpc>
              <a:buFont typeface="Symbol" pitchFamily="18" charset="2"/>
              <a:buNone/>
            </a:pPr>
            <a:r>
              <a:rPr lang="fr-FR" sz="1800" smtClean="0">
                <a:latin typeface="Courier New" pitchFamily="49" charset="0"/>
              </a:rPr>
              <a:t>  public void windowDeactivated(WindowEvent e) {}</a:t>
            </a:r>
          </a:p>
          <a:p>
            <a:pPr>
              <a:lnSpc>
                <a:spcPct val="90000"/>
              </a:lnSpc>
              <a:buFont typeface="Symbol" pitchFamily="18" charset="2"/>
              <a:buNone/>
            </a:pPr>
            <a:r>
              <a:rPr lang="fr-FR" sz="1800" smtClean="0">
                <a:latin typeface="Courier New" pitchFamily="49" charset="0"/>
              </a:rPr>
              <a:t>}</a:t>
            </a:r>
          </a:p>
        </p:txBody>
      </p:sp>
    </p:spTree>
  </p:cSld>
  <p:clrMapOvr>
    <a:masterClrMapping/>
  </p:clrMapOvr>
  <p:transition/>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307203" name="Rectangle 2"/>
          <p:cNvSpPr>
            <a:spLocks noGrp="1" noChangeArrowheads="1"/>
          </p:cNvSpPr>
          <p:nvPr>
            <p:ph type="title"/>
          </p:nvPr>
        </p:nvSpPr>
        <p:spPr/>
        <p:txBody>
          <a:bodyPr/>
          <a:lstStyle/>
          <a:p>
            <a:r>
              <a:rPr lang="fr-FR" smtClean="0"/>
              <a:t>Gestion d’événements</a:t>
            </a:r>
            <a:br>
              <a:rPr lang="fr-FR" smtClean="0"/>
            </a:br>
            <a:r>
              <a:rPr lang="fr-FR" sz="2800" smtClean="0"/>
              <a:t>Mise en œuvre – Sélection de menus et boutons</a:t>
            </a:r>
          </a:p>
        </p:txBody>
      </p:sp>
      <p:sp>
        <p:nvSpPr>
          <p:cNvPr id="307204" name="Rectangle 3"/>
          <p:cNvSpPr>
            <a:spLocks noGrp="1" noChangeArrowheads="1"/>
          </p:cNvSpPr>
          <p:nvPr>
            <p:ph type="body" idx="1"/>
          </p:nvPr>
        </p:nvSpPr>
        <p:spPr>
          <a:xfrm>
            <a:off x="152400" y="1295400"/>
            <a:ext cx="8839200" cy="4975225"/>
          </a:xfrm>
        </p:spPr>
        <p:txBody>
          <a:bodyPr/>
          <a:lstStyle/>
          <a:p>
            <a:pPr>
              <a:lnSpc>
                <a:spcPct val="120000"/>
              </a:lnSpc>
              <a:buFont typeface="Symbol" pitchFamily="18" charset="2"/>
              <a:buNone/>
            </a:pPr>
            <a:r>
              <a:rPr lang="fr-FR" smtClean="0">
                <a:latin typeface="Courier New" pitchFamily="49" charset="0"/>
              </a:rPr>
              <a:t>class GereMenus implements ActionListener</a:t>
            </a:r>
          </a:p>
          <a:p>
            <a:pPr>
              <a:lnSpc>
                <a:spcPct val="120000"/>
              </a:lnSpc>
              <a:buFont typeface="Symbol" pitchFamily="18" charset="2"/>
              <a:buNone/>
            </a:pPr>
            <a:r>
              <a:rPr lang="fr-FR" smtClean="0">
                <a:latin typeface="Courier New" pitchFamily="49" charset="0"/>
              </a:rPr>
              <a:t>{</a:t>
            </a:r>
          </a:p>
          <a:p>
            <a:pPr>
              <a:lnSpc>
                <a:spcPct val="120000"/>
              </a:lnSpc>
              <a:buFont typeface="Symbol" pitchFamily="18" charset="2"/>
              <a:buNone/>
            </a:pPr>
            <a:r>
              <a:rPr lang="fr-FR" smtClean="0">
                <a:latin typeface="Courier New" pitchFamily="49" charset="0"/>
              </a:rPr>
              <a:t>	</a:t>
            </a:r>
            <a:r>
              <a:rPr lang="en-GB" smtClean="0">
                <a:latin typeface="Courier New" pitchFamily="49" charset="0"/>
              </a:rPr>
              <a:t>public void actionPerformed(ActionEvent e) {</a:t>
            </a:r>
          </a:p>
          <a:p>
            <a:pPr>
              <a:lnSpc>
                <a:spcPct val="120000"/>
              </a:lnSpc>
              <a:buFont typeface="Symbol" pitchFamily="18" charset="2"/>
              <a:buNone/>
            </a:pPr>
            <a:r>
              <a:rPr lang="fr-FR" smtClean="0">
                <a:latin typeface="Courier New" pitchFamily="49" charset="0"/>
              </a:rPr>
              <a:t>		// Que faire quand une action est déclenchée?</a:t>
            </a:r>
            <a:endParaRPr lang="en-GB" smtClean="0">
              <a:latin typeface="Courier New" pitchFamily="49" charset="0"/>
            </a:endParaRPr>
          </a:p>
          <a:p>
            <a:pPr>
              <a:lnSpc>
                <a:spcPct val="120000"/>
              </a:lnSpc>
              <a:buFont typeface="Symbol" pitchFamily="18" charset="2"/>
              <a:buNone/>
            </a:pPr>
            <a:r>
              <a:rPr lang="en-GB" smtClean="0">
                <a:latin typeface="Courier New" pitchFamily="49" charset="0"/>
              </a:rPr>
              <a:t>	}</a:t>
            </a:r>
          </a:p>
          <a:p>
            <a:pPr>
              <a:lnSpc>
                <a:spcPct val="120000"/>
              </a:lnSpc>
              <a:buFont typeface="Symbol" pitchFamily="18" charset="2"/>
              <a:buNone/>
            </a:pPr>
            <a:r>
              <a:rPr lang="fr-FR" smtClean="0">
                <a:latin typeface="Courier New" pitchFamily="49" charset="0"/>
              </a:rPr>
              <a:t>}</a:t>
            </a:r>
          </a:p>
        </p:txBody>
      </p:sp>
    </p:spTree>
  </p:cSld>
  <p:clrMapOvr>
    <a:masterClrMapping/>
  </p:clrMapOvr>
  <p:transition/>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308227" name="Rectangle 2"/>
          <p:cNvSpPr>
            <a:spLocks noGrp="1" noChangeArrowheads="1"/>
          </p:cNvSpPr>
          <p:nvPr>
            <p:ph type="title"/>
          </p:nvPr>
        </p:nvSpPr>
        <p:spPr/>
        <p:txBody>
          <a:bodyPr/>
          <a:lstStyle/>
          <a:p>
            <a:r>
              <a:rPr lang="fr-FR" smtClean="0"/>
              <a:t>Gestion d’événements</a:t>
            </a:r>
            <a:br>
              <a:rPr lang="fr-FR" smtClean="0"/>
            </a:br>
            <a:r>
              <a:rPr lang="fr-FR" sz="2800" smtClean="0"/>
              <a:t>Mise en œuvre – Sélection dans une JTable</a:t>
            </a:r>
          </a:p>
        </p:txBody>
      </p:sp>
      <p:sp>
        <p:nvSpPr>
          <p:cNvPr id="308228" name="Rectangle 3"/>
          <p:cNvSpPr>
            <a:spLocks noGrp="1" noChangeArrowheads="1"/>
          </p:cNvSpPr>
          <p:nvPr>
            <p:ph type="body" idx="1"/>
          </p:nvPr>
        </p:nvSpPr>
        <p:spPr>
          <a:xfrm>
            <a:off x="152400" y="1295400"/>
            <a:ext cx="8839200" cy="4975225"/>
          </a:xfrm>
        </p:spPr>
        <p:txBody>
          <a:bodyPr/>
          <a:lstStyle/>
          <a:p>
            <a:pPr>
              <a:lnSpc>
                <a:spcPct val="80000"/>
              </a:lnSpc>
              <a:buFont typeface="Symbol" pitchFamily="18" charset="2"/>
              <a:buNone/>
            </a:pPr>
            <a:r>
              <a:rPr lang="fr-FR" sz="1800" smtClean="0">
                <a:latin typeface="Courier New" pitchFamily="49" charset="0"/>
              </a:rPr>
              <a:t>class GereTables implements ListSelectionListener</a:t>
            </a:r>
          </a:p>
          <a:p>
            <a:pPr>
              <a:lnSpc>
                <a:spcPct val="80000"/>
              </a:lnSpc>
              <a:buFont typeface="Symbol" pitchFamily="18" charset="2"/>
              <a:buNone/>
            </a:pPr>
            <a:r>
              <a:rPr lang="fr-FR" sz="1800" smtClean="0">
                <a:latin typeface="Courier New" pitchFamily="49" charset="0"/>
              </a:rPr>
              <a:t>{</a:t>
            </a:r>
          </a:p>
          <a:p>
            <a:pPr>
              <a:lnSpc>
                <a:spcPct val="80000"/>
              </a:lnSpc>
              <a:buFont typeface="Symbol" pitchFamily="18" charset="2"/>
              <a:buNone/>
            </a:pPr>
            <a:r>
              <a:rPr lang="en-GB" sz="1800" smtClean="0">
                <a:latin typeface="Courier New" pitchFamily="49" charset="0"/>
              </a:rPr>
              <a:t>    public void valueChanged(ListSelectionEvent e) {</a:t>
            </a:r>
          </a:p>
          <a:p>
            <a:pPr>
              <a:lnSpc>
                <a:spcPct val="80000"/>
              </a:lnSpc>
              <a:buFont typeface="Symbol" pitchFamily="18" charset="2"/>
              <a:buNone/>
            </a:pPr>
            <a:r>
              <a:rPr lang="en-GB" sz="1800" smtClean="0">
                <a:latin typeface="Courier New" pitchFamily="49" charset="0"/>
              </a:rPr>
              <a:t>		if (e.getValueIsAdjusting())</a:t>
            </a:r>
          </a:p>
          <a:p>
            <a:pPr>
              <a:lnSpc>
                <a:spcPct val="80000"/>
              </a:lnSpc>
              <a:buFont typeface="Symbol" pitchFamily="18" charset="2"/>
              <a:buNone/>
            </a:pPr>
            <a:r>
              <a:rPr lang="en-GB" sz="1800" smtClean="0">
                <a:latin typeface="Courier New" pitchFamily="49" charset="0"/>
              </a:rPr>
              <a:t>			return;</a:t>
            </a:r>
          </a:p>
          <a:p>
            <a:pPr>
              <a:lnSpc>
                <a:spcPct val="80000"/>
              </a:lnSpc>
              <a:buFont typeface="Symbol" pitchFamily="18" charset="2"/>
              <a:buNone/>
            </a:pPr>
            <a:r>
              <a:rPr lang="en-GB" sz="1800" smtClean="0">
                <a:latin typeface="Courier New" pitchFamily="49" charset="0"/>
              </a:rPr>
              <a:t>		ListSelectionModel lsm;</a:t>
            </a:r>
          </a:p>
          <a:p>
            <a:pPr>
              <a:lnSpc>
                <a:spcPct val="80000"/>
              </a:lnSpc>
              <a:buFont typeface="Symbol" pitchFamily="18" charset="2"/>
              <a:buNone/>
            </a:pPr>
            <a:r>
              <a:rPr lang="en-GB" sz="1800" smtClean="0">
                <a:latin typeface="Courier New" pitchFamily="49" charset="0"/>
              </a:rPr>
              <a:t>		lsm = (ListSelectionModel) e.getSource();</a:t>
            </a:r>
            <a:endParaRPr lang="fr-FR" sz="1800" smtClean="0">
              <a:latin typeface="Courier New" pitchFamily="49" charset="0"/>
            </a:endParaRPr>
          </a:p>
          <a:p>
            <a:pPr>
              <a:lnSpc>
                <a:spcPct val="80000"/>
              </a:lnSpc>
              <a:buFont typeface="Symbol" pitchFamily="18" charset="2"/>
              <a:buNone/>
            </a:pPr>
            <a:r>
              <a:rPr lang="fr-FR" sz="1800" smtClean="0">
                <a:latin typeface="Courier New" pitchFamily="49" charset="0"/>
              </a:rPr>
              <a:t>		if(lsm.isSelectionEmpty()){</a:t>
            </a:r>
          </a:p>
          <a:p>
            <a:pPr>
              <a:lnSpc>
                <a:spcPct val="80000"/>
              </a:lnSpc>
              <a:buFont typeface="Symbol" pitchFamily="18" charset="2"/>
              <a:buNone/>
            </a:pPr>
            <a:r>
              <a:rPr lang="fr-FR" sz="1800" smtClean="0">
                <a:latin typeface="Courier New" pitchFamily="49" charset="0"/>
              </a:rPr>
              <a:t>			// Que fait si aucune ligne n’a été sélectionnée?</a:t>
            </a:r>
          </a:p>
          <a:p>
            <a:pPr>
              <a:lnSpc>
                <a:spcPct val="80000"/>
              </a:lnSpc>
              <a:buFont typeface="Symbol" pitchFamily="18" charset="2"/>
              <a:buNone/>
            </a:pPr>
            <a:r>
              <a:rPr lang="fr-FR" sz="1800" smtClean="0">
                <a:latin typeface="Courier New" pitchFamily="49" charset="0"/>
              </a:rPr>
              <a:t>		} else {</a:t>
            </a:r>
          </a:p>
          <a:p>
            <a:pPr>
              <a:lnSpc>
                <a:spcPct val="80000"/>
              </a:lnSpc>
              <a:buFont typeface="Symbol" pitchFamily="18" charset="2"/>
              <a:buNone/>
            </a:pPr>
            <a:r>
              <a:rPr lang="fr-FR" sz="1800" smtClean="0">
                <a:latin typeface="Courier New" pitchFamily="49" charset="0"/>
              </a:rPr>
              <a:t>			// La ligne sélectionnée est :</a:t>
            </a:r>
          </a:p>
          <a:p>
            <a:pPr>
              <a:lnSpc>
                <a:spcPct val="80000"/>
              </a:lnSpc>
              <a:buFont typeface="Symbol" pitchFamily="18" charset="2"/>
              <a:buNone/>
            </a:pPr>
            <a:r>
              <a:rPr lang="fr-FR" sz="1800" smtClean="0">
                <a:latin typeface="Courier New" pitchFamily="49" charset="0"/>
              </a:rPr>
              <a:t>			int i = lsm.getMinSelectionIndex();</a:t>
            </a:r>
          </a:p>
          <a:p>
            <a:pPr>
              <a:lnSpc>
                <a:spcPct val="80000"/>
              </a:lnSpc>
              <a:buFont typeface="Symbol" pitchFamily="18" charset="2"/>
              <a:buNone/>
            </a:pPr>
            <a:r>
              <a:rPr lang="fr-FR" sz="1800" smtClean="0">
                <a:latin typeface="Courier New" pitchFamily="49" charset="0"/>
              </a:rPr>
              <a:t>			// Que faire avec cette information ?</a:t>
            </a:r>
          </a:p>
          <a:p>
            <a:pPr>
              <a:lnSpc>
                <a:spcPct val="80000"/>
              </a:lnSpc>
              <a:buFont typeface="Symbol" pitchFamily="18" charset="2"/>
              <a:buNone/>
            </a:pPr>
            <a:r>
              <a:rPr lang="fr-FR" sz="1800" smtClean="0">
                <a:latin typeface="Courier New" pitchFamily="49" charset="0"/>
              </a:rPr>
              <a:t>		}</a:t>
            </a:r>
          </a:p>
          <a:p>
            <a:pPr>
              <a:lnSpc>
                <a:spcPct val="80000"/>
              </a:lnSpc>
              <a:buFont typeface="Symbol" pitchFamily="18" charset="2"/>
              <a:buNone/>
            </a:pPr>
            <a:r>
              <a:rPr lang="fr-FR" sz="1800" smtClean="0">
                <a:latin typeface="Courier New" pitchFamily="49" charset="0"/>
              </a:rPr>
              <a:t>	  }</a:t>
            </a:r>
          </a:p>
          <a:p>
            <a:pPr>
              <a:lnSpc>
                <a:spcPct val="80000"/>
              </a:lnSpc>
              <a:buFont typeface="Symbol" pitchFamily="18" charset="2"/>
              <a:buNone/>
            </a:pPr>
            <a:r>
              <a:rPr lang="fr-FR" sz="1800" smtClean="0">
                <a:latin typeface="Courier New" pitchFamily="49" charset="0"/>
              </a:rPr>
              <a:t>}</a:t>
            </a:r>
          </a:p>
        </p:txBody>
      </p:sp>
    </p:spTree>
  </p:cSld>
  <p:clrMapOvr>
    <a:masterClrMapping/>
  </p:clrMapOvr>
  <p:transition/>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309251" name="Rectangle 2"/>
          <p:cNvSpPr>
            <a:spLocks noGrp="1" noChangeArrowheads="1"/>
          </p:cNvSpPr>
          <p:nvPr>
            <p:ph type="title"/>
          </p:nvPr>
        </p:nvSpPr>
        <p:spPr/>
        <p:txBody>
          <a:bodyPr/>
          <a:lstStyle/>
          <a:p>
            <a:r>
              <a:rPr lang="fr-FR" smtClean="0"/>
              <a:t>Gestion d’événements</a:t>
            </a:r>
            <a:br>
              <a:rPr lang="fr-FR" smtClean="0"/>
            </a:br>
            <a:r>
              <a:rPr lang="fr-FR" sz="2800" smtClean="0"/>
              <a:t>Mise en œuvre – Associer la source et l’écouteur</a:t>
            </a:r>
            <a:endParaRPr lang="en-GB" sz="2800" smtClean="0"/>
          </a:p>
        </p:txBody>
      </p:sp>
      <p:sp>
        <p:nvSpPr>
          <p:cNvPr id="309252" name="Rectangle 3"/>
          <p:cNvSpPr>
            <a:spLocks noGrp="1" noChangeArrowheads="1"/>
          </p:cNvSpPr>
          <p:nvPr>
            <p:ph type="body" idx="1"/>
          </p:nvPr>
        </p:nvSpPr>
        <p:spPr/>
        <p:txBody>
          <a:bodyPr/>
          <a:lstStyle/>
          <a:p>
            <a:pPr>
              <a:lnSpc>
                <a:spcPct val="130000"/>
              </a:lnSpc>
            </a:pPr>
            <a:r>
              <a:rPr lang="fr-FR" altLang="ja-JP" smtClean="0">
                <a:ea typeface="MS PGothic" pitchFamily="34" charset="-128"/>
              </a:rPr>
              <a:t>En implémentant ce qui précède dans la classe concernée, on rend alors la classe en question capable de prendre en charge les événements du type correspondant</a:t>
            </a:r>
          </a:p>
          <a:p>
            <a:pPr>
              <a:lnSpc>
                <a:spcPct val="130000"/>
              </a:lnSpc>
            </a:pPr>
            <a:r>
              <a:rPr lang="fr-FR" altLang="ja-JP" smtClean="0">
                <a:ea typeface="MS PGothic" pitchFamily="34" charset="-128"/>
              </a:rPr>
              <a:t>Il reste à associer chaque source potentielle d’événements (la fenêtre principale, chaque élément de menu, chaque bouton, chaque liste déroulante et chaque table) à son objet écouteur, instance de la classe correspondante</a:t>
            </a:r>
          </a:p>
          <a:p>
            <a:pPr>
              <a:lnSpc>
                <a:spcPct val="130000"/>
              </a:lnSpc>
            </a:pPr>
            <a:r>
              <a:rPr lang="fr-FR" altLang="ja-JP" smtClean="0">
                <a:ea typeface="MS PGothic" pitchFamily="34" charset="-128"/>
              </a:rPr>
              <a:t>Cela se fait en général pendant ou juste après la construction de l’objet source au moyen d’une méthode « addXXXXXXListener(objetEcouteur) »</a:t>
            </a:r>
            <a:r>
              <a:rPr lang="en-GB" altLang="ja-JP" smtClean="0">
                <a:ea typeface="MS PGothic" pitchFamily="34" charset="-128"/>
              </a:rPr>
              <a:t> </a:t>
            </a:r>
            <a:endParaRPr lang="en-GB" smtClean="0"/>
          </a:p>
        </p:txBody>
      </p:sp>
    </p:spTree>
  </p:cSld>
  <p:clrMapOvr>
    <a:masterClrMapping/>
  </p:clrMapOvr>
  <p:transition/>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310275" name="Rectangle 2"/>
          <p:cNvSpPr>
            <a:spLocks noGrp="1" noChangeArrowheads="1"/>
          </p:cNvSpPr>
          <p:nvPr>
            <p:ph type="title"/>
          </p:nvPr>
        </p:nvSpPr>
        <p:spPr/>
        <p:txBody>
          <a:bodyPr/>
          <a:lstStyle/>
          <a:p>
            <a:r>
              <a:rPr lang="fr-FR" smtClean="0"/>
              <a:t>Gestion d’événements</a:t>
            </a:r>
            <a:br>
              <a:rPr lang="fr-FR" smtClean="0"/>
            </a:br>
            <a:r>
              <a:rPr lang="fr-FR" sz="2800" smtClean="0"/>
              <a:t>Mise en œuvre – Associer la source et l’écouteur</a:t>
            </a:r>
            <a:endParaRPr lang="en-GB" sz="2800" smtClean="0"/>
          </a:p>
        </p:txBody>
      </p:sp>
      <p:sp>
        <p:nvSpPr>
          <p:cNvPr id="310276" name="Rectangle 3"/>
          <p:cNvSpPr>
            <a:spLocks noGrp="1" noChangeArrowheads="1"/>
          </p:cNvSpPr>
          <p:nvPr>
            <p:ph type="body" idx="1"/>
          </p:nvPr>
        </p:nvSpPr>
        <p:spPr>
          <a:xfrm>
            <a:off x="152400" y="1295400"/>
            <a:ext cx="8839200" cy="5033963"/>
          </a:xfrm>
        </p:spPr>
        <p:txBody>
          <a:bodyPr/>
          <a:lstStyle/>
          <a:p>
            <a:pPr>
              <a:lnSpc>
                <a:spcPct val="120000"/>
              </a:lnSpc>
            </a:pPr>
            <a:r>
              <a:rPr lang="fr-FR" altLang="ja-JP" sz="1800" smtClean="0">
                <a:ea typeface="MS PGothic" pitchFamily="34" charset="-128"/>
              </a:rPr>
              <a:t>Pour informer la fenêtre qu’elle est son propre écouteur:</a:t>
            </a:r>
          </a:p>
          <a:p>
            <a:pPr>
              <a:lnSpc>
                <a:spcPct val="120000"/>
              </a:lnSpc>
              <a:buFont typeface="Symbol" pitchFamily="18" charset="2"/>
              <a:buNone/>
            </a:pPr>
            <a:r>
              <a:rPr lang="fr-FR" altLang="ja-JP" sz="1800" smtClean="0">
                <a:ea typeface="MS PGothic" pitchFamily="34" charset="-128"/>
              </a:rPr>
              <a:t>		</a:t>
            </a:r>
            <a:r>
              <a:rPr lang="en-GB" altLang="ja-JP" sz="1800" smtClean="0">
                <a:ea typeface="MS PGothic" pitchFamily="34" charset="-128"/>
              </a:rPr>
              <a:t>this.addWindowListener(this);</a:t>
            </a:r>
            <a:endParaRPr lang="fr-FR" altLang="ja-JP" sz="1800" smtClean="0">
              <a:ea typeface="MS PGothic" pitchFamily="34" charset="-128"/>
            </a:endParaRPr>
          </a:p>
          <a:p>
            <a:pPr>
              <a:lnSpc>
                <a:spcPct val="120000"/>
              </a:lnSpc>
            </a:pPr>
            <a:r>
              <a:rPr lang="fr-FR" altLang="ja-JP" sz="1800" smtClean="0">
                <a:ea typeface="MS PGothic" pitchFamily="34" charset="-128"/>
              </a:rPr>
              <a:t>Pour associer un élément de menu à son écouteur :</a:t>
            </a:r>
          </a:p>
          <a:p>
            <a:pPr>
              <a:lnSpc>
                <a:spcPct val="120000"/>
              </a:lnSpc>
              <a:buFont typeface="Symbol" pitchFamily="18" charset="2"/>
              <a:buNone/>
            </a:pPr>
            <a:r>
              <a:rPr lang="fr-FR" altLang="ja-JP" sz="1800" smtClean="0">
                <a:ea typeface="MS PGothic" pitchFamily="34" charset="-128"/>
              </a:rPr>
              <a:t>		clients = new JMenuItem("Liste des clients");</a:t>
            </a:r>
          </a:p>
          <a:p>
            <a:pPr>
              <a:lnSpc>
                <a:spcPct val="120000"/>
              </a:lnSpc>
              <a:buFont typeface="Symbol" pitchFamily="18" charset="2"/>
              <a:buNone/>
            </a:pPr>
            <a:r>
              <a:rPr lang="fr-FR" altLang="ja-JP" sz="1800" smtClean="0">
                <a:ea typeface="MS PGothic" pitchFamily="34" charset="-128"/>
              </a:rPr>
              <a:t>		</a:t>
            </a:r>
            <a:r>
              <a:rPr lang="en-GB" altLang="ja-JP" sz="1800" smtClean="0">
                <a:ea typeface="MS PGothic" pitchFamily="34" charset="-128"/>
              </a:rPr>
              <a:t>clients.addActionListener(new GereMenus());</a:t>
            </a:r>
            <a:endParaRPr lang="fr-FR" altLang="ja-JP" sz="1800" smtClean="0">
              <a:ea typeface="MS PGothic" pitchFamily="34" charset="-128"/>
            </a:endParaRPr>
          </a:p>
          <a:p>
            <a:pPr>
              <a:lnSpc>
                <a:spcPct val="120000"/>
              </a:lnSpc>
            </a:pPr>
            <a:r>
              <a:rPr lang="fr-FR" altLang="ja-JP" sz="1800" smtClean="0">
                <a:ea typeface="MS PGothic" pitchFamily="34" charset="-128"/>
              </a:rPr>
              <a:t>Pour associer un bouton à son écouteur :</a:t>
            </a:r>
          </a:p>
          <a:p>
            <a:pPr>
              <a:lnSpc>
                <a:spcPct val="120000"/>
              </a:lnSpc>
              <a:buFont typeface="Symbol" pitchFamily="18" charset="2"/>
              <a:buNone/>
            </a:pPr>
            <a:r>
              <a:rPr lang="fr-FR" altLang="ja-JP" sz="1800" smtClean="0">
                <a:ea typeface="MS PGothic" pitchFamily="34" charset="-128"/>
              </a:rPr>
              <a:t>		bouton = new JButton("Sauver la réservation");</a:t>
            </a:r>
          </a:p>
          <a:p>
            <a:pPr>
              <a:lnSpc>
                <a:spcPct val="120000"/>
              </a:lnSpc>
              <a:buFont typeface="Symbol" pitchFamily="18" charset="2"/>
              <a:buNone/>
            </a:pPr>
            <a:r>
              <a:rPr lang="fr-FR" altLang="ja-JP" sz="1800" smtClean="0">
                <a:ea typeface="MS PGothic" pitchFamily="34" charset="-128"/>
              </a:rPr>
              <a:t>		</a:t>
            </a:r>
            <a:r>
              <a:rPr lang="en-GB" altLang="ja-JP" sz="1800" smtClean="0">
                <a:ea typeface="MS PGothic" pitchFamily="34" charset="-128"/>
              </a:rPr>
              <a:t>bouton.addActionListener(new GereMenus());</a:t>
            </a:r>
            <a:endParaRPr lang="fr-FR" altLang="ja-JP" sz="1800" smtClean="0">
              <a:ea typeface="MS PGothic" pitchFamily="34" charset="-128"/>
            </a:endParaRPr>
          </a:p>
          <a:p>
            <a:pPr>
              <a:lnSpc>
                <a:spcPct val="120000"/>
              </a:lnSpc>
            </a:pPr>
            <a:r>
              <a:rPr lang="fr-FR" altLang="ja-JP" sz="1800" smtClean="0">
                <a:ea typeface="MS PGothic" pitchFamily="34" charset="-128"/>
              </a:rPr>
              <a:t>Pour associer une table à son écouteur :</a:t>
            </a:r>
          </a:p>
          <a:p>
            <a:pPr>
              <a:lnSpc>
                <a:spcPct val="120000"/>
              </a:lnSpc>
              <a:buFont typeface="Symbol" pitchFamily="18" charset="2"/>
              <a:buNone/>
            </a:pPr>
            <a:r>
              <a:rPr lang="fr-FR" altLang="ja-JP" sz="1800" smtClean="0">
                <a:ea typeface="MS PGothic" pitchFamily="34" charset="-128"/>
              </a:rPr>
              <a:t>		</a:t>
            </a:r>
            <a:r>
              <a:rPr lang="en-GB" altLang="ja-JP" sz="1800" smtClean="0">
                <a:ea typeface="MS PGothic" pitchFamily="34" charset="-128"/>
              </a:rPr>
              <a:t>table = new JTable(dataTable,headersTable);</a:t>
            </a:r>
          </a:p>
          <a:p>
            <a:pPr>
              <a:lnSpc>
                <a:spcPct val="120000"/>
              </a:lnSpc>
              <a:buFont typeface="Symbol" pitchFamily="18" charset="2"/>
              <a:buNone/>
            </a:pPr>
            <a:r>
              <a:rPr lang="en-GB" altLang="ja-JP" sz="1800" smtClean="0">
                <a:ea typeface="MS PGothic" pitchFamily="34" charset="-128"/>
              </a:rPr>
              <a:t>		table.setSelectionMode(ListSelectionModel.</a:t>
            </a:r>
            <a:r>
              <a:rPr lang="en-GB" altLang="ja-JP" sz="1800" i="1" smtClean="0">
                <a:ea typeface="MS PGothic" pitchFamily="34" charset="-128"/>
              </a:rPr>
              <a:t>SINGLE_SELECTION</a:t>
            </a:r>
            <a:r>
              <a:rPr lang="en-GB" altLang="ja-JP" sz="1800" smtClean="0">
                <a:ea typeface="MS PGothic" pitchFamily="34" charset="-128"/>
              </a:rPr>
              <a:t>);</a:t>
            </a:r>
          </a:p>
          <a:p>
            <a:pPr>
              <a:lnSpc>
                <a:spcPct val="120000"/>
              </a:lnSpc>
              <a:buFont typeface="Symbol" pitchFamily="18" charset="2"/>
              <a:buNone/>
            </a:pPr>
            <a:r>
              <a:rPr lang="en-GB" altLang="ja-JP" sz="1800" smtClean="0">
                <a:ea typeface="MS PGothic" pitchFamily="34" charset="-128"/>
              </a:rPr>
              <a:t>		table.getSelectionModel().addListSelectionListener(new GereTables());</a:t>
            </a:r>
            <a:endParaRPr lang="en-GB" sz="1800" smtClean="0"/>
          </a:p>
        </p:txBody>
      </p:sp>
    </p:spTree>
  </p:cSld>
  <p:clrMapOvr>
    <a:masterClrMapping/>
  </p:clrMapOvr>
  <p:transition/>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Footer Placeholder 4"/>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311299" name="Rectangle 2"/>
          <p:cNvSpPr>
            <a:spLocks noGrp="1" noChangeArrowheads="1"/>
          </p:cNvSpPr>
          <p:nvPr>
            <p:ph type="title"/>
          </p:nvPr>
        </p:nvSpPr>
        <p:spPr/>
        <p:txBody>
          <a:bodyPr/>
          <a:lstStyle/>
          <a:p>
            <a:r>
              <a:rPr lang="fr-FR" sz="3600" smtClean="0"/>
              <a:t>PROJET</a:t>
            </a:r>
            <a:endParaRPr lang="en-GB" smtClean="0"/>
          </a:p>
        </p:txBody>
      </p:sp>
      <p:sp>
        <p:nvSpPr>
          <p:cNvPr id="311300" name="Rectangle 3"/>
          <p:cNvSpPr>
            <a:spLocks noGrp="1" noChangeArrowheads="1"/>
          </p:cNvSpPr>
          <p:nvPr>
            <p:ph type="body" sz="half" idx="1"/>
          </p:nvPr>
        </p:nvSpPr>
        <p:spPr>
          <a:xfrm>
            <a:off x="152400" y="1039813"/>
            <a:ext cx="8828088" cy="5473700"/>
          </a:xfrm>
        </p:spPr>
        <p:txBody>
          <a:bodyPr/>
          <a:lstStyle/>
          <a:p>
            <a:pPr>
              <a:lnSpc>
                <a:spcPct val="110000"/>
              </a:lnSpc>
            </a:pPr>
            <a:r>
              <a:rPr lang="fr-FR" sz="1800" smtClean="0"/>
              <a:t>3 types d’événements (ou actions) doivent être traités :</a:t>
            </a:r>
          </a:p>
          <a:p>
            <a:pPr lvl="1">
              <a:lnSpc>
                <a:spcPct val="110000"/>
              </a:lnSpc>
            </a:pPr>
            <a:r>
              <a:rPr lang="fr-FR" sz="1600" smtClean="0"/>
              <a:t>La fermeture de la fenêtre (pour qu’elle entraîne la fin du programme)</a:t>
            </a:r>
          </a:p>
          <a:p>
            <a:pPr lvl="1">
              <a:lnSpc>
                <a:spcPct val="110000"/>
              </a:lnSpc>
            </a:pPr>
            <a:r>
              <a:rPr lang="fr-FR" sz="1600" smtClean="0"/>
              <a:t>Les sélections dans les menus et les clics sur les boutons </a:t>
            </a:r>
            <a:br>
              <a:rPr lang="fr-FR" sz="1600" smtClean="0"/>
            </a:br>
            <a:r>
              <a:rPr lang="fr-FR" sz="1600" smtClean="0"/>
              <a:t>(pour déclencher les actions requises)</a:t>
            </a:r>
          </a:p>
          <a:p>
            <a:pPr lvl="1">
              <a:lnSpc>
                <a:spcPct val="110000"/>
              </a:lnSpc>
            </a:pPr>
            <a:r>
              <a:rPr lang="fr-FR" sz="1600" smtClean="0"/>
              <a:t>La sélection d’une ligne dans la table (pour savoir quelle réservation traiter)</a:t>
            </a:r>
          </a:p>
          <a:p>
            <a:pPr>
              <a:lnSpc>
                <a:spcPct val="110000"/>
              </a:lnSpc>
            </a:pPr>
            <a:endParaRPr lang="fr-FR" sz="1800" smtClean="0"/>
          </a:p>
          <a:p>
            <a:pPr>
              <a:lnSpc>
                <a:spcPct val="110000"/>
              </a:lnSpc>
            </a:pPr>
            <a:endParaRPr lang="fr-FR" sz="1800" smtClean="0"/>
          </a:p>
          <a:p>
            <a:pPr>
              <a:lnSpc>
                <a:spcPct val="110000"/>
              </a:lnSpc>
            </a:pPr>
            <a:endParaRPr lang="fr-FR" sz="1800" smtClean="0"/>
          </a:p>
          <a:p>
            <a:pPr>
              <a:lnSpc>
                <a:spcPct val="110000"/>
              </a:lnSpc>
            </a:pPr>
            <a:endParaRPr lang="fr-FR" sz="1800" smtClean="0"/>
          </a:p>
          <a:p>
            <a:pPr>
              <a:lnSpc>
                <a:spcPct val="110000"/>
              </a:lnSpc>
            </a:pPr>
            <a:endParaRPr lang="fr-FR" sz="1800" smtClean="0"/>
          </a:p>
          <a:p>
            <a:pPr>
              <a:lnSpc>
                <a:spcPct val="110000"/>
              </a:lnSpc>
            </a:pPr>
            <a:r>
              <a:rPr lang="fr-FR" sz="1800" smtClean="0"/>
              <a:t>Il faut donc :</a:t>
            </a:r>
          </a:p>
          <a:p>
            <a:pPr lvl="1">
              <a:lnSpc>
                <a:spcPct val="110000"/>
              </a:lnSpc>
            </a:pPr>
            <a:r>
              <a:rPr lang="fr-FR" sz="1600" smtClean="0"/>
              <a:t>Rendre la classe FenetrePrincipale capable de se gérer elle-même</a:t>
            </a:r>
          </a:p>
          <a:p>
            <a:pPr lvl="1">
              <a:lnSpc>
                <a:spcPct val="110000"/>
              </a:lnSpc>
            </a:pPr>
            <a:r>
              <a:rPr lang="fr-FR" sz="1600" smtClean="0"/>
              <a:t>Créer 2 classes d’écouteurs spécifiques : GereMenus, GereTables (code fourni)</a:t>
            </a:r>
          </a:p>
          <a:p>
            <a:pPr lvl="1">
              <a:lnSpc>
                <a:spcPct val="110000"/>
              </a:lnSpc>
            </a:pPr>
            <a:r>
              <a:rPr lang="fr-FR" sz="1600" smtClean="0"/>
              <a:t>Instancier ces 2 classes</a:t>
            </a:r>
          </a:p>
          <a:p>
            <a:pPr lvl="1">
              <a:lnSpc>
                <a:spcPct val="110000"/>
              </a:lnSpc>
            </a:pPr>
            <a:r>
              <a:rPr lang="fr-FR" sz="1600" smtClean="0"/>
              <a:t>Associer les écouteurs à la source d’événements qu’ils doivent gérer</a:t>
            </a:r>
            <a:endParaRPr lang="en-GB" sz="1600" smtClean="0"/>
          </a:p>
        </p:txBody>
      </p:sp>
      <p:graphicFrame>
        <p:nvGraphicFramePr>
          <p:cNvPr id="1293450" name="Group 138"/>
          <p:cNvGraphicFramePr>
            <a:graphicFrameLocks noGrp="1"/>
          </p:cNvGraphicFramePr>
          <p:nvPr>
            <p:ph sz="half" idx="2"/>
          </p:nvPr>
        </p:nvGraphicFramePr>
        <p:xfrm>
          <a:off x="250825" y="2803525"/>
          <a:ext cx="8618538" cy="1699895"/>
        </p:xfrm>
        <a:graphic>
          <a:graphicData uri="http://schemas.openxmlformats.org/drawingml/2006/table">
            <a:tbl>
              <a:tblPr/>
              <a:tblGrid>
                <a:gridCol w="1951038"/>
                <a:gridCol w="2543175"/>
                <a:gridCol w="2149475"/>
                <a:gridCol w="1974850"/>
              </a:tblGrid>
              <a:tr h="306388">
                <a:tc>
                  <a:txBody>
                    <a:bodyPr/>
                    <a:lstStyle/>
                    <a:p>
                      <a:pPr marL="195263" marR="0" lvl="0" indent="-195263"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Arial" pitchFamily="34" charset="0"/>
                          <a:ea typeface="MS Mincho" pitchFamily="49" charset="-128"/>
                          <a:cs typeface="Arial" pitchFamily="34" charset="0"/>
                        </a:rPr>
                        <a:t>Classe Source</a:t>
                      </a:r>
                      <a:endParaRPr kumimoji="0" lang="fr-FR" sz="3600" b="0" i="0" u="none" strike="noStrike" cap="none" normalizeH="0" baseline="0" smtClean="0">
                        <a:ln>
                          <a:noFill/>
                        </a:ln>
                        <a:solidFill>
                          <a:schemeClr val="tx1"/>
                        </a:solidFill>
                        <a:effectLst/>
                        <a:latin typeface="Times New Roman" pitchFamily="18" charset="0"/>
                        <a:ea typeface="MS Mincho" pitchFamily="49"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F4FF"/>
                    </a:solidFill>
                  </a:tcPr>
                </a:tc>
                <a:tc>
                  <a:txBody>
                    <a:bodyPr/>
                    <a:lstStyle/>
                    <a:p>
                      <a:pPr marL="195263" marR="0" lvl="0" indent="-195263"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Arial" pitchFamily="34" charset="0"/>
                          <a:ea typeface="MS Mincho" pitchFamily="49" charset="-128"/>
                          <a:cs typeface="Arial" pitchFamily="34" charset="0"/>
                        </a:rPr>
                        <a:t>Evénements</a:t>
                      </a:r>
                      <a:endParaRPr kumimoji="0" lang="fr-FR" sz="3600" b="0" i="0" u="none" strike="noStrike" cap="none" normalizeH="0" baseline="0" smtClean="0">
                        <a:ln>
                          <a:noFill/>
                        </a:ln>
                        <a:solidFill>
                          <a:schemeClr val="tx1"/>
                        </a:solidFill>
                        <a:effectLst/>
                        <a:latin typeface="Times New Roman" pitchFamily="18" charset="0"/>
                        <a:ea typeface="MS Mincho" pitchFamily="49"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F4FF"/>
                    </a:solidFill>
                  </a:tcPr>
                </a:tc>
                <a:tc>
                  <a:txBody>
                    <a:bodyPr/>
                    <a:lstStyle/>
                    <a:p>
                      <a:pPr marL="195263" marR="0" lvl="0" indent="-195263"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Arial" pitchFamily="34" charset="0"/>
                          <a:ea typeface="MS Mincho" pitchFamily="49" charset="-128"/>
                          <a:cs typeface="Arial" pitchFamily="34" charset="0"/>
                        </a:rPr>
                        <a:t>Interface</a:t>
                      </a:r>
                      <a:endParaRPr kumimoji="0" lang="fr-FR" sz="3600" b="0" i="0" u="none" strike="noStrike" cap="none" normalizeH="0" baseline="0" smtClean="0">
                        <a:ln>
                          <a:noFill/>
                        </a:ln>
                        <a:solidFill>
                          <a:schemeClr val="tx1"/>
                        </a:solidFill>
                        <a:effectLst/>
                        <a:latin typeface="Times New Roman" pitchFamily="18" charset="0"/>
                        <a:ea typeface="MS Mincho" pitchFamily="49"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F4FF"/>
                    </a:solidFill>
                  </a:tcPr>
                </a:tc>
                <a:tc>
                  <a:txBody>
                    <a:bodyPr/>
                    <a:lstStyle/>
                    <a:p>
                      <a:pPr marL="195263" marR="0" lvl="0" indent="-195263"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Arial" pitchFamily="34" charset="0"/>
                          <a:ea typeface="MS Mincho" pitchFamily="49" charset="-128"/>
                          <a:cs typeface="Arial" pitchFamily="34" charset="0"/>
                        </a:rPr>
                        <a:t>Classe Ecouteur</a:t>
                      </a:r>
                      <a:endParaRPr kumimoji="0" lang="fr-FR" sz="3600" b="0" i="0" u="none" strike="noStrike" cap="none" normalizeH="0" baseline="0" smtClean="0">
                        <a:ln>
                          <a:noFill/>
                        </a:ln>
                        <a:solidFill>
                          <a:schemeClr val="tx1"/>
                        </a:solidFill>
                        <a:effectLst/>
                        <a:latin typeface="Times New Roman" pitchFamily="18" charset="0"/>
                        <a:ea typeface="MS Mincho" pitchFamily="49"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F4FF"/>
                    </a:solidFill>
                  </a:tcPr>
                </a:tc>
              </a:tr>
              <a:tr h="304800">
                <a:tc>
                  <a:txBody>
                    <a:bodyPr/>
                    <a:lstStyle/>
                    <a:p>
                      <a:pPr marL="195263" marR="0" lvl="0" indent="-195263"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pitchFamily="34" charset="0"/>
                          <a:ea typeface="MS Mincho" pitchFamily="49" charset="-128"/>
                          <a:cs typeface="Arial" pitchFamily="34" charset="0"/>
                        </a:rPr>
                        <a:t>FenetrePrincipale</a:t>
                      </a:r>
                      <a:endParaRPr kumimoji="0" lang="fr-FR" sz="3600" b="0" i="0" u="none" strike="noStrike" cap="none" normalizeH="0" baseline="0" smtClean="0">
                        <a:ln>
                          <a:noFill/>
                        </a:ln>
                        <a:solidFill>
                          <a:schemeClr val="tx1"/>
                        </a:solidFill>
                        <a:effectLst/>
                        <a:latin typeface="Times New Roman" pitchFamily="18" charset="0"/>
                        <a:ea typeface="MS Mincho" pitchFamily="49"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95263" marR="0" lvl="0" indent="-195263"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pitchFamily="34" charset="0"/>
                          <a:ea typeface="MS Mincho" pitchFamily="49" charset="-128"/>
                          <a:cs typeface="Arial" pitchFamily="34" charset="0"/>
                        </a:rPr>
                        <a:t>Fermeture de la fenêtre</a:t>
                      </a:r>
                      <a:endParaRPr kumimoji="0" lang="fr-FR" sz="3600" b="0" i="0" u="none" strike="noStrike" cap="none" normalizeH="0" baseline="0" smtClean="0">
                        <a:ln>
                          <a:noFill/>
                        </a:ln>
                        <a:solidFill>
                          <a:schemeClr val="tx1"/>
                        </a:solidFill>
                        <a:effectLst/>
                        <a:latin typeface="Times New Roman" pitchFamily="18" charset="0"/>
                        <a:ea typeface="MS Mincho" pitchFamily="49"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95263" marR="0" lvl="0" indent="-195263"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pitchFamily="34" charset="0"/>
                          <a:ea typeface="MS Mincho" pitchFamily="49" charset="-128"/>
                          <a:cs typeface="Arial" pitchFamily="34" charset="0"/>
                        </a:rPr>
                        <a:t>WindowListener</a:t>
                      </a:r>
                      <a:endParaRPr kumimoji="0" lang="fr-FR" sz="3600" b="0" i="0" u="none" strike="noStrike" cap="none" normalizeH="0" baseline="0" smtClean="0">
                        <a:ln>
                          <a:noFill/>
                        </a:ln>
                        <a:solidFill>
                          <a:schemeClr val="tx1"/>
                        </a:solidFill>
                        <a:effectLst/>
                        <a:latin typeface="Times New Roman" pitchFamily="18" charset="0"/>
                        <a:ea typeface="MS Mincho" pitchFamily="49"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95263" marR="0" lvl="0" indent="-195263"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pitchFamily="34" charset="0"/>
                          <a:ea typeface="MS Mincho" pitchFamily="49" charset="-128"/>
                          <a:cs typeface="Arial" pitchFamily="34" charset="0"/>
                        </a:rPr>
                        <a:t>FenetrePrincipale</a:t>
                      </a:r>
                      <a:endParaRPr kumimoji="0" lang="fr-FR" sz="3600" b="0" i="0" u="none" strike="noStrike" cap="none" normalizeH="0" baseline="0" smtClean="0">
                        <a:ln>
                          <a:noFill/>
                        </a:ln>
                        <a:solidFill>
                          <a:schemeClr val="tx1"/>
                        </a:solidFill>
                        <a:effectLst/>
                        <a:latin typeface="Times New Roman" pitchFamily="18" charset="0"/>
                        <a:ea typeface="MS Mincho" pitchFamily="49"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6388">
                <a:tc>
                  <a:txBody>
                    <a:bodyPr/>
                    <a:lstStyle/>
                    <a:p>
                      <a:pPr marL="195263" marR="0" lvl="0" indent="-195263"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pitchFamily="34" charset="0"/>
                          <a:ea typeface="MS Mincho" pitchFamily="49" charset="-128"/>
                          <a:cs typeface="Arial" pitchFamily="34" charset="0"/>
                        </a:rPr>
                        <a:t>JMenuItem</a:t>
                      </a:r>
                      <a:endParaRPr kumimoji="0" lang="fr-FR" sz="3600" b="0" i="0" u="none" strike="noStrike" cap="none" normalizeH="0" baseline="0" smtClean="0">
                        <a:ln>
                          <a:noFill/>
                        </a:ln>
                        <a:solidFill>
                          <a:schemeClr val="tx1"/>
                        </a:solidFill>
                        <a:effectLst/>
                        <a:latin typeface="Times New Roman" pitchFamily="18" charset="0"/>
                        <a:ea typeface="MS Mincho" pitchFamily="49"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95263" marR="0" lvl="0" indent="-195263"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pitchFamily="34" charset="0"/>
                          <a:ea typeface="MS Mincho" pitchFamily="49" charset="-128"/>
                          <a:cs typeface="Arial" pitchFamily="34" charset="0"/>
                        </a:rPr>
                        <a:t>Choix dans un menu</a:t>
                      </a:r>
                      <a:endParaRPr kumimoji="0" lang="fr-FR" sz="3600" b="0" i="0" u="none" strike="noStrike" cap="none" normalizeH="0" baseline="0" smtClean="0">
                        <a:ln>
                          <a:noFill/>
                        </a:ln>
                        <a:solidFill>
                          <a:schemeClr val="tx1"/>
                        </a:solidFill>
                        <a:effectLst/>
                        <a:latin typeface="Times New Roman" pitchFamily="18" charset="0"/>
                        <a:ea typeface="MS Mincho" pitchFamily="49"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95263" marR="0" lvl="0" indent="-195263"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pitchFamily="34" charset="0"/>
                          <a:ea typeface="MS Mincho" pitchFamily="49" charset="-128"/>
                          <a:cs typeface="Arial" pitchFamily="34" charset="0"/>
                        </a:rPr>
                        <a:t>ActionListener</a:t>
                      </a:r>
                      <a:endParaRPr kumimoji="0" lang="fr-FR" sz="3600" b="0" i="0" u="none" strike="noStrike" cap="none" normalizeH="0" baseline="0" smtClean="0">
                        <a:ln>
                          <a:noFill/>
                        </a:ln>
                        <a:solidFill>
                          <a:schemeClr val="tx1"/>
                        </a:solidFill>
                        <a:effectLst/>
                        <a:latin typeface="Times New Roman" pitchFamily="18" charset="0"/>
                        <a:ea typeface="MS Mincho" pitchFamily="49"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95263" marR="0" lvl="0" indent="-195263"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pitchFamily="34" charset="0"/>
                          <a:ea typeface="MS Mincho" pitchFamily="49" charset="-128"/>
                          <a:cs typeface="Arial" pitchFamily="34" charset="0"/>
                        </a:rPr>
                        <a:t>GereMenus</a:t>
                      </a:r>
                      <a:endParaRPr kumimoji="0" lang="fr-FR" sz="3600" b="0" i="0" u="none" strike="noStrike" cap="none" normalizeH="0" baseline="0" smtClean="0">
                        <a:ln>
                          <a:noFill/>
                        </a:ln>
                        <a:solidFill>
                          <a:schemeClr val="tx1"/>
                        </a:solidFill>
                        <a:effectLst/>
                        <a:latin typeface="Times New Roman" pitchFamily="18" charset="0"/>
                        <a:ea typeface="MS Mincho" pitchFamily="49"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6388">
                <a:tc>
                  <a:txBody>
                    <a:bodyPr/>
                    <a:lstStyle/>
                    <a:p>
                      <a:pPr marL="195263" marR="0" lvl="0" indent="-195263"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pitchFamily="34" charset="0"/>
                          <a:ea typeface="MS Mincho" pitchFamily="49" charset="-128"/>
                          <a:cs typeface="Arial" pitchFamily="34" charset="0"/>
                        </a:rPr>
                        <a:t>JButton</a:t>
                      </a:r>
                      <a:endParaRPr kumimoji="0" lang="fr-FR" sz="3600" b="0" i="0" u="none" strike="noStrike" cap="none" normalizeH="0" baseline="0" smtClean="0">
                        <a:ln>
                          <a:noFill/>
                        </a:ln>
                        <a:solidFill>
                          <a:schemeClr val="tx1"/>
                        </a:solidFill>
                        <a:effectLst/>
                        <a:latin typeface="Times New Roman" pitchFamily="18" charset="0"/>
                        <a:ea typeface="MS Mincho" pitchFamily="49"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95263" marR="0" lvl="0" indent="-195263"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pitchFamily="34" charset="0"/>
                          <a:ea typeface="MS Mincho" pitchFamily="49" charset="-128"/>
                          <a:cs typeface="Arial" pitchFamily="34" charset="0"/>
                        </a:rPr>
                        <a:t>Clic sur un bouton</a:t>
                      </a:r>
                      <a:endParaRPr kumimoji="0" lang="fr-FR" sz="3600" b="0" i="0" u="none" strike="noStrike" cap="none" normalizeH="0" baseline="0" smtClean="0">
                        <a:ln>
                          <a:noFill/>
                        </a:ln>
                        <a:solidFill>
                          <a:schemeClr val="tx1"/>
                        </a:solidFill>
                        <a:effectLst/>
                        <a:latin typeface="Times New Roman" pitchFamily="18" charset="0"/>
                        <a:ea typeface="MS Mincho" pitchFamily="49"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95263" marR="0" lvl="0" indent="-195263"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pitchFamily="34" charset="0"/>
                          <a:ea typeface="MS Mincho" pitchFamily="49" charset="-128"/>
                          <a:cs typeface="Arial" pitchFamily="34" charset="0"/>
                        </a:rPr>
                        <a:t>ActionListener</a:t>
                      </a:r>
                      <a:endParaRPr kumimoji="0" lang="fr-FR" sz="3600" b="0" i="0" u="none" strike="noStrike" cap="none" normalizeH="0" baseline="0" smtClean="0">
                        <a:ln>
                          <a:noFill/>
                        </a:ln>
                        <a:solidFill>
                          <a:schemeClr val="tx1"/>
                        </a:solidFill>
                        <a:effectLst/>
                        <a:latin typeface="Times New Roman" pitchFamily="18" charset="0"/>
                        <a:ea typeface="MS Mincho" pitchFamily="49"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95263" marR="0" lvl="0" indent="-195263"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pitchFamily="34" charset="0"/>
                          <a:ea typeface="MS Mincho" pitchFamily="49" charset="-128"/>
                          <a:cs typeface="Arial" pitchFamily="34" charset="0"/>
                        </a:rPr>
                        <a:t>GereMenus</a:t>
                      </a:r>
                      <a:endParaRPr kumimoji="0" lang="fr-FR" sz="3600" b="0" i="0" u="none" strike="noStrike" cap="none" normalizeH="0" baseline="0" smtClean="0">
                        <a:ln>
                          <a:noFill/>
                        </a:ln>
                        <a:solidFill>
                          <a:schemeClr val="tx1"/>
                        </a:solidFill>
                        <a:effectLst/>
                        <a:latin typeface="Times New Roman" pitchFamily="18" charset="0"/>
                        <a:ea typeface="MS Mincho" pitchFamily="49"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195263" marR="0" lvl="0" indent="-195263"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pitchFamily="34" charset="0"/>
                          <a:ea typeface="MS Mincho" pitchFamily="49" charset="-128"/>
                          <a:cs typeface="Arial" pitchFamily="34" charset="0"/>
                        </a:rPr>
                        <a:t>JTable</a:t>
                      </a:r>
                      <a:endParaRPr kumimoji="0" lang="fr-FR" sz="3600" b="0" i="0" u="none" strike="noStrike" cap="none" normalizeH="0" baseline="0" smtClean="0">
                        <a:ln>
                          <a:noFill/>
                        </a:ln>
                        <a:solidFill>
                          <a:schemeClr val="tx1"/>
                        </a:solidFill>
                        <a:effectLst/>
                        <a:latin typeface="Times New Roman" pitchFamily="18" charset="0"/>
                        <a:ea typeface="MS Mincho" pitchFamily="49"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95263" marR="0" lvl="0" indent="-195263"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pitchFamily="34" charset="0"/>
                          <a:ea typeface="MS Mincho" pitchFamily="49" charset="-128"/>
                          <a:cs typeface="Arial" pitchFamily="34" charset="0"/>
                        </a:rPr>
                        <a:t>Sélection d’une ligne</a:t>
                      </a:r>
                      <a:endParaRPr kumimoji="0" lang="fr-FR" sz="3600" b="0" i="0" u="none" strike="noStrike" cap="none" normalizeH="0" baseline="0" smtClean="0">
                        <a:ln>
                          <a:noFill/>
                        </a:ln>
                        <a:solidFill>
                          <a:schemeClr val="tx1"/>
                        </a:solidFill>
                        <a:effectLst/>
                        <a:latin typeface="Times New Roman" pitchFamily="18" charset="0"/>
                        <a:ea typeface="MS Mincho" pitchFamily="49"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95263" marR="0" lvl="0" indent="-195263"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pitchFamily="34" charset="0"/>
                          <a:ea typeface="MS Mincho" pitchFamily="49" charset="-128"/>
                          <a:cs typeface="Arial" pitchFamily="34" charset="0"/>
                        </a:rPr>
                        <a:t>ListSelectionListener</a:t>
                      </a:r>
                      <a:endParaRPr kumimoji="0" lang="fr-FR" sz="3600" b="0" i="0" u="none" strike="noStrike" cap="none" normalizeH="0" baseline="0" smtClean="0">
                        <a:ln>
                          <a:noFill/>
                        </a:ln>
                        <a:solidFill>
                          <a:schemeClr val="tx1"/>
                        </a:solidFill>
                        <a:effectLst/>
                        <a:latin typeface="Times New Roman" pitchFamily="18" charset="0"/>
                        <a:ea typeface="MS Mincho" pitchFamily="49"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95263" marR="0" lvl="0" indent="-195263"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pitchFamily="34" charset="0"/>
                          <a:ea typeface="MS Mincho" pitchFamily="49" charset="-128"/>
                          <a:cs typeface="Arial" pitchFamily="34" charset="0"/>
                        </a:rPr>
                        <a:t>GereTables</a:t>
                      </a:r>
                      <a:endParaRPr kumimoji="0" lang="fr-FR" sz="3600" b="0" i="0" u="none" strike="noStrike" cap="none" normalizeH="0" baseline="0" smtClean="0">
                        <a:ln>
                          <a:noFill/>
                        </a:ln>
                        <a:solidFill>
                          <a:schemeClr val="tx1"/>
                        </a:solidFill>
                        <a:effectLst/>
                        <a:latin typeface="Times New Roman" pitchFamily="18" charset="0"/>
                        <a:ea typeface="MS Mincho" pitchFamily="49"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312323" name="Rectangle 2"/>
          <p:cNvSpPr>
            <a:spLocks noGrp="1" noChangeArrowheads="1"/>
          </p:cNvSpPr>
          <p:nvPr>
            <p:ph type="title"/>
          </p:nvPr>
        </p:nvSpPr>
        <p:spPr/>
        <p:txBody>
          <a:bodyPr/>
          <a:lstStyle/>
          <a:p>
            <a:r>
              <a:rPr lang="fr-FR" smtClean="0"/>
              <a:t>Connecter l’interface graphique à l’application OO</a:t>
            </a:r>
            <a:endParaRPr lang="en-GB" smtClean="0"/>
          </a:p>
        </p:txBody>
      </p:sp>
      <p:sp>
        <p:nvSpPr>
          <p:cNvPr id="312324" name="Rectangle 3"/>
          <p:cNvSpPr>
            <a:spLocks noGrp="1" noChangeArrowheads="1"/>
          </p:cNvSpPr>
          <p:nvPr>
            <p:ph type="body" idx="1"/>
          </p:nvPr>
        </p:nvSpPr>
        <p:spPr/>
        <p:txBody>
          <a:bodyPr/>
          <a:lstStyle/>
          <a:p>
            <a:r>
              <a:rPr lang="fr-FR" smtClean="0"/>
              <a:t>Pour « relier » l’interface graphique à l’application OO, il suffit d’en utiliser des objets dans les classes graphiques</a:t>
            </a:r>
          </a:p>
          <a:p>
            <a:r>
              <a:rPr lang="fr-FR" smtClean="0"/>
              <a:t>Tout dépend naturellement des fonctionnalités requises dans l’interface graphique et donc des besoins de celle-ci en matière d’objets</a:t>
            </a:r>
          </a:p>
          <a:p>
            <a:r>
              <a:rPr lang="fr-FR" smtClean="0"/>
              <a:t>Par exemple, pour afficher les clients, l’interface graphique aura besoin d’une collection contenant les objets clients générés au départ de la base de données</a:t>
            </a:r>
          </a:p>
          <a:p>
            <a:r>
              <a:rPr lang="fr-FR" smtClean="0"/>
              <a:t>L’interface graphique devra donc pouvoir obtenir ces objets, ce qui suppose qu’elle puisse interagir avec la base de données…</a:t>
            </a:r>
            <a:endParaRPr lang="en-GB"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3"/>
          <p:cNvSpPr>
            <a:spLocks noGrp="1"/>
          </p:cNvSpPr>
          <p:nvPr>
            <p:ph type="ftr" sz="quarter" idx="10"/>
          </p:nvPr>
        </p:nvSpPr>
        <p:spPr>
          <a:noFill/>
        </p:spPr>
        <p:txBody>
          <a:bodyPr/>
          <a:lstStyle/>
          <a:p>
            <a:r>
              <a:rPr lang="fr-FR" smtClean="0"/>
              <a:t>Cours Java 2013 Bersini</a:t>
            </a:r>
            <a:endParaRPr lang="fr-FR" u="sng"/>
          </a:p>
        </p:txBody>
      </p:sp>
      <p:sp>
        <p:nvSpPr>
          <p:cNvPr id="79875" name="Rectangle 2"/>
          <p:cNvSpPr>
            <a:spLocks noGrp="1" noChangeArrowheads="1"/>
          </p:cNvSpPr>
          <p:nvPr>
            <p:ph type="title"/>
          </p:nvPr>
        </p:nvSpPr>
        <p:spPr/>
        <p:txBody>
          <a:bodyPr/>
          <a:lstStyle/>
          <a:p>
            <a:r>
              <a:rPr lang="fr-FR" smtClean="0"/>
              <a:t>Une première application</a:t>
            </a:r>
            <a:br>
              <a:rPr lang="fr-FR" smtClean="0"/>
            </a:br>
            <a:r>
              <a:rPr lang="fr-FR" sz="2800" smtClean="0"/>
              <a:t>Applet</a:t>
            </a:r>
            <a:r>
              <a:rPr lang="fr-FR" smtClean="0"/>
              <a:t> </a:t>
            </a:r>
            <a:r>
              <a:rPr lang="fr-FR" sz="2800" smtClean="0"/>
              <a:t>HelloWorldApplet (1/2)</a:t>
            </a:r>
          </a:p>
        </p:txBody>
      </p:sp>
      <p:sp>
        <p:nvSpPr>
          <p:cNvPr id="79876" name="Rectangle 3"/>
          <p:cNvSpPr>
            <a:spLocks noGrp="1" noChangeArrowheads="1"/>
          </p:cNvSpPr>
          <p:nvPr>
            <p:ph type="body" idx="1"/>
          </p:nvPr>
        </p:nvSpPr>
        <p:spPr>
          <a:xfrm>
            <a:off x="152400" y="1179513"/>
            <a:ext cx="8812213" cy="814387"/>
          </a:xfrm>
        </p:spPr>
        <p:txBody>
          <a:bodyPr/>
          <a:lstStyle/>
          <a:p>
            <a:r>
              <a:rPr lang="fr-BE" smtClean="0"/>
              <a:t>Créer un fichier texte : HelloWorldApplet.java</a:t>
            </a:r>
          </a:p>
          <a:p>
            <a:r>
              <a:rPr lang="fr-BE" smtClean="0"/>
              <a:t>Règle de bonne pratique: 1 classe par fichier et 1 fichier par classe</a:t>
            </a:r>
          </a:p>
        </p:txBody>
      </p:sp>
      <p:sp>
        <p:nvSpPr>
          <p:cNvPr id="79877" name="Rectangle 4"/>
          <p:cNvSpPr>
            <a:spLocks noChangeArrowheads="1"/>
          </p:cNvSpPr>
          <p:nvPr/>
        </p:nvSpPr>
        <p:spPr bwMode="auto">
          <a:xfrm>
            <a:off x="5292725" y="2243138"/>
            <a:ext cx="3694113" cy="550862"/>
          </a:xfrm>
          <a:prstGeom prst="rect">
            <a:avLst/>
          </a:prstGeom>
          <a:solidFill>
            <a:srgbClr val="E6F4FF"/>
          </a:solidFill>
          <a:ln w="9525">
            <a:solidFill>
              <a:schemeClr val="tx1"/>
            </a:solidFill>
            <a:miter lim="800000"/>
            <a:headEnd/>
            <a:tailEnd/>
          </a:ln>
        </p:spPr>
        <p:txBody>
          <a:bodyPr anchor="ctr"/>
          <a:lstStyle/>
          <a:p>
            <a:pPr eaLnBrk="1" hangingPunct="1">
              <a:lnSpc>
                <a:spcPct val="90000"/>
              </a:lnSpc>
              <a:spcBef>
                <a:spcPct val="20000"/>
              </a:spcBef>
              <a:buClr>
                <a:schemeClr val="accent1"/>
              </a:buClr>
              <a:buSzPct val="80000"/>
              <a:buFont typeface="Wingdings" pitchFamily="2" charset="2"/>
              <a:buNone/>
            </a:pPr>
            <a:r>
              <a:rPr lang="fr-FR" sz="1400"/>
              <a:t>Importation des classes externes nécessaires (issues des API Java)</a:t>
            </a:r>
          </a:p>
        </p:txBody>
      </p:sp>
      <p:sp>
        <p:nvSpPr>
          <p:cNvPr id="79878" name="Rectangle 5"/>
          <p:cNvSpPr>
            <a:spLocks noChangeArrowheads="1"/>
          </p:cNvSpPr>
          <p:nvPr/>
        </p:nvSpPr>
        <p:spPr bwMode="auto">
          <a:xfrm>
            <a:off x="5292725" y="2924175"/>
            <a:ext cx="3694113" cy="533400"/>
          </a:xfrm>
          <a:prstGeom prst="rect">
            <a:avLst/>
          </a:prstGeom>
          <a:solidFill>
            <a:srgbClr val="E6F4FF"/>
          </a:solidFill>
          <a:ln w="9525">
            <a:solidFill>
              <a:schemeClr val="tx1"/>
            </a:solidFill>
            <a:miter lim="800000"/>
            <a:headEnd/>
            <a:tailEnd/>
          </a:ln>
        </p:spPr>
        <p:txBody>
          <a:bodyPr anchor="ctr"/>
          <a:lstStyle/>
          <a:p>
            <a:pPr eaLnBrk="1" hangingPunct="1">
              <a:spcBef>
                <a:spcPct val="20000"/>
              </a:spcBef>
              <a:buClr>
                <a:schemeClr val="accent1"/>
              </a:buClr>
              <a:buSzPct val="80000"/>
              <a:buFont typeface="Wingdings" pitchFamily="2" charset="2"/>
              <a:buNone/>
            </a:pPr>
            <a:r>
              <a:rPr lang="fr-BE" sz="1400"/>
              <a:t>Déclaration de la classe qui hérite de la classe prédéfinie « Applet »</a:t>
            </a:r>
            <a:endParaRPr lang="en-US" sz="1400"/>
          </a:p>
        </p:txBody>
      </p:sp>
      <p:sp>
        <p:nvSpPr>
          <p:cNvPr id="79879" name="Rectangle 6"/>
          <p:cNvSpPr>
            <a:spLocks noChangeArrowheads="1"/>
          </p:cNvSpPr>
          <p:nvPr/>
        </p:nvSpPr>
        <p:spPr bwMode="auto">
          <a:xfrm>
            <a:off x="5292725" y="4268788"/>
            <a:ext cx="3694113" cy="381000"/>
          </a:xfrm>
          <a:prstGeom prst="rect">
            <a:avLst/>
          </a:prstGeom>
          <a:solidFill>
            <a:srgbClr val="E6F4FF"/>
          </a:solidFill>
          <a:ln w="9525">
            <a:solidFill>
              <a:schemeClr val="tx1"/>
            </a:solidFill>
            <a:miter lim="800000"/>
            <a:headEnd/>
            <a:tailEnd/>
          </a:ln>
        </p:spPr>
        <p:txBody>
          <a:bodyPr anchor="ctr"/>
          <a:lstStyle/>
          <a:p>
            <a:pPr eaLnBrk="1" hangingPunct="1">
              <a:spcBef>
                <a:spcPct val="20000"/>
              </a:spcBef>
              <a:buClr>
                <a:schemeClr val="accent1"/>
              </a:buClr>
              <a:buSzPct val="80000"/>
              <a:buFont typeface="Wingdings" pitchFamily="2" charset="2"/>
              <a:buNone/>
            </a:pPr>
            <a:r>
              <a:rPr lang="fr-FR" sz="1400"/>
              <a:t>Écrire à l’écran “Hello the World”</a:t>
            </a:r>
          </a:p>
        </p:txBody>
      </p:sp>
      <p:sp>
        <p:nvSpPr>
          <p:cNvPr id="79880" name="Rectangle 7"/>
          <p:cNvSpPr>
            <a:spLocks noChangeArrowheads="1"/>
          </p:cNvSpPr>
          <p:nvPr/>
        </p:nvSpPr>
        <p:spPr bwMode="auto">
          <a:xfrm>
            <a:off x="5292725" y="3587750"/>
            <a:ext cx="3694113" cy="550863"/>
          </a:xfrm>
          <a:prstGeom prst="rect">
            <a:avLst/>
          </a:prstGeom>
          <a:solidFill>
            <a:srgbClr val="E6F4FF"/>
          </a:solidFill>
          <a:ln w="9525">
            <a:solidFill>
              <a:schemeClr val="tx1"/>
            </a:solidFill>
            <a:miter lim="800000"/>
            <a:headEnd/>
            <a:tailEnd/>
          </a:ln>
        </p:spPr>
        <p:txBody>
          <a:bodyPr anchor="ctr"/>
          <a:lstStyle/>
          <a:p>
            <a:pPr eaLnBrk="1" hangingPunct="1"/>
            <a:r>
              <a:rPr lang="fr-BE" sz="1400"/>
              <a:t>La méthode paint détermine l’affichage dans la fenêtre de l’Applet</a:t>
            </a:r>
            <a:endParaRPr lang="en-US" sz="1400"/>
          </a:p>
        </p:txBody>
      </p:sp>
      <p:sp>
        <p:nvSpPr>
          <p:cNvPr id="79881" name="Text Box 8"/>
          <p:cNvSpPr txBox="1">
            <a:spLocks noChangeArrowheads="1"/>
          </p:cNvSpPr>
          <p:nvPr/>
        </p:nvSpPr>
        <p:spPr bwMode="auto">
          <a:xfrm>
            <a:off x="250825" y="2143125"/>
            <a:ext cx="4826000" cy="3095625"/>
          </a:xfrm>
          <a:prstGeom prst="rect">
            <a:avLst/>
          </a:prstGeom>
          <a:solidFill>
            <a:srgbClr val="E6F4FF"/>
          </a:solidFill>
          <a:ln w="19050">
            <a:solidFill>
              <a:schemeClr val="tx1"/>
            </a:solidFill>
            <a:miter lim="800000"/>
            <a:headEnd/>
            <a:tailEnd/>
          </a:ln>
        </p:spPr>
        <p:txBody>
          <a:bodyPr lIns="0" rIns="0">
            <a:spAutoFit/>
          </a:bodyPr>
          <a:lstStyle/>
          <a:p>
            <a:pPr marL="180975" lvl="1" algn="l">
              <a:lnSpc>
                <a:spcPct val="150000"/>
              </a:lnSpc>
            </a:pPr>
            <a:r>
              <a:rPr lang="fr-FR" sz="1300">
                <a:latin typeface="Courier New" pitchFamily="49" charset="0"/>
              </a:rPr>
              <a:t>import java.applet.Applet; </a:t>
            </a:r>
          </a:p>
          <a:p>
            <a:pPr marL="180975" lvl="1" algn="l">
              <a:lnSpc>
                <a:spcPct val="150000"/>
              </a:lnSpc>
            </a:pPr>
            <a:r>
              <a:rPr lang="fr-FR" sz="1300">
                <a:latin typeface="Courier New" pitchFamily="49" charset="0"/>
              </a:rPr>
              <a:t>import java.awt.Graphics; </a:t>
            </a:r>
          </a:p>
          <a:p>
            <a:pPr marL="180975" lvl="1" algn="l">
              <a:lnSpc>
                <a:spcPct val="150000"/>
              </a:lnSpc>
            </a:pPr>
            <a:endParaRPr lang="fr-FR" sz="1300">
              <a:latin typeface="Courier New" pitchFamily="49" charset="0"/>
            </a:endParaRPr>
          </a:p>
          <a:p>
            <a:pPr marL="180975" lvl="1" algn="l">
              <a:lnSpc>
                <a:spcPct val="150000"/>
              </a:lnSpc>
            </a:pPr>
            <a:r>
              <a:rPr lang="fr-FR" sz="1300">
                <a:latin typeface="Courier New" pitchFamily="49" charset="0"/>
              </a:rPr>
              <a:t>public class HelloWorldApplet extends Applet</a:t>
            </a:r>
          </a:p>
          <a:p>
            <a:pPr marL="180975" lvl="1" algn="l">
              <a:lnSpc>
                <a:spcPct val="150000"/>
              </a:lnSpc>
            </a:pPr>
            <a:r>
              <a:rPr lang="fr-FR" sz="1300">
                <a:latin typeface="Courier New" pitchFamily="49" charset="0"/>
              </a:rPr>
              <a:t>{ </a:t>
            </a:r>
          </a:p>
          <a:p>
            <a:pPr marL="180975" lvl="1" algn="l">
              <a:lnSpc>
                <a:spcPct val="150000"/>
              </a:lnSpc>
            </a:pPr>
            <a:r>
              <a:rPr lang="fr-FR" sz="1300">
                <a:latin typeface="Courier New" pitchFamily="49" charset="0"/>
              </a:rPr>
              <a:t>   public void paint(Graphics g)</a:t>
            </a:r>
          </a:p>
          <a:p>
            <a:pPr marL="180975" lvl="1" algn="l">
              <a:lnSpc>
                <a:spcPct val="150000"/>
              </a:lnSpc>
            </a:pPr>
            <a:r>
              <a:rPr lang="fr-FR" sz="1300">
                <a:latin typeface="Courier New" pitchFamily="49" charset="0"/>
              </a:rPr>
              <a:t>   {</a:t>
            </a:r>
          </a:p>
          <a:p>
            <a:pPr marL="180975" lvl="1" algn="l">
              <a:lnSpc>
                <a:spcPct val="150000"/>
              </a:lnSpc>
            </a:pPr>
            <a:r>
              <a:rPr lang="fr-FR" sz="1300">
                <a:latin typeface="Courier New" pitchFamily="49" charset="0"/>
              </a:rPr>
              <a:t>      g.drawString("Hello the World", 50, 25); </a:t>
            </a:r>
          </a:p>
          <a:p>
            <a:pPr marL="180975" lvl="1" algn="l">
              <a:lnSpc>
                <a:spcPct val="150000"/>
              </a:lnSpc>
            </a:pPr>
            <a:r>
              <a:rPr lang="fr-FR" sz="1300">
                <a:latin typeface="Courier New" pitchFamily="49" charset="0"/>
              </a:rPr>
              <a:t>   }</a:t>
            </a:r>
          </a:p>
          <a:p>
            <a:pPr marL="180975" lvl="1" algn="l">
              <a:lnSpc>
                <a:spcPct val="150000"/>
              </a:lnSpc>
            </a:pPr>
            <a:r>
              <a:rPr lang="fr-FR" sz="1300">
                <a:latin typeface="Courier New" pitchFamily="49" charset="0"/>
              </a:rPr>
              <a:t>}</a:t>
            </a:r>
          </a:p>
        </p:txBody>
      </p:sp>
      <p:sp>
        <p:nvSpPr>
          <p:cNvPr id="79882" name="Rectangle 9"/>
          <p:cNvSpPr>
            <a:spLocks noChangeArrowheads="1"/>
          </p:cNvSpPr>
          <p:nvPr/>
        </p:nvSpPr>
        <p:spPr bwMode="auto">
          <a:xfrm>
            <a:off x="5292725" y="4781550"/>
            <a:ext cx="3694113" cy="360363"/>
          </a:xfrm>
          <a:prstGeom prst="rect">
            <a:avLst/>
          </a:prstGeom>
          <a:solidFill>
            <a:srgbClr val="E6F4FF"/>
          </a:solidFill>
          <a:ln w="9525">
            <a:solidFill>
              <a:schemeClr val="tx1"/>
            </a:solidFill>
            <a:miter lim="800000"/>
            <a:headEnd/>
            <a:tailEnd/>
          </a:ln>
        </p:spPr>
        <p:txBody>
          <a:bodyPr anchor="ctr"/>
          <a:lstStyle/>
          <a:p>
            <a:pPr eaLnBrk="1" hangingPunct="1"/>
            <a:r>
              <a:rPr lang="fr-BE" sz="1400"/>
              <a:t>Fermer les accolades</a:t>
            </a:r>
            <a:endParaRPr lang="en-US" sz="1400"/>
          </a:p>
        </p:txBody>
      </p:sp>
      <p:sp>
        <p:nvSpPr>
          <p:cNvPr id="79883" name="Rectangle 10"/>
          <p:cNvSpPr>
            <a:spLocks noChangeArrowheads="1"/>
          </p:cNvSpPr>
          <p:nvPr/>
        </p:nvSpPr>
        <p:spPr bwMode="auto">
          <a:xfrm>
            <a:off x="155575" y="5314950"/>
            <a:ext cx="8812213" cy="989013"/>
          </a:xfrm>
          <a:prstGeom prst="rect">
            <a:avLst/>
          </a:prstGeom>
          <a:noFill/>
          <a:ln w="9525">
            <a:noFill/>
            <a:miter lim="800000"/>
            <a:headEnd/>
            <a:tailEnd/>
          </a:ln>
        </p:spPr>
        <p:txBody>
          <a:bodyPr/>
          <a:lstStyle/>
          <a:p>
            <a:pPr marL="342900" indent="-342900" algn="l">
              <a:spcBef>
                <a:spcPct val="30000"/>
              </a:spcBef>
              <a:buClr>
                <a:srgbClr val="009BCC"/>
              </a:buClr>
              <a:buFont typeface="Symbol" pitchFamily="18" charset="2"/>
              <a:buChar char="·"/>
            </a:pPr>
            <a:r>
              <a:rPr lang="fr-BE" sz="2000" b="1">
                <a:solidFill>
                  <a:schemeClr val="tx2"/>
                </a:solidFill>
              </a:rPr>
              <a:t>Compiler le programme : </a:t>
            </a:r>
            <a:r>
              <a:rPr lang="fr-BE" sz="2000" b="1" u="sng">
                <a:solidFill>
                  <a:schemeClr val="tx2"/>
                </a:solidFill>
                <a:latin typeface="Courier New" pitchFamily="49" charset="0"/>
              </a:rPr>
              <a:t>javac</a:t>
            </a:r>
            <a:r>
              <a:rPr lang="fr-BE" sz="2000" b="1">
                <a:solidFill>
                  <a:schemeClr val="tx2"/>
                </a:solidFill>
                <a:latin typeface="Courier New" pitchFamily="49" charset="0"/>
              </a:rPr>
              <a:t> HelloWorldApplet.java</a:t>
            </a:r>
          </a:p>
          <a:p>
            <a:pPr marL="342900" indent="-342900" algn="l">
              <a:spcBef>
                <a:spcPct val="30000"/>
              </a:spcBef>
              <a:buClr>
                <a:srgbClr val="009BCC"/>
              </a:buClr>
              <a:buFont typeface="Symbol" pitchFamily="18" charset="2"/>
              <a:buChar char="·"/>
            </a:pPr>
            <a:r>
              <a:rPr lang="fr-BE" sz="2000" b="1">
                <a:solidFill>
                  <a:schemeClr val="tx2"/>
                </a:solidFill>
              </a:rPr>
              <a:t>Le compilateur génère le bytecode dans le fichier : </a:t>
            </a:r>
            <a:r>
              <a:rPr lang="fr-BE" sz="2000" b="1">
                <a:solidFill>
                  <a:schemeClr val="tx2"/>
                </a:solidFill>
                <a:latin typeface="Courier New" pitchFamily="49" charset="0"/>
              </a:rPr>
              <a:t>HelloWorldApplet.class</a:t>
            </a:r>
          </a:p>
        </p:txBody>
      </p:sp>
    </p:spTree>
  </p:cSld>
  <p:clrMapOvr>
    <a:masterClrMapping/>
  </p:clrMapOvr>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313347" name="Rectangle 37"/>
          <p:cNvSpPr>
            <a:spLocks noGrp="1" noChangeArrowheads="1"/>
          </p:cNvSpPr>
          <p:nvPr>
            <p:ph type="title"/>
          </p:nvPr>
        </p:nvSpPr>
        <p:spPr/>
        <p:txBody>
          <a:bodyPr/>
          <a:lstStyle/>
          <a:p>
            <a:r>
              <a:rPr lang="fr-FR" sz="3600" smtClean="0"/>
              <a:t>PROJET</a:t>
            </a:r>
            <a:endParaRPr lang="en-GB" sz="3600" smtClean="0"/>
          </a:p>
        </p:txBody>
      </p:sp>
      <p:sp>
        <p:nvSpPr>
          <p:cNvPr id="313348" name="Rectangle 38"/>
          <p:cNvSpPr>
            <a:spLocks noGrp="1" noChangeArrowheads="1"/>
          </p:cNvSpPr>
          <p:nvPr>
            <p:ph type="body" idx="1"/>
          </p:nvPr>
        </p:nvSpPr>
        <p:spPr/>
        <p:txBody>
          <a:bodyPr/>
          <a:lstStyle/>
          <a:p>
            <a:pPr>
              <a:lnSpc>
                <a:spcPct val="120000"/>
              </a:lnSpc>
            </a:pPr>
            <a:r>
              <a:rPr lang="fr-FR" smtClean="0"/>
              <a:t>Maintenant que la partie visible de votre application est en place et qu’elle est capable de prendre en charge les différentes actions de l’utilisateur, le moment est venu d’incorporer votre application précédente (gestion des réservations) à l’intérieur de votre interface graphique</a:t>
            </a:r>
          </a:p>
          <a:p>
            <a:pPr>
              <a:lnSpc>
                <a:spcPct val="120000"/>
              </a:lnSpc>
            </a:pPr>
            <a:r>
              <a:rPr lang="fr-FR" smtClean="0"/>
              <a:t>Autrement dit, il va falloir « connecter » votre interface graphique à vos objets clients, spectacles, représentations, réservations et tickets</a:t>
            </a:r>
          </a:p>
          <a:p>
            <a:pPr lvl="1">
              <a:lnSpc>
                <a:spcPct val="120000"/>
              </a:lnSpc>
            </a:pPr>
            <a:r>
              <a:rPr lang="fr-FR" smtClean="0"/>
              <a:t>afin d’extraire les données nécessaires à l’affichage des tableaux / formulaires </a:t>
            </a:r>
          </a:p>
          <a:p>
            <a:pPr lvl="1">
              <a:lnSpc>
                <a:spcPct val="120000"/>
              </a:lnSpc>
            </a:pPr>
            <a:r>
              <a:rPr lang="fr-FR" smtClean="0"/>
              <a:t>et de pouvoir envoyer les nouvelles informations vers la base de données</a:t>
            </a:r>
            <a:endParaRPr lang="en-GB" smtClean="0"/>
          </a:p>
        </p:txBody>
      </p:sp>
    </p:spTree>
  </p:cSld>
  <p:clrMapOvr>
    <a:masterClrMapping/>
  </p:clrMapOvr>
  <p:transition/>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314371" name="Rectangle 2"/>
          <p:cNvSpPr>
            <a:spLocks noGrp="1" noChangeArrowheads="1"/>
          </p:cNvSpPr>
          <p:nvPr>
            <p:ph type="title"/>
          </p:nvPr>
        </p:nvSpPr>
        <p:spPr/>
        <p:txBody>
          <a:bodyPr/>
          <a:lstStyle/>
          <a:p>
            <a:r>
              <a:rPr lang="fr-FR" sz="3600" smtClean="0"/>
              <a:t>PROJET</a:t>
            </a:r>
            <a:endParaRPr lang="en-GB" sz="3600" smtClean="0"/>
          </a:p>
        </p:txBody>
      </p:sp>
      <p:sp>
        <p:nvSpPr>
          <p:cNvPr id="314372" name="Rectangle 3"/>
          <p:cNvSpPr>
            <a:spLocks noGrp="1" noChangeArrowheads="1"/>
          </p:cNvSpPr>
          <p:nvPr>
            <p:ph type="body" idx="1"/>
          </p:nvPr>
        </p:nvSpPr>
        <p:spPr>
          <a:xfrm>
            <a:off x="152400" y="1085850"/>
            <a:ext cx="8839200" cy="5305425"/>
          </a:xfrm>
        </p:spPr>
        <p:txBody>
          <a:bodyPr/>
          <a:lstStyle/>
          <a:p>
            <a:pPr marL="381000" indent="-381000">
              <a:lnSpc>
                <a:spcPct val="80000"/>
              </a:lnSpc>
            </a:pPr>
            <a:r>
              <a:rPr lang="fr-FR" sz="1800" smtClean="0"/>
              <a:t>Affichage des tableaux de données (clients, réservations, etc.)</a:t>
            </a:r>
          </a:p>
          <a:p>
            <a:pPr marL="728663" lvl="1" indent="-342900">
              <a:lnSpc>
                <a:spcPct val="80000"/>
              </a:lnSpc>
            </a:pPr>
            <a:r>
              <a:rPr lang="fr-FR" sz="1600" smtClean="0"/>
              <a:t>Récupérer les données de la BD sous forme d’objets. Autrement dit, interroger l’objet de type DataAccessObject pour qu’il renvoie la collection des clients ou des réservations, etc :</a:t>
            </a:r>
          </a:p>
          <a:p>
            <a:pPr marL="728663" lvl="1" indent="-342900">
              <a:lnSpc>
                <a:spcPct val="80000"/>
              </a:lnSpc>
              <a:buFont typeface="Wingdings" pitchFamily="2" charset="2"/>
              <a:buNone/>
            </a:pPr>
            <a:r>
              <a:rPr lang="en-GB" sz="1600" smtClean="0">
                <a:latin typeface="Courier New" pitchFamily="49" charset="0"/>
              </a:rPr>
              <a:t>		ArrayList data = dao.getClients();</a:t>
            </a:r>
            <a:endParaRPr lang="fr-FR" sz="1600" smtClean="0">
              <a:latin typeface="Courier New" pitchFamily="49" charset="0"/>
            </a:endParaRPr>
          </a:p>
          <a:p>
            <a:pPr marL="728663" lvl="1" indent="-342900">
              <a:lnSpc>
                <a:spcPct val="80000"/>
              </a:lnSpc>
            </a:pPr>
            <a:r>
              <a:rPr lang="fr-FR" sz="1600" smtClean="0"/>
              <a:t>Demander à chacun des objets (clients, réservations, etc.) de renvoyer ses informations de façon structurée, sous forme d’un vecteur à « [ ] ». Autrement dit, il faudra boucler sur l’ArrayList renvoyée par le DataAccessObject et demander à chaque élément de l’ArrayList de renvoyer ses données pour les stocker dans un Array d’Objects</a:t>
            </a:r>
          </a:p>
          <a:p>
            <a:pPr marL="728663" lvl="1" indent="-342900">
              <a:lnSpc>
                <a:spcPct val="80000"/>
              </a:lnSpc>
              <a:buFont typeface="Wingdings" pitchFamily="2" charset="2"/>
              <a:buNone/>
            </a:pPr>
            <a:r>
              <a:rPr lang="en-GB" sz="1600" smtClean="0">
                <a:latin typeface="Courier New" pitchFamily="49" charset="0"/>
              </a:rPr>
              <a:t>		for(int i=0;i&lt;data.size();i++){</a:t>
            </a:r>
            <a:br>
              <a:rPr lang="en-GB" sz="1600" smtClean="0">
                <a:latin typeface="Courier New" pitchFamily="49" charset="0"/>
              </a:rPr>
            </a:br>
            <a:r>
              <a:rPr lang="en-GB" sz="1600" smtClean="0">
                <a:latin typeface="Courier New" pitchFamily="49" charset="0"/>
              </a:rPr>
              <a:t>	  dataTable[i] = ((DataObject) data.get(i)).getDataArray();</a:t>
            </a:r>
            <a:br>
              <a:rPr lang="en-GB" sz="1600" smtClean="0">
                <a:latin typeface="Courier New" pitchFamily="49" charset="0"/>
              </a:rPr>
            </a:br>
            <a:r>
              <a:rPr lang="en-GB" sz="1600" smtClean="0">
                <a:latin typeface="Courier New" pitchFamily="49" charset="0"/>
              </a:rPr>
              <a:t>	</a:t>
            </a:r>
            <a:r>
              <a:rPr lang="fr-FR" sz="1600" smtClean="0">
                <a:latin typeface="Courier New" pitchFamily="49" charset="0"/>
              </a:rPr>
              <a:t>}</a:t>
            </a:r>
          </a:p>
          <a:p>
            <a:pPr marL="728663" lvl="1" indent="-342900">
              <a:lnSpc>
                <a:spcPct val="80000"/>
              </a:lnSpc>
            </a:pPr>
            <a:r>
              <a:rPr lang="fr-FR" sz="1600" smtClean="0"/>
              <a:t>Notez que cela suppose que tous vos objets (clients, spectacles, etc.) possèdent un message (méthode) de type :</a:t>
            </a:r>
          </a:p>
          <a:p>
            <a:pPr marL="728663" lvl="1" indent="-342900">
              <a:lnSpc>
                <a:spcPct val="80000"/>
              </a:lnSpc>
              <a:buFont typeface="Wingdings" pitchFamily="2" charset="2"/>
              <a:buNone/>
            </a:pPr>
            <a:r>
              <a:rPr lang="en-GB" sz="1600" smtClean="0"/>
              <a:t>		</a:t>
            </a:r>
            <a:r>
              <a:rPr lang="en-GB" sz="1600" smtClean="0">
                <a:latin typeface="Courier New" pitchFamily="49" charset="0"/>
              </a:rPr>
              <a:t>public Object[] getDataArray(){...}</a:t>
            </a:r>
            <a:endParaRPr lang="fr-FR" sz="1600" smtClean="0">
              <a:latin typeface="Courier New" pitchFamily="49" charset="0"/>
            </a:endParaRPr>
          </a:p>
          <a:p>
            <a:pPr marL="728663" lvl="1" indent="-342900">
              <a:lnSpc>
                <a:spcPct val="80000"/>
              </a:lnSpc>
            </a:pPr>
            <a:r>
              <a:rPr lang="fr-FR" sz="1600" smtClean="0"/>
              <a:t>Créer la table en lui envoyant ces données</a:t>
            </a:r>
            <a:endParaRPr lang="en-GB" sz="1600" smtClean="0"/>
          </a:p>
          <a:p>
            <a:pPr marL="728663" lvl="1" indent="-342900">
              <a:lnSpc>
                <a:spcPct val="80000"/>
              </a:lnSpc>
              <a:buFont typeface="Wingdings" pitchFamily="2" charset="2"/>
              <a:buNone/>
            </a:pPr>
            <a:r>
              <a:rPr lang="en-GB" sz="1600" smtClean="0"/>
              <a:t>		</a:t>
            </a:r>
            <a:r>
              <a:rPr lang="en-GB" sz="1600" smtClean="0">
                <a:latin typeface="Courier New" pitchFamily="49" charset="0"/>
              </a:rPr>
              <a:t>table = new JTable(dataTable,headersTable);</a:t>
            </a:r>
            <a:endParaRPr lang="fr-FR" sz="1600" smtClean="0">
              <a:latin typeface="Courier New" pitchFamily="49" charset="0"/>
            </a:endParaRPr>
          </a:p>
          <a:p>
            <a:pPr marL="728663" lvl="1" indent="-342900">
              <a:lnSpc>
                <a:spcPct val="80000"/>
              </a:lnSpc>
              <a:buFont typeface="Wingdings" pitchFamily="2" charset="2"/>
              <a:buNone/>
            </a:pPr>
            <a:r>
              <a:rPr lang="fr-FR" sz="1600" smtClean="0"/>
              <a:t>	« headersTable » devrait désigner un tableau de « String » comprenant les intitulés des différentes colonnes.</a:t>
            </a:r>
          </a:p>
          <a:p>
            <a:pPr marL="728663" lvl="1" indent="-342900">
              <a:lnSpc>
                <a:spcPct val="80000"/>
              </a:lnSpc>
            </a:pPr>
            <a:r>
              <a:rPr lang="fr-FR" sz="1600" smtClean="0"/>
              <a:t>Afficher la table à l’intérieur de la zone de défilement</a:t>
            </a:r>
            <a:endParaRPr lang="en-GB" sz="1600" smtClean="0"/>
          </a:p>
          <a:p>
            <a:pPr marL="728663" lvl="1" indent="-342900">
              <a:lnSpc>
                <a:spcPct val="80000"/>
              </a:lnSpc>
              <a:buFont typeface="Wingdings" pitchFamily="2" charset="2"/>
              <a:buNone/>
            </a:pPr>
            <a:r>
              <a:rPr lang="en-GB" sz="1600" smtClean="0"/>
              <a:t>		</a:t>
            </a:r>
            <a:r>
              <a:rPr lang="en-GB" sz="1600" smtClean="0">
                <a:latin typeface="Courier New" pitchFamily="49" charset="0"/>
              </a:rPr>
              <a:t>zoneDefilement.setViewportView(table)</a:t>
            </a:r>
          </a:p>
        </p:txBody>
      </p:sp>
    </p:spTree>
  </p:cSld>
  <p:clrMapOvr>
    <a:masterClrMapping/>
  </p:clrMapOvr>
  <p:transition/>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Footer Placeholder 3"/>
          <p:cNvSpPr>
            <a:spLocks noGrp="1"/>
          </p:cNvSpPr>
          <p:nvPr>
            <p:ph type="ftr" sz="quarter" idx="10"/>
          </p:nvPr>
        </p:nvSpPr>
        <p:spPr>
          <a:noFill/>
        </p:spPr>
        <p:txBody>
          <a:bodyPr/>
          <a:lstStyle/>
          <a:p>
            <a:r>
              <a:rPr lang="fr-FR" altLang="en-US" smtClean="0"/>
              <a:t>Cours Java 2013 Bersini</a:t>
            </a:r>
            <a:endParaRPr lang="fr-FR" altLang="en-US" smtClean="0"/>
          </a:p>
        </p:txBody>
      </p:sp>
      <p:sp>
        <p:nvSpPr>
          <p:cNvPr id="315395" name="Rectangle 2"/>
          <p:cNvSpPr>
            <a:spLocks noGrp="1" noChangeArrowheads="1"/>
          </p:cNvSpPr>
          <p:nvPr>
            <p:ph type="title"/>
          </p:nvPr>
        </p:nvSpPr>
        <p:spPr/>
        <p:txBody>
          <a:bodyPr/>
          <a:lstStyle/>
          <a:p>
            <a:r>
              <a:rPr lang="fr-FR" sz="3600" smtClean="0"/>
              <a:t>PROJET</a:t>
            </a:r>
            <a:endParaRPr lang="en-GB" sz="3600" smtClean="0"/>
          </a:p>
        </p:txBody>
      </p:sp>
      <p:sp>
        <p:nvSpPr>
          <p:cNvPr id="315396" name="Rectangle 3"/>
          <p:cNvSpPr>
            <a:spLocks noGrp="1" noChangeArrowheads="1"/>
          </p:cNvSpPr>
          <p:nvPr>
            <p:ph type="body" idx="1"/>
          </p:nvPr>
        </p:nvSpPr>
        <p:spPr>
          <a:xfrm>
            <a:off x="152400" y="1085850"/>
            <a:ext cx="8839200" cy="5305425"/>
          </a:xfrm>
        </p:spPr>
        <p:txBody>
          <a:bodyPr/>
          <a:lstStyle/>
          <a:p>
            <a:pPr marL="381000" indent="-381000"/>
            <a:r>
              <a:rPr lang="fr-FR" sz="2400" smtClean="0"/>
              <a:t>Créer/modifier des données dans la BD</a:t>
            </a:r>
          </a:p>
          <a:p>
            <a:pPr marL="728663" lvl="1" indent="-342900"/>
            <a:r>
              <a:rPr lang="fr-FR" sz="2000" smtClean="0">
                <a:sym typeface="Wingdings" pitchFamily="2" charset="2"/>
              </a:rPr>
              <a:t> </a:t>
            </a:r>
            <a:r>
              <a:rPr lang="fr-FR" sz="2000" smtClean="0"/>
              <a:t>nouvelle réservation, paiement, choix de places</a:t>
            </a:r>
          </a:p>
          <a:p>
            <a:pPr marL="728663" lvl="1" indent="-342900"/>
            <a:r>
              <a:rPr lang="fr-FR" sz="2000" smtClean="0"/>
              <a:t>Dans votre classe ZonePrincipale, une méthode correspondra à chaque type d’opération possible et sera appelée lorsque le bouton d’enregistrement du formulaire sera activé</a:t>
            </a:r>
          </a:p>
          <a:p>
            <a:pPr marL="728663" lvl="1" indent="-342900"/>
            <a:r>
              <a:rPr lang="fr-FR" sz="2000" smtClean="0"/>
              <a:t>Ces méthodes récupéreront les informations du formulaire (valeurs choisies dans les listes, cases cochées, etc.) et les vérifieront (sont-elles valables, reste-t-il suffisamment de places disponibles pour la représentation choisie, etc.)</a:t>
            </a:r>
          </a:p>
          <a:p>
            <a:pPr marL="728663" lvl="1" indent="-342900"/>
            <a:r>
              <a:rPr lang="fr-FR" sz="2000" smtClean="0"/>
              <a:t>Enfin, la méthode enverra un message à la classe DataAccessObjects pour appeler (comme le faisait votre « main » avant la création de l’interface graphique) la méthode correspondant à l’opération, cette dernière ayant pour mission d’effectuer les modifications dans la base de données. </a:t>
            </a:r>
            <a:endParaRPr lang="en-GB" sz="2000" smtClean="0"/>
          </a:p>
        </p:txBody>
      </p:sp>
    </p:spTree>
  </p:cSld>
  <p:clrMapOvr>
    <a:masterClrMapping/>
  </p:clrMapOvr>
  <p:transition/>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ctrTitle"/>
          </p:nvPr>
        </p:nvSpPr>
        <p:spPr>
          <a:solidFill>
            <a:schemeClr val="bg1">
              <a:alpha val="50195"/>
            </a:schemeClr>
          </a:solidFill>
        </p:spPr>
        <p:txBody>
          <a:bodyPr/>
          <a:lstStyle/>
          <a:p>
            <a:r>
              <a:rPr lang="fr-FR" smtClean="0"/>
              <a:t>Introduction à Java</a:t>
            </a:r>
          </a:p>
        </p:txBody>
      </p:sp>
      <p:sp>
        <p:nvSpPr>
          <p:cNvPr id="316419" name="Rectangle 3"/>
          <p:cNvSpPr>
            <a:spLocks noGrp="1" noChangeArrowheads="1"/>
          </p:cNvSpPr>
          <p:nvPr>
            <p:ph type="subTitle" idx="1"/>
          </p:nvPr>
        </p:nvSpPr>
        <p:spPr>
          <a:ln w="9525"/>
        </p:spPr>
        <p:txBody>
          <a:bodyPr/>
          <a:lstStyle/>
          <a:p>
            <a:r>
              <a:rPr lang="fr-FR" smtClean="0"/>
              <a:t>Annexe - Une brève introduction à l’UML</a:t>
            </a:r>
          </a:p>
        </p:txBody>
      </p:sp>
    </p:spTree>
  </p:cSld>
  <p:clrMapOvr>
    <a:masterClrMapping/>
  </p:clrMapOvr>
  <p:transition/>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42" name="Footer Placeholder 3"/>
          <p:cNvSpPr>
            <a:spLocks noGrp="1"/>
          </p:cNvSpPr>
          <p:nvPr>
            <p:ph type="ftr" sz="quarter" idx="10"/>
          </p:nvPr>
        </p:nvSpPr>
        <p:spPr>
          <a:noFill/>
        </p:spPr>
        <p:txBody>
          <a:bodyPr/>
          <a:lstStyle/>
          <a:p>
            <a:r>
              <a:rPr lang="fr-FR" altLang="en-US" smtClean="0"/>
              <a:t>Cours Java 2013 Bersini</a:t>
            </a:r>
            <a:endParaRPr lang="fr-FR" altLang="en-US" u="sng" smtClean="0"/>
          </a:p>
        </p:txBody>
      </p:sp>
      <p:sp>
        <p:nvSpPr>
          <p:cNvPr id="317443" name="Rectangle 2"/>
          <p:cNvSpPr>
            <a:spLocks noGrp="1" noChangeArrowheads="1"/>
          </p:cNvSpPr>
          <p:nvPr>
            <p:ph type="title"/>
          </p:nvPr>
        </p:nvSpPr>
        <p:spPr/>
        <p:txBody>
          <a:bodyPr/>
          <a:lstStyle/>
          <a:p>
            <a:r>
              <a:rPr lang="fr-FR" smtClean="0"/>
              <a:t>Les concepts de l’OO</a:t>
            </a:r>
            <a:br>
              <a:rPr lang="fr-FR" smtClean="0"/>
            </a:br>
            <a:r>
              <a:rPr lang="fr-FR" sz="2800" smtClean="0"/>
              <a:t>La modélisation devient la référence</a:t>
            </a:r>
          </a:p>
        </p:txBody>
      </p:sp>
      <p:sp>
        <p:nvSpPr>
          <p:cNvPr id="953347" name="Rectangle 3"/>
          <p:cNvSpPr>
            <a:spLocks noGrp="1" noChangeArrowheads="1"/>
          </p:cNvSpPr>
          <p:nvPr>
            <p:ph type="body" idx="1"/>
          </p:nvPr>
        </p:nvSpPr>
        <p:spPr>
          <a:xfrm>
            <a:off x="152400" y="1143000"/>
            <a:ext cx="8839200" cy="5029200"/>
          </a:xfrm>
        </p:spPr>
        <p:txBody>
          <a:bodyPr/>
          <a:lstStyle/>
          <a:p>
            <a:pPr marL="381000" indent="-381000"/>
            <a:r>
              <a:rPr lang="fr-BE" smtClean="0"/>
              <a:t>Pourquoi la modélisation?</a:t>
            </a:r>
          </a:p>
          <a:p>
            <a:pPr marL="728663" lvl="1" indent="-342900"/>
            <a:r>
              <a:rPr lang="fr-FR" smtClean="0"/>
              <a:t>La conception OO est entièrement batie sur une modélisation des objets intervenant dans le problème</a:t>
            </a:r>
          </a:p>
          <a:p>
            <a:pPr marL="728663" lvl="1" indent="-342900"/>
            <a:r>
              <a:rPr lang="fr-FR" smtClean="0"/>
              <a:t>Avant de programmer quoi que ce soit, il faut donc modéliser les classes et leurs relations au minimum</a:t>
            </a:r>
          </a:p>
          <a:p>
            <a:pPr marL="381000" indent="-381000"/>
            <a:r>
              <a:rPr lang="fr-FR" smtClean="0"/>
              <a:t>Comment?</a:t>
            </a:r>
          </a:p>
          <a:p>
            <a:pPr marL="728663" lvl="1" indent="-342900"/>
            <a:r>
              <a:rPr lang="fr-FR" smtClean="0"/>
              <a:t>Sur base d’UML (Unified Modeling Language)</a:t>
            </a:r>
            <a:br>
              <a:rPr lang="fr-FR" smtClean="0"/>
            </a:br>
            <a:r>
              <a:rPr lang="fr-FR" smtClean="0">
                <a:sym typeface="Wingdings" pitchFamily="2" charset="2"/>
              </a:rPr>
              <a:t> Notation standardisée pour toute le développement OO de la conception au déploiement</a:t>
            </a:r>
            <a:br>
              <a:rPr lang="fr-FR" smtClean="0">
                <a:sym typeface="Wingdings" pitchFamily="2" charset="2"/>
              </a:rPr>
            </a:br>
            <a:r>
              <a:rPr lang="fr-FR" smtClean="0">
                <a:sym typeface="Wingdings" pitchFamily="2" charset="2"/>
              </a:rPr>
              <a:t> Définition de 9 diagrammes</a:t>
            </a:r>
          </a:p>
          <a:p>
            <a:pPr marL="728663" lvl="1" indent="-342900">
              <a:buFont typeface="Wingdings" pitchFamily="2" charset="2"/>
              <a:buAutoNum type="arabicPeriod"/>
            </a:pPr>
            <a:r>
              <a:rPr lang="fr-FR" smtClean="0">
                <a:sym typeface="Wingdings" pitchFamily="2" charset="2"/>
              </a:rPr>
              <a:t>Identifier les classes</a:t>
            </a:r>
          </a:p>
          <a:p>
            <a:pPr marL="1173163" lvl="2" indent="-304800">
              <a:buFont typeface="Wingdings" pitchFamily="2" charset="2"/>
              <a:buChar char="è"/>
            </a:pPr>
            <a:r>
              <a:rPr lang="fr-FR" smtClean="0">
                <a:sym typeface="Wingdings" pitchFamily="2" charset="2"/>
              </a:rPr>
              <a:t>Attributs, comportements, polymorphisme</a:t>
            </a:r>
          </a:p>
          <a:p>
            <a:pPr marL="728663" lvl="1" indent="-342900">
              <a:buFont typeface="Wingdings" pitchFamily="2" charset="2"/>
              <a:buAutoNum type="arabicPeriod"/>
            </a:pPr>
            <a:r>
              <a:rPr lang="fr-FR" smtClean="0"/>
              <a:t>Déterminer les relations entre les classes</a:t>
            </a:r>
          </a:p>
          <a:p>
            <a:pPr marL="1173163" lvl="2" indent="-304800">
              <a:buFont typeface="Wingdings" pitchFamily="2" charset="2"/>
              <a:buChar char="è"/>
            </a:pPr>
            <a:r>
              <a:rPr lang="fr-FR" smtClean="0">
                <a:sym typeface="Wingdings" pitchFamily="2" charset="2"/>
              </a:rPr>
              <a:t>Associations / Dépendance / Hériage</a:t>
            </a:r>
          </a:p>
          <a:p>
            <a:pPr marL="728663" lvl="1" indent="-342900">
              <a:buFont typeface="Wingdings" pitchFamily="2" charset="2"/>
              <a:buAutoNum type="arabicPeriod"/>
            </a:pPr>
            <a:r>
              <a:rPr lang="fr-FR" smtClean="0"/>
              <a:t>Construire les modèles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533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533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9533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5334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95334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95334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95334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95334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953347">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9533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3347" grpId="0" build="p" autoUpdateAnimBg="0"/>
    </p:bld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oter Placeholder 3"/>
          <p:cNvSpPr>
            <a:spLocks noGrp="1"/>
          </p:cNvSpPr>
          <p:nvPr>
            <p:ph type="ftr" sz="quarter" idx="10"/>
          </p:nvPr>
        </p:nvSpPr>
        <p:spPr>
          <a:noFill/>
        </p:spPr>
        <p:txBody>
          <a:bodyPr/>
          <a:lstStyle/>
          <a:p>
            <a:r>
              <a:rPr lang="fr-FR" altLang="en-US" smtClean="0"/>
              <a:t>Cours Java 2013 Bersini</a:t>
            </a:r>
            <a:endParaRPr lang="fr-FR" altLang="en-US" u="sng" smtClean="0"/>
          </a:p>
        </p:txBody>
      </p:sp>
      <p:sp>
        <p:nvSpPr>
          <p:cNvPr id="13316" name="Rectangle 2"/>
          <p:cNvSpPr>
            <a:spLocks noGrp="1" noChangeArrowheads="1"/>
          </p:cNvSpPr>
          <p:nvPr>
            <p:ph type="title"/>
          </p:nvPr>
        </p:nvSpPr>
        <p:spPr/>
        <p:txBody>
          <a:bodyPr/>
          <a:lstStyle/>
          <a:p>
            <a:r>
              <a:rPr lang="fr-FR" smtClean="0"/>
              <a:t>Les concepts de l’OO</a:t>
            </a:r>
            <a:br>
              <a:rPr lang="fr-FR" smtClean="0"/>
            </a:br>
            <a:r>
              <a:rPr lang="fr-FR" sz="2800" smtClean="0"/>
              <a:t>La modélisation devient la référence</a:t>
            </a:r>
          </a:p>
        </p:txBody>
      </p:sp>
      <p:graphicFrame>
        <p:nvGraphicFramePr>
          <p:cNvPr id="13314" name="Object 3"/>
          <p:cNvGraphicFramePr>
            <a:graphicFrameLocks noChangeAspect="1"/>
          </p:cNvGraphicFramePr>
          <p:nvPr/>
        </p:nvGraphicFramePr>
        <p:xfrm>
          <a:off x="1120775" y="1120775"/>
          <a:ext cx="6896100" cy="5157788"/>
        </p:xfrm>
        <a:graphic>
          <a:graphicData uri="http://schemas.openxmlformats.org/presentationml/2006/ole">
            <mc:AlternateContent xmlns:mc="http://schemas.openxmlformats.org/markup-compatibility/2006">
              <mc:Choice xmlns:v="urn:schemas-microsoft-com:vml" Requires="v">
                <p:oleObj spid="_x0000_s513028" name="Slide" r:id="rId4" imgW="5373360" imgH="4018680" progId="PowerPoint.Slide.8">
                  <p:embed/>
                </p:oleObj>
              </mc:Choice>
              <mc:Fallback>
                <p:oleObj name="Slide" r:id="rId4" imgW="5373360" imgH="4018680" progId="PowerPoint.Slid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0775" y="1120775"/>
                        <a:ext cx="6896100" cy="5157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Footer Placeholder 3"/>
          <p:cNvSpPr>
            <a:spLocks noGrp="1"/>
          </p:cNvSpPr>
          <p:nvPr>
            <p:ph type="ftr" sz="quarter" idx="10"/>
          </p:nvPr>
        </p:nvSpPr>
        <p:spPr>
          <a:noFill/>
        </p:spPr>
        <p:txBody>
          <a:bodyPr/>
          <a:lstStyle/>
          <a:p>
            <a:r>
              <a:rPr lang="fr-FR" altLang="en-US" smtClean="0"/>
              <a:t>Cours Java 2013 Bersini</a:t>
            </a:r>
            <a:endParaRPr lang="fr-FR" altLang="en-US" u="sng" smtClean="0"/>
          </a:p>
        </p:txBody>
      </p:sp>
      <p:sp>
        <p:nvSpPr>
          <p:cNvPr id="318467" name="Rectangle 2"/>
          <p:cNvSpPr>
            <a:spLocks noGrp="1" noChangeArrowheads="1"/>
          </p:cNvSpPr>
          <p:nvPr>
            <p:ph type="title"/>
          </p:nvPr>
        </p:nvSpPr>
        <p:spPr/>
        <p:txBody>
          <a:bodyPr/>
          <a:lstStyle/>
          <a:p>
            <a:r>
              <a:rPr lang="fr-FR" smtClean="0"/>
              <a:t>Les concepts de l’OO</a:t>
            </a:r>
            <a:br>
              <a:rPr lang="fr-FR" smtClean="0"/>
            </a:br>
            <a:r>
              <a:rPr lang="fr-FR" sz="2800" smtClean="0"/>
              <a:t>La modélisation devient la référence</a:t>
            </a:r>
          </a:p>
        </p:txBody>
      </p:sp>
      <p:sp>
        <p:nvSpPr>
          <p:cNvPr id="318468" name="Rectangle 3"/>
          <p:cNvSpPr>
            <a:spLocks noGrp="1" noChangeArrowheads="1"/>
          </p:cNvSpPr>
          <p:nvPr>
            <p:ph type="body" idx="1"/>
          </p:nvPr>
        </p:nvSpPr>
        <p:spPr/>
        <p:txBody>
          <a:bodyPr/>
          <a:lstStyle/>
          <a:p>
            <a:r>
              <a:rPr lang="fr-FR" sz="2400" smtClean="0"/>
              <a:t>Qu’est-ce qu’UML?</a:t>
            </a:r>
          </a:p>
          <a:p>
            <a:pPr lvl="1"/>
            <a:r>
              <a:rPr lang="fr-FR" sz="2000" smtClean="0"/>
              <a:t>UML est un langage objet graphique - un formalisme orienté objet, basé sur des diagrammes (9)</a:t>
            </a:r>
          </a:p>
          <a:p>
            <a:pPr lvl="1"/>
            <a:r>
              <a:rPr lang="fr-FR" sz="2000" smtClean="0"/>
              <a:t>UML permet de s ’abstraire du code par une représentation des interactions statiques et du déroulement dynamique de l’application.</a:t>
            </a:r>
          </a:p>
          <a:p>
            <a:pPr lvl="1"/>
            <a:r>
              <a:rPr lang="fr-FR" sz="2000" smtClean="0"/>
              <a:t>UML prend en compte, le cahier de charge, l’architecture statique, la dynamique et les aspects implémentation</a:t>
            </a:r>
          </a:p>
          <a:p>
            <a:pPr lvl="1"/>
            <a:r>
              <a:rPr lang="fr-FR" sz="2000" smtClean="0"/>
              <a:t>Facilite l’interaction, les gros projets</a:t>
            </a:r>
          </a:p>
          <a:p>
            <a:pPr lvl="1"/>
            <a:r>
              <a:rPr lang="fr-FR" sz="2000" smtClean="0"/>
              <a:t>Générateur de squelette de code</a:t>
            </a:r>
          </a:p>
          <a:p>
            <a:pPr lvl="1"/>
            <a:r>
              <a:rPr lang="fr-FR" sz="2000" smtClean="0"/>
              <a:t>UML est un langage PAS une méthodologie, aucune démarche n’est proposée juste une notation</a:t>
            </a:r>
          </a:p>
        </p:txBody>
      </p:sp>
    </p:spTree>
  </p:cSld>
  <p:clrMapOvr>
    <a:masterClrMapping/>
  </p:clrMapOvr>
  <p:transition/>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Footer Placeholder 3"/>
          <p:cNvSpPr>
            <a:spLocks noGrp="1"/>
          </p:cNvSpPr>
          <p:nvPr>
            <p:ph type="ftr" sz="quarter" idx="10"/>
          </p:nvPr>
        </p:nvSpPr>
        <p:spPr>
          <a:noFill/>
        </p:spPr>
        <p:txBody>
          <a:bodyPr/>
          <a:lstStyle/>
          <a:p>
            <a:r>
              <a:rPr lang="fr-FR" altLang="en-US" smtClean="0"/>
              <a:t>Cours Java 2013 Bersini</a:t>
            </a:r>
            <a:endParaRPr lang="fr-FR" altLang="en-US" u="sng" smtClean="0"/>
          </a:p>
        </p:txBody>
      </p:sp>
      <p:sp>
        <p:nvSpPr>
          <p:cNvPr id="14343" name="Rectangle 2"/>
          <p:cNvSpPr>
            <a:spLocks noGrp="1" noChangeArrowheads="1"/>
          </p:cNvSpPr>
          <p:nvPr>
            <p:ph type="title"/>
          </p:nvPr>
        </p:nvSpPr>
        <p:spPr/>
        <p:txBody>
          <a:bodyPr/>
          <a:lstStyle/>
          <a:p>
            <a:r>
              <a:rPr lang="fr-FR" smtClean="0"/>
              <a:t>Les concepts de l’OO</a:t>
            </a:r>
            <a:br>
              <a:rPr lang="fr-FR" smtClean="0"/>
            </a:br>
            <a:r>
              <a:rPr lang="fr-FR" sz="2800" smtClean="0"/>
              <a:t>La modélisation devient la référence</a:t>
            </a:r>
          </a:p>
        </p:txBody>
      </p:sp>
      <p:sp>
        <p:nvSpPr>
          <p:cNvPr id="14344" name="Rectangle 3"/>
          <p:cNvSpPr>
            <a:spLocks noChangeArrowheads="1"/>
          </p:cNvSpPr>
          <p:nvPr/>
        </p:nvSpPr>
        <p:spPr bwMode="auto">
          <a:xfrm>
            <a:off x="838200" y="1473200"/>
            <a:ext cx="3576638" cy="2046288"/>
          </a:xfrm>
          <a:prstGeom prst="rect">
            <a:avLst/>
          </a:prstGeom>
          <a:solidFill>
            <a:schemeClr val="bg1"/>
          </a:solidFill>
          <a:ln w="12700">
            <a:solidFill>
              <a:srgbClr val="5F5F5F"/>
            </a:solidFill>
            <a:miter lim="800000"/>
            <a:headEnd/>
            <a:tailEnd/>
          </a:ln>
        </p:spPr>
        <p:txBody>
          <a:bodyPr wrap="none" anchor="ctr"/>
          <a:lstStyle/>
          <a:p>
            <a:pPr eaLnBrk="0" hangingPunct="0"/>
            <a:endParaRPr lang="en-GB"/>
          </a:p>
        </p:txBody>
      </p:sp>
      <p:sp>
        <p:nvSpPr>
          <p:cNvPr id="14345" name="Rectangle 4"/>
          <p:cNvSpPr>
            <a:spLocks noChangeArrowheads="1"/>
          </p:cNvSpPr>
          <p:nvPr/>
        </p:nvSpPr>
        <p:spPr bwMode="auto">
          <a:xfrm>
            <a:off x="2286000" y="2082800"/>
            <a:ext cx="1611313" cy="396875"/>
          </a:xfrm>
          <a:prstGeom prst="rect">
            <a:avLst/>
          </a:prstGeom>
          <a:noFill/>
          <a:ln w="9525">
            <a:noFill/>
            <a:miter lim="800000"/>
            <a:headEnd/>
            <a:tailEnd/>
          </a:ln>
        </p:spPr>
        <p:txBody>
          <a:bodyPr lIns="92075" tIns="46038" rIns="92075" bIns="46038">
            <a:spAutoFit/>
          </a:bodyPr>
          <a:lstStyle/>
          <a:p>
            <a:pPr algn="l" eaLnBrk="0" hangingPunct="0"/>
            <a:r>
              <a:rPr lang="en-US" altLang="ko-KR" sz="2000">
                <a:solidFill>
                  <a:schemeClr val="bg2"/>
                </a:solidFill>
                <a:latin typeface="Arial Narrow" pitchFamily="34" charset="0"/>
                <a:ea typeface="Gulim" pitchFamily="34" charset="-127"/>
              </a:rPr>
              <a:t>Design View</a:t>
            </a:r>
            <a:endParaRPr lang="en-US" altLang="ko-KR" sz="2000">
              <a:latin typeface="Arial Narrow" pitchFamily="34" charset="0"/>
              <a:ea typeface="Gulim" pitchFamily="34" charset="-127"/>
            </a:endParaRPr>
          </a:p>
        </p:txBody>
      </p:sp>
      <p:sp>
        <p:nvSpPr>
          <p:cNvPr id="14346" name="Rectangle 5"/>
          <p:cNvSpPr>
            <a:spLocks noChangeArrowheads="1"/>
          </p:cNvSpPr>
          <p:nvPr/>
        </p:nvSpPr>
        <p:spPr bwMode="auto">
          <a:xfrm>
            <a:off x="4495800" y="1473200"/>
            <a:ext cx="3644900" cy="2046288"/>
          </a:xfrm>
          <a:prstGeom prst="rect">
            <a:avLst/>
          </a:prstGeom>
          <a:solidFill>
            <a:schemeClr val="bg1"/>
          </a:solidFill>
          <a:ln w="12700">
            <a:solidFill>
              <a:srgbClr val="5F5F5F"/>
            </a:solidFill>
            <a:miter lim="800000"/>
            <a:headEnd/>
            <a:tailEnd/>
          </a:ln>
        </p:spPr>
        <p:txBody>
          <a:bodyPr wrap="none" anchor="ctr"/>
          <a:lstStyle/>
          <a:p>
            <a:pPr eaLnBrk="0" hangingPunct="0"/>
            <a:endParaRPr lang="en-GB"/>
          </a:p>
        </p:txBody>
      </p:sp>
      <p:sp>
        <p:nvSpPr>
          <p:cNvPr id="14347" name="Rectangle 6"/>
          <p:cNvSpPr>
            <a:spLocks noChangeArrowheads="1"/>
          </p:cNvSpPr>
          <p:nvPr/>
        </p:nvSpPr>
        <p:spPr bwMode="auto">
          <a:xfrm>
            <a:off x="4800600" y="2082800"/>
            <a:ext cx="2525713" cy="396875"/>
          </a:xfrm>
          <a:prstGeom prst="rect">
            <a:avLst/>
          </a:prstGeom>
          <a:noFill/>
          <a:ln w="9525">
            <a:noFill/>
            <a:miter lim="800000"/>
            <a:headEnd/>
            <a:tailEnd/>
          </a:ln>
        </p:spPr>
        <p:txBody>
          <a:bodyPr lIns="92075" tIns="46038" rIns="92075" bIns="46038">
            <a:spAutoFit/>
          </a:bodyPr>
          <a:lstStyle/>
          <a:p>
            <a:pPr algn="l" eaLnBrk="0" hangingPunct="0"/>
            <a:r>
              <a:rPr lang="en-US" altLang="ko-KR" sz="2000">
                <a:solidFill>
                  <a:schemeClr val="bg2"/>
                </a:solidFill>
                <a:latin typeface="Arial Narrow" pitchFamily="34" charset="0"/>
                <a:ea typeface="Gulim" pitchFamily="34" charset="-127"/>
              </a:rPr>
              <a:t>Implementation View</a:t>
            </a:r>
            <a:endParaRPr lang="en-US" altLang="ko-KR" sz="2000">
              <a:latin typeface="Arial Narrow" pitchFamily="34" charset="0"/>
              <a:ea typeface="Gulim" pitchFamily="34" charset="-127"/>
            </a:endParaRPr>
          </a:p>
        </p:txBody>
      </p:sp>
      <p:sp>
        <p:nvSpPr>
          <p:cNvPr id="14348" name="Rectangle 7"/>
          <p:cNvSpPr>
            <a:spLocks noChangeArrowheads="1"/>
          </p:cNvSpPr>
          <p:nvPr/>
        </p:nvSpPr>
        <p:spPr bwMode="auto">
          <a:xfrm>
            <a:off x="838200" y="3581400"/>
            <a:ext cx="3576638" cy="2006600"/>
          </a:xfrm>
          <a:prstGeom prst="rect">
            <a:avLst/>
          </a:prstGeom>
          <a:solidFill>
            <a:schemeClr val="bg1"/>
          </a:solidFill>
          <a:ln w="12700">
            <a:solidFill>
              <a:srgbClr val="5F5F5F"/>
            </a:solidFill>
            <a:miter lim="800000"/>
            <a:headEnd/>
            <a:tailEnd/>
          </a:ln>
        </p:spPr>
        <p:txBody>
          <a:bodyPr wrap="none" anchor="ctr"/>
          <a:lstStyle/>
          <a:p>
            <a:pPr eaLnBrk="0" hangingPunct="0"/>
            <a:endParaRPr lang="en-GB"/>
          </a:p>
        </p:txBody>
      </p:sp>
      <p:sp>
        <p:nvSpPr>
          <p:cNvPr id="14349" name="Rectangle 8"/>
          <p:cNvSpPr>
            <a:spLocks noChangeArrowheads="1"/>
          </p:cNvSpPr>
          <p:nvPr/>
        </p:nvSpPr>
        <p:spPr bwMode="auto">
          <a:xfrm>
            <a:off x="2286000" y="4216400"/>
            <a:ext cx="1706563" cy="396875"/>
          </a:xfrm>
          <a:prstGeom prst="rect">
            <a:avLst/>
          </a:prstGeom>
          <a:noFill/>
          <a:ln w="9525">
            <a:noFill/>
            <a:miter lim="800000"/>
            <a:headEnd/>
            <a:tailEnd/>
          </a:ln>
        </p:spPr>
        <p:txBody>
          <a:bodyPr lIns="92075" tIns="46038" rIns="92075" bIns="46038">
            <a:spAutoFit/>
          </a:bodyPr>
          <a:lstStyle/>
          <a:p>
            <a:pPr algn="l" eaLnBrk="0" hangingPunct="0"/>
            <a:r>
              <a:rPr lang="en-US" altLang="ko-KR" sz="2000">
                <a:solidFill>
                  <a:schemeClr val="bg2"/>
                </a:solidFill>
                <a:latin typeface="Arial Narrow" pitchFamily="34" charset="0"/>
                <a:ea typeface="Gulim" pitchFamily="34" charset="-127"/>
              </a:rPr>
              <a:t>Process View</a:t>
            </a:r>
            <a:endParaRPr lang="en-US" altLang="ko-KR" sz="2000">
              <a:solidFill>
                <a:schemeClr val="hlink"/>
              </a:solidFill>
              <a:latin typeface="Arial Narrow" pitchFamily="34" charset="0"/>
              <a:ea typeface="Gulim" pitchFamily="34" charset="-127"/>
            </a:endParaRPr>
          </a:p>
        </p:txBody>
      </p:sp>
      <p:grpSp>
        <p:nvGrpSpPr>
          <p:cNvPr id="2" name="Group 9"/>
          <p:cNvGrpSpPr>
            <a:grpSpLocks/>
          </p:cNvGrpSpPr>
          <p:nvPr/>
        </p:nvGrpSpPr>
        <p:grpSpPr bwMode="auto">
          <a:xfrm>
            <a:off x="6959600" y="1549400"/>
            <a:ext cx="1190625" cy="1998663"/>
            <a:chOff x="4384" y="976"/>
            <a:chExt cx="750" cy="1259"/>
          </a:xfrm>
        </p:grpSpPr>
        <p:graphicFrame>
          <p:nvGraphicFramePr>
            <p:cNvPr id="14341" name="Object 10"/>
            <p:cNvGraphicFramePr>
              <a:graphicFrameLocks/>
            </p:cNvGraphicFramePr>
            <p:nvPr/>
          </p:nvGraphicFramePr>
          <p:xfrm>
            <a:off x="4416" y="976"/>
            <a:ext cx="656" cy="516"/>
          </p:xfrm>
          <a:graphic>
            <a:graphicData uri="http://schemas.openxmlformats.org/presentationml/2006/ole">
              <mc:AlternateContent xmlns:mc="http://schemas.openxmlformats.org/markup-compatibility/2006">
                <mc:Choice xmlns:v="urn:schemas-microsoft-com:vml" Requires="v">
                  <p:oleObj spid="_x0000_s514058" name="CorelDRAW 6.0" r:id="rId4" imgW="741240" imgH="475920" progId="">
                    <p:embed/>
                  </p:oleObj>
                </mc:Choice>
                <mc:Fallback>
                  <p:oleObj name="CorelDRAW 6.0" r:id="rId4" imgW="741240" imgH="475920" progId="">
                    <p:embed/>
                    <p:pic>
                      <p:nvPicPr>
                        <p:cNvPr id="0" name="Object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6" y="976"/>
                          <a:ext cx="656" cy="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83" name="Rectangle 11"/>
            <p:cNvSpPr>
              <a:spLocks noChangeArrowheads="1"/>
            </p:cNvSpPr>
            <p:nvPr/>
          </p:nvSpPr>
          <p:spPr bwMode="auto">
            <a:xfrm>
              <a:off x="4384" y="2017"/>
              <a:ext cx="750" cy="218"/>
            </a:xfrm>
            <a:prstGeom prst="rect">
              <a:avLst/>
            </a:prstGeom>
            <a:noFill/>
            <a:ln w="9525">
              <a:noFill/>
              <a:miter lim="800000"/>
              <a:headEnd/>
              <a:tailEnd/>
            </a:ln>
          </p:spPr>
          <p:txBody>
            <a:bodyPr wrap="none" lIns="101600" tIns="50800" rIns="101600" bIns="50800">
              <a:spAutoFit/>
            </a:bodyPr>
            <a:lstStyle/>
            <a:p>
              <a:pPr algn="r" defTabSz="1014413" eaLnBrk="0" hangingPunct="0"/>
              <a:r>
                <a:rPr lang="en-US" altLang="ko-KR">
                  <a:solidFill>
                    <a:srgbClr val="FF3300"/>
                  </a:solidFill>
                  <a:latin typeface="Arial Narrow" pitchFamily="34" charset="0"/>
                  <a:ea typeface="Gulim" pitchFamily="34" charset="-127"/>
                </a:rPr>
                <a:t>Components</a:t>
              </a:r>
              <a:r>
                <a:rPr lang="en-US" altLang="ko-KR">
                  <a:solidFill>
                    <a:schemeClr val="bg2"/>
                  </a:solidFill>
                  <a:latin typeface="Arial Narrow" pitchFamily="34" charset="0"/>
                  <a:ea typeface="Gulim" pitchFamily="34" charset="-127"/>
                </a:rPr>
                <a:t> </a:t>
              </a:r>
            </a:p>
          </p:txBody>
        </p:sp>
      </p:grpSp>
      <p:grpSp>
        <p:nvGrpSpPr>
          <p:cNvPr id="3" name="Group 12"/>
          <p:cNvGrpSpPr>
            <a:grpSpLocks/>
          </p:cNvGrpSpPr>
          <p:nvPr/>
        </p:nvGrpSpPr>
        <p:grpSpPr bwMode="auto">
          <a:xfrm>
            <a:off x="852488" y="1625600"/>
            <a:ext cx="1655762" cy="1947863"/>
            <a:chOff x="537" y="1024"/>
            <a:chExt cx="1043" cy="1227"/>
          </a:xfrm>
        </p:grpSpPr>
        <p:graphicFrame>
          <p:nvGraphicFramePr>
            <p:cNvPr id="14340" name="Object 13"/>
            <p:cNvGraphicFramePr>
              <a:graphicFrameLocks/>
            </p:cNvGraphicFramePr>
            <p:nvPr/>
          </p:nvGraphicFramePr>
          <p:xfrm>
            <a:off x="576" y="1024"/>
            <a:ext cx="608" cy="495"/>
          </p:xfrm>
          <a:graphic>
            <a:graphicData uri="http://schemas.openxmlformats.org/presentationml/2006/ole">
              <mc:AlternateContent xmlns:mc="http://schemas.openxmlformats.org/markup-compatibility/2006">
                <mc:Choice xmlns:v="urn:schemas-microsoft-com:vml" Requires="v">
                  <p:oleObj spid="_x0000_s514059" name="CorelDRAW 6.0" r:id="rId6" imgW="674640" imgH="483840" progId="">
                    <p:embed/>
                  </p:oleObj>
                </mc:Choice>
                <mc:Fallback>
                  <p:oleObj name="CorelDRAW 6.0" r:id="rId6" imgW="674640" imgH="483840" progId="">
                    <p:embed/>
                    <p:pic>
                      <p:nvPicPr>
                        <p:cNvPr id="0" name="Object 1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 y="1024"/>
                          <a:ext cx="608" cy="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82" name="Rectangle 14"/>
            <p:cNvSpPr>
              <a:spLocks noChangeArrowheads="1"/>
            </p:cNvSpPr>
            <p:nvPr/>
          </p:nvSpPr>
          <p:spPr bwMode="auto">
            <a:xfrm>
              <a:off x="537" y="1879"/>
              <a:ext cx="1043" cy="372"/>
            </a:xfrm>
            <a:prstGeom prst="rect">
              <a:avLst/>
            </a:prstGeom>
            <a:noFill/>
            <a:ln w="9525">
              <a:noFill/>
              <a:miter lim="800000"/>
              <a:headEnd/>
              <a:tailEnd/>
            </a:ln>
          </p:spPr>
          <p:txBody>
            <a:bodyPr wrap="none" lIns="101600" tIns="50800" rIns="101600" bIns="50800">
              <a:spAutoFit/>
            </a:bodyPr>
            <a:lstStyle/>
            <a:p>
              <a:pPr algn="l" defTabSz="1014413" eaLnBrk="0" hangingPunct="0"/>
              <a:r>
                <a:rPr lang="en-US" altLang="ko-KR">
                  <a:solidFill>
                    <a:srgbClr val="FF3300"/>
                  </a:solidFill>
                  <a:latin typeface="Arial Narrow" pitchFamily="34" charset="0"/>
                  <a:ea typeface="Gulim" pitchFamily="34" charset="-127"/>
                </a:rPr>
                <a:t>Classes, interfaces,</a:t>
              </a:r>
            </a:p>
            <a:p>
              <a:pPr algn="l" defTabSz="1014413" eaLnBrk="0" hangingPunct="0"/>
              <a:r>
                <a:rPr lang="en-US" altLang="ko-KR">
                  <a:solidFill>
                    <a:srgbClr val="FF3300"/>
                  </a:solidFill>
                  <a:latin typeface="Arial Narrow" pitchFamily="34" charset="0"/>
                  <a:ea typeface="Gulim" pitchFamily="34" charset="-127"/>
                </a:rPr>
                <a:t>collaborations</a:t>
              </a:r>
              <a:endParaRPr lang="en-US" altLang="ko-KR" sz="1400">
                <a:solidFill>
                  <a:srgbClr val="FF3300"/>
                </a:solidFill>
                <a:latin typeface="Arial Narrow" pitchFamily="34" charset="0"/>
                <a:ea typeface="Gulim" pitchFamily="34" charset="-127"/>
              </a:endParaRPr>
            </a:p>
          </p:txBody>
        </p:sp>
      </p:grpSp>
      <p:grpSp>
        <p:nvGrpSpPr>
          <p:cNvPr id="4" name="Group 15"/>
          <p:cNvGrpSpPr>
            <a:grpSpLocks/>
          </p:cNvGrpSpPr>
          <p:nvPr/>
        </p:nvGrpSpPr>
        <p:grpSpPr bwMode="auto">
          <a:xfrm>
            <a:off x="850900" y="3683000"/>
            <a:ext cx="1260475" cy="1919288"/>
            <a:chOff x="536" y="2320"/>
            <a:chExt cx="794" cy="1209"/>
          </a:xfrm>
        </p:grpSpPr>
        <p:sp>
          <p:nvSpPr>
            <p:cNvPr id="14381" name="Rectangle 16"/>
            <p:cNvSpPr>
              <a:spLocks noChangeArrowheads="1"/>
            </p:cNvSpPr>
            <p:nvPr/>
          </p:nvSpPr>
          <p:spPr bwMode="auto">
            <a:xfrm>
              <a:off x="536" y="3311"/>
              <a:ext cx="794" cy="218"/>
            </a:xfrm>
            <a:prstGeom prst="rect">
              <a:avLst/>
            </a:prstGeom>
            <a:noFill/>
            <a:ln w="9525">
              <a:noFill/>
              <a:miter lim="800000"/>
              <a:headEnd/>
              <a:tailEnd/>
            </a:ln>
          </p:spPr>
          <p:txBody>
            <a:bodyPr wrap="none" lIns="101600" tIns="50800" rIns="101600" bIns="50800">
              <a:spAutoFit/>
            </a:bodyPr>
            <a:lstStyle/>
            <a:p>
              <a:pPr algn="l" defTabSz="1014413" eaLnBrk="0" hangingPunct="0"/>
              <a:r>
                <a:rPr lang="en-US" altLang="ko-KR">
                  <a:solidFill>
                    <a:srgbClr val="FF3300"/>
                  </a:solidFill>
                  <a:latin typeface="Arial Narrow" pitchFamily="34" charset="0"/>
                  <a:ea typeface="Gulim" pitchFamily="34" charset="-127"/>
                </a:rPr>
                <a:t>Active classes</a:t>
              </a:r>
              <a:endParaRPr lang="en-US" altLang="ko-KR" sz="1400">
                <a:solidFill>
                  <a:srgbClr val="FF3300"/>
                </a:solidFill>
                <a:latin typeface="Arial Narrow" pitchFamily="34" charset="0"/>
                <a:ea typeface="Gulim" pitchFamily="34" charset="-127"/>
              </a:endParaRPr>
            </a:p>
          </p:txBody>
        </p:sp>
        <p:graphicFrame>
          <p:nvGraphicFramePr>
            <p:cNvPr id="14339" name="Object 17"/>
            <p:cNvGraphicFramePr>
              <a:graphicFrameLocks/>
            </p:cNvGraphicFramePr>
            <p:nvPr/>
          </p:nvGraphicFramePr>
          <p:xfrm>
            <a:off x="576" y="2320"/>
            <a:ext cx="656" cy="516"/>
          </p:xfrm>
          <a:graphic>
            <a:graphicData uri="http://schemas.openxmlformats.org/presentationml/2006/ole">
              <mc:AlternateContent xmlns:mc="http://schemas.openxmlformats.org/markup-compatibility/2006">
                <mc:Choice xmlns:v="urn:schemas-microsoft-com:vml" Requires="v">
                  <p:oleObj spid="_x0000_s514060" name="CorelDRAW 6.0" r:id="rId8" imgW="741240" imgH="475920" progId="">
                    <p:embed/>
                  </p:oleObj>
                </mc:Choice>
                <mc:Fallback>
                  <p:oleObj name="CorelDRAW 6.0" r:id="rId8" imgW="741240" imgH="475920" progId="">
                    <p:embed/>
                    <p:pic>
                      <p:nvPicPr>
                        <p:cNvPr id="0" name="Object 1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2320"/>
                          <a:ext cx="656" cy="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4353" name="Rectangle 18"/>
          <p:cNvSpPr>
            <a:spLocks noChangeArrowheads="1"/>
          </p:cNvSpPr>
          <p:nvPr/>
        </p:nvSpPr>
        <p:spPr bwMode="auto">
          <a:xfrm>
            <a:off x="4508500" y="3581400"/>
            <a:ext cx="3644900" cy="2006600"/>
          </a:xfrm>
          <a:prstGeom prst="rect">
            <a:avLst/>
          </a:prstGeom>
          <a:solidFill>
            <a:schemeClr val="bg1"/>
          </a:solidFill>
          <a:ln w="12700">
            <a:solidFill>
              <a:srgbClr val="5F5F5F"/>
            </a:solidFill>
            <a:miter lim="800000"/>
            <a:headEnd/>
            <a:tailEnd/>
          </a:ln>
        </p:spPr>
        <p:txBody>
          <a:bodyPr wrap="none" anchor="ctr"/>
          <a:lstStyle/>
          <a:p>
            <a:pPr eaLnBrk="0" hangingPunct="0"/>
            <a:endParaRPr lang="en-GB"/>
          </a:p>
        </p:txBody>
      </p:sp>
      <p:sp>
        <p:nvSpPr>
          <p:cNvPr id="14354" name="Rectangle 19"/>
          <p:cNvSpPr>
            <a:spLocks noChangeArrowheads="1"/>
          </p:cNvSpPr>
          <p:nvPr/>
        </p:nvSpPr>
        <p:spPr bwMode="auto">
          <a:xfrm>
            <a:off x="4800600" y="4216400"/>
            <a:ext cx="2319338" cy="396875"/>
          </a:xfrm>
          <a:prstGeom prst="rect">
            <a:avLst/>
          </a:prstGeom>
          <a:noFill/>
          <a:ln w="9525">
            <a:noFill/>
            <a:miter lim="800000"/>
            <a:headEnd/>
            <a:tailEnd/>
          </a:ln>
        </p:spPr>
        <p:txBody>
          <a:bodyPr lIns="92075" tIns="46038" rIns="92075" bIns="46038">
            <a:spAutoFit/>
          </a:bodyPr>
          <a:lstStyle/>
          <a:p>
            <a:pPr algn="l" eaLnBrk="0" hangingPunct="0"/>
            <a:r>
              <a:rPr lang="en-US" altLang="ko-KR" sz="2000">
                <a:solidFill>
                  <a:schemeClr val="bg2"/>
                </a:solidFill>
                <a:latin typeface="Arial Narrow" pitchFamily="34" charset="0"/>
                <a:ea typeface="Gulim" pitchFamily="34" charset="-127"/>
              </a:rPr>
              <a:t>Deployment View</a:t>
            </a:r>
            <a:endParaRPr lang="en-US" altLang="ko-KR" sz="2000">
              <a:latin typeface="Arial Narrow" pitchFamily="34" charset="0"/>
              <a:ea typeface="Gulim" pitchFamily="34" charset="-127"/>
            </a:endParaRPr>
          </a:p>
        </p:txBody>
      </p:sp>
      <p:grpSp>
        <p:nvGrpSpPr>
          <p:cNvPr id="5" name="Group 20"/>
          <p:cNvGrpSpPr>
            <a:grpSpLocks/>
          </p:cNvGrpSpPr>
          <p:nvPr/>
        </p:nvGrpSpPr>
        <p:grpSpPr bwMode="auto">
          <a:xfrm>
            <a:off x="7197725" y="3760788"/>
            <a:ext cx="944563" cy="1854200"/>
            <a:chOff x="4534" y="2369"/>
            <a:chExt cx="595" cy="1168"/>
          </a:xfrm>
        </p:grpSpPr>
        <p:sp>
          <p:nvSpPr>
            <p:cNvPr id="14361" name="Rectangle 21"/>
            <p:cNvSpPr>
              <a:spLocks noChangeArrowheads="1"/>
            </p:cNvSpPr>
            <p:nvPr/>
          </p:nvSpPr>
          <p:spPr bwMode="auto">
            <a:xfrm>
              <a:off x="4698" y="3319"/>
              <a:ext cx="431" cy="218"/>
            </a:xfrm>
            <a:prstGeom prst="rect">
              <a:avLst/>
            </a:prstGeom>
            <a:noFill/>
            <a:ln w="9525">
              <a:noFill/>
              <a:miter lim="800000"/>
              <a:headEnd/>
              <a:tailEnd/>
            </a:ln>
          </p:spPr>
          <p:txBody>
            <a:bodyPr wrap="none" lIns="101600" tIns="50800" rIns="101600" bIns="50800">
              <a:spAutoFit/>
            </a:bodyPr>
            <a:lstStyle/>
            <a:p>
              <a:pPr algn="r" defTabSz="1014413" eaLnBrk="0" hangingPunct="0"/>
              <a:r>
                <a:rPr lang="en-US" altLang="ko-KR">
                  <a:solidFill>
                    <a:srgbClr val="FF3300"/>
                  </a:solidFill>
                  <a:latin typeface="Arial Narrow" pitchFamily="34" charset="0"/>
                  <a:ea typeface="Gulim" pitchFamily="34" charset="-127"/>
                </a:rPr>
                <a:t>Nodes</a:t>
              </a:r>
            </a:p>
          </p:txBody>
        </p:sp>
        <p:grpSp>
          <p:nvGrpSpPr>
            <p:cNvPr id="6" name="Group 22"/>
            <p:cNvGrpSpPr>
              <a:grpSpLocks/>
            </p:cNvGrpSpPr>
            <p:nvPr/>
          </p:nvGrpSpPr>
          <p:grpSpPr bwMode="auto">
            <a:xfrm>
              <a:off x="4534" y="2369"/>
              <a:ext cx="437" cy="485"/>
              <a:chOff x="4534" y="2369"/>
              <a:chExt cx="437" cy="485"/>
            </a:xfrm>
          </p:grpSpPr>
          <p:sp>
            <p:nvSpPr>
              <p:cNvPr id="14363" name="Rectangle 23"/>
              <p:cNvSpPr>
                <a:spLocks noChangeArrowheads="1"/>
              </p:cNvSpPr>
              <p:nvPr/>
            </p:nvSpPr>
            <p:spPr bwMode="auto">
              <a:xfrm>
                <a:off x="4534" y="2390"/>
                <a:ext cx="102" cy="107"/>
              </a:xfrm>
              <a:prstGeom prst="rect">
                <a:avLst/>
              </a:prstGeom>
              <a:solidFill>
                <a:srgbClr val="48A089"/>
              </a:solidFill>
              <a:ln w="0">
                <a:solidFill>
                  <a:srgbClr val="000000"/>
                </a:solidFill>
                <a:miter lim="800000"/>
                <a:headEnd/>
                <a:tailEnd/>
              </a:ln>
            </p:spPr>
            <p:txBody>
              <a:bodyPr/>
              <a:lstStyle/>
              <a:p>
                <a:pPr eaLnBrk="0" hangingPunct="0"/>
                <a:endParaRPr lang="en-GB"/>
              </a:p>
            </p:txBody>
          </p:sp>
          <p:sp>
            <p:nvSpPr>
              <p:cNvPr id="14364" name="Freeform 24"/>
              <p:cNvSpPr>
                <a:spLocks/>
              </p:cNvSpPr>
              <p:nvPr/>
            </p:nvSpPr>
            <p:spPr bwMode="auto">
              <a:xfrm>
                <a:off x="4534" y="2369"/>
                <a:ext cx="142" cy="21"/>
              </a:xfrm>
              <a:custGeom>
                <a:avLst/>
                <a:gdLst>
                  <a:gd name="T0" fmla="*/ 0 w 691"/>
                  <a:gd name="T1" fmla="*/ 0 h 96"/>
                  <a:gd name="T2" fmla="*/ 0 w 691"/>
                  <a:gd name="T3" fmla="*/ 0 h 96"/>
                  <a:gd name="T4" fmla="*/ 1 w 691"/>
                  <a:gd name="T5" fmla="*/ 0 h 96"/>
                  <a:gd name="T6" fmla="*/ 1 w 691"/>
                  <a:gd name="T7" fmla="*/ 0 h 96"/>
                  <a:gd name="T8" fmla="*/ 0 w 691"/>
                  <a:gd name="T9" fmla="*/ 0 h 96"/>
                  <a:gd name="T10" fmla="*/ 0 60000 65536"/>
                  <a:gd name="T11" fmla="*/ 0 60000 65536"/>
                  <a:gd name="T12" fmla="*/ 0 60000 65536"/>
                  <a:gd name="T13" fmla="*/ 0 60000 65536"/>
                  <a:gd name="T14" fmla="*/ 0 60000 65536"/>
                  <a:gd name="T15" fmla="*/ 0 w 691"/>
                  <a:gd name="T16" fmla="*/ 0 h 96"/>
                  <a:gd name="T17" fmla="*/ 691 w 691"/>
                  <a:gd name="T18" fmla="*/ 96 h 96"/>
                </a:gdLst>
                <a:ahLst/>
                <a:cxnLst>
                  <a:cxn ang="T10">
                    <a:pos x="T0" y="T1"/>
                  </a:cxn>
                  <a:cxn ang="T11">
                    <a:pos x="T2" y="T3"/>
                  </a:cxn>
                  <a:cxn ang="T12">
                    <a:pos x="T4" y="T5"/>
                  </a:cxn>
                  <a:cxn ang="T13">
                    <a:pos x="T6" y="T7"/>
                  </a:cxn>
                  <a:cxn ang="T14">
                    <a:pos x="T8" y="T9"/>
                  </a:cxn>
                </a:cxnLst>
                <a:rect l="T15" t="T16" r="T17" b="T18"/>
                <a:pathLst>
                  <a:path w="691" h="96">
                    <a:moveTo>
                      <a:pt x="0" y="96"/>
                    </a:moveTo>
                    <a:lnTo>
                      <a:pt x="276" y="0"/>
                    </a:lnTo>
                    <a:lnTo>
                      <a:pt x="691" y="0"/>
                    </a:lnTo>
                    <a:lnTo>
                      <a:pt x="495" y="96"/>
                    </a:lnTo>
                    <a:lnTo>
                      <a:pt x="0" y="96"/>
                    </a:lnTo>
                    <a:close/>
                  </a:path>
                </a:pathLst>
              </a:custGeom>
              <a:solidFill>
                <a:srgbClr val="48A089"/>
              </a:solidFill>
              <a:ln w="0">
                <a:solidFill>
                  <a:srgbClr val="000000"/>
                </a:solidFill>
                <a:round/>
                <a:headEnd/>
                <a:tailEnd/>
              </a:ln>
            </p:spPr>
            <p:txBody>
              <a:bodyPr/>
              <a:lstStyle/>
              <a:p>
                <a:pPr eaLnBrk="0" hangingPunct="0"/>
                <a:endParaRPr lang="en-GB"/>
              </a:p>
            </p:txBody>
          </p:sp>
          <p:sp>
            <p:nvSpPr>
              <p:cNvPr id="14365" name="Freeform 25"/>
              <p:cNvSpPr>
                <a:spLocks/>
              </p:cNvSpPr>
              <p:nvPr/>
            </p:nvSpPr>
            <p:spPr bwMode="auto">
              <a:xfrm>
                <a:off x="4636" y="2369"/>
                <a:ext cx="40" cy="128"/>
              </a:xfrm>
              <a:custGeom>
                <a:avLst/>
                <a:gdLst>
                  <a:gd name="T0" fmla="*/ 0 w 196"/>
                  <a:gd name="T1" fmla="*/ 0 h 577"/>
                  <a:gd name="T2" fmla="*/ 0 w 196"/>
                  <a:gd name="T3" fmla="*/ 0 h 577"/>
                  <a:gd name="T4" fmla="*/ 0 w 196"/>
                  <a:gd name="T5" fmla="*/ 1 h 577"/>
                  <a:gd name="T6" fmla="*/ 0 w 196"/>
                  <a:gd name="T7" fmla="*/ 1 h 577"/>
                  <a:gd name="T8" fmla="*/ 0 w 196"/>
                  <a:gd name="T9" fmla="*/ 0 h 577"/>
                  <a:gd name="T10" fmla="*/ 0 60000 65536"/>
                  <a:gd name="T11" fmla="*/ 0 60000 65536"/>
                  <a:gd name="T12" fmla="*/ 0 60000 65536"/>
                  <a:gd name="T13" fmla="*/ 0 60000 65536"/>
                  <a:gd name="T14" fmla="*/ 0 60000 65536"/>
                  <a:gd name="T15" fmla="*/ 0 w 196"/>
                  <a:gd name="T16" fmla="*/ 0 h 577"/>
                  <a:gd name="T17" fmla="*/ 196 w 196"/>
                  <a:gd name="T18" fmla="*/ 577 h 577"/>
                </a:gdLst>
                <a:ahLst/>
                <a:cxnLst>
                  <a:cxn ang="T10">
                    <a:pos x="T0" y="T1"/>
                  </a:cxn>
                  <a:cxn ang="T11">
                    <a:pos x="T2" y="T3"/>
                  </a:cxn>
                  <a:cxn ang="T12">
                    <a:pos x="T4" y="T5"/>
                  </a:cxn>
                  <a:cxn ang="T13">
                    <a:pos x="T6" y="T7"/>
                  </a:cxn>
                  <a:cxn ang="T14">
                    <a:pos x="T8" y="T9"/>
                  </a:cxn>
                </a:cxnLst>
                <a:rect l="T15" t="T16" r="T17" b="T18"/>
                <a:pathLst>
                  <a:path w="196" h="577">
                    <a:moveTo>
                      <a:pt x="0" y="96"/>
                    </a:moveTo>
                    <a:lnTo>
                      <a:pt x="196" y="0"/>
                    </a:lnTo>
                    <a:lnTo>
                      <a:pt x="196" y="432"/>
                    </a:lnTo>
                    <a:lnTo>
                      <a:pt x="0" y="577"/>
                    </a:lnTo>
                    <a:lnTo>
                      <a:pt x="0" y="96"/>
                    </a:lnTo>
                    <a:close/>
                  </a:path>
                </a:pathLst>
              </a:custGeom>
              <a:solidFill>
                <a:srgbClr val="48A089"/>
              </a:solidFill>
              <a:ln w="0">
                <a:solidFill>
                  <a:srgbClr val="000000"/>
                </a:solidFill>
                <a:round/>
                <a:headEnd/>
                <a:tailEnd/>
              </a:ln>
            </p:spPr>
            <p:txBody>
              <a:bodyPr/>
              <a:lstStyle/>
              <a:p>
                <a:pPr eaLnBrk="0" hangingPunct="0"/>
                <a:endParaRPr lang="en-GB"/>
              </a:p>
            </p:txBody>
          </p:sp>
          <p:sp>
            <p:nvSpPr>
              <p:cNvPr id="14366" name="Rectangle 26"/>
              <p:cNvSpPr>
                <a:spLocks noChangeArrowheads="1"/>
              </p:cNvSpPr>
              <p:nvPr/>
            </p:nvSpPr>
            <p:spPr bwMode="auto">
              <a:xfrm>
                <a:off x="4829" y="2417"/>
                <a:ext cx="102" cy="106"/>
              </a:xfrm>
              <a:prstGeom prst="rect">
                <a:avLst/>
              </a:prstGeom>
              <a:solidFill>
                <a:srgbClr val="48A089"/>
              </a:solidFill>
              <a:ln w="0">
                <a:solidFill>
                  <a:srgbClr val="000000"/>
                </a:solidFill>
                <a:miter lim="800000"/>
                <a:headEnd/>
                <a:tailEnd/>
              </a:ln>
            </p:spPr>
            <p:txBody>
              <a:bodyPr/>
              <a:lstStyle/>
              <a:p>
                <a:pPr eaLnBrk="0" hangingPunct="0"/>
                <a:endParaRPr lang="en-GB"/>
              </a:p>
            </p:txBody>
          </p:sp>
          <p:sp>
            <p:nvSpPr>
              <p:cNvPr id="14367" name="Freeform 27"/>
              <p:cNvSpPr>
                <a:spLocks/>
              </p:cNvSpPr>
              <p:nvPr/>
            </p:nvSpPr>
            <p:spPr bwMode="auto">
              <a:xfrm>
                <a:off x="4829" y="2395"/>
                <a:ext cx="142" cy="22"/>
              </a:xfrm>
              <a:custGeom>
                <a:avLst/>
                <a:gdLst>
                  <a:gd name="T0" fmla="*/ 0 w 691"/>
                  <a:gd name="T1" fmla="*/ 0 h 96"/>
                  <a:gd name="T2" fmla="*/ 0 w 691"/>
                  <a:gd name="T3" fmla="*/ 0 h 96"/>
                  <a:gd name="T4" fmla="*/ 1 w 691"/>
                  <a:gd name="T5" fmla="*/ 0 h 96"/>
                  <a:gd name="T6" fmla="*/ 1 w 691"/>
                  <a:gd name="T7" fmla="*/ 0 h 96"/>
                  <a:gd name="T8" fmla="*/ 0 w 691"/>
                  <a:gd name="T9" fmla="*/ 0 h 96"/>
                  <a:gd name="T10" fmla="*/ 0 60000 65536"/>
                  <a:gd name="T11" fmla="*/ 0 60000 65536"/>
                  <a:gd name="T12" fmla="*/ 0 60000 65536"/>
                  <a:gd name="T13" fmla="*/ 0 60000 65536"/>
                  <a:gd name="T14" fmla="*/ 0 60000 65536"/>
                  <a:gd name="T15" fmla="*/ 0 w 691"/>
                  <a:gd name="T16" fmla="*/ 0 h 96"/>
                  <a:gd name="T17" fmla="*/ 691 w 691"/>
                  <a:gd name="T18" fmla="*/ 96 h 96"/>
                </a:gdLst>
                <a:ahLst/>
                <a:cxnLst>
                  <a:cxn ang="T10">
                    <a:pos x="T0" y="T1"/>
                  </a:cxn>
                  <a:cxn ang="T11">
                    <a:pos x="T2" y="T3"/>
                  </a:cxn>
                  <a:cxn ang="T12">
                    <a:pos x="T4" y="T5"/>
                  </a:cxn>
                  <a:cxn ang="T13">
                    <a:pos x="T6" y="T7"/>
                  </a:cxn>
                  <a:cxn ang="T14">
                    <a:pos x="T8" y="T9"/>
                  </a:cxn>
                </a:cxnLst>
                <a:rect l="T15" t="T16" r="T17" b="T18"/>
                <a:pathLst>
                  <a:path w="691" h="96">
                    <a:moveTo>
                      <a:pt x="0" y="96"/>
                    </a:moveTo>
                    <a:lnTo>
                      <a:pt x="276" y="0"/>
                    </a:lnTo>
                    <a:lnTo>
                      <a:pt x="691" y="0"/>
                    </a:lnTo>
                    <a:lnTo>
                      <a:pt x="495" y="96"/>
                    </a:lnTo>
                    <a:lnTo>
                      <a:pt x="0" y="96"/>
                    </a:lnTo>
                    <a:close/>
                  </a:path>
                </a:pathLst>
              </a:custGeom>
              <a:solidFill>
                <a:srgbClr val="48A089"/>
              </a:solidFill>
              <a:ln w="0">
                <a:solidFill>
                  <a:srgbClr val="000000"/>
                </a:solidFill>
                <a:round/>
                <a:headEnd/>
                <a:tailEnd/>
              </a:ln>
            </p:spPr>
            <p:txBody>
              <a:bodyPr/>
              <a:lstStyle/>
              <a:p>
                <a:pPr eaLnBrk="0" hangingPunct="0"/>
                <a:endParaRPr lang="en-GB"/>
              </a:p>
            </p:txBody>
          </p:sp>
          <p:sp>
            <p:nvSpPr>
              <p:cNvPr id="14368" name="Freeform 28"/>
              <p:cNvSpPr>
                <a:spLocks/>
              </p:cNvSpPr>
              <p:nvPr/>
            </p:nvSpPr>
            <p:spPr bwMode="auto">
              <a:xfrm>
                <a:off x="4931" y="2395"/>
                <a:ext cx="40" cy="128"/>
              </a:xfrm>
              <a:custGeom>
                <a:avLst/>
                <a:gdLst>
                  <a:gd name="T0" fmla="*/ 0 w 196"/>
                  <a:gd name="T1" fmla="*/ 0 h 577"/>
                  <a:gd name="T2" fmla="*/ 0 w 196"/>
                  <a:gd name="T3" fmla="*/ 0 h 577"/>
                  <a:gd name="T4" fmla="*/ 0 w 196"/>
                  <a:gd name="T5" fmla="*/ 1 h 577"/>
                  <a:gd name="T6" fmla="*/ 0 w 196"/>
                  <a:gd name="T7" fmla="*/ 1 h 577"/>
                  <a:gd name="T8" fmla="*/ 0 w 196"/>
                  <a:gd name="T9" fmla="*/ 0 h 577"/>
                  <a:gd name="T10" fmla="*/ 0 60000 65536"/>
                  <a:gd name="T11" fmla="*/ 0 60000 65536"/>
                  <a:gd name="T12" fmla="*/ 0 60000 65536"/>
                  <a:gd name="T13" fmla="*/ 0 60000 65536"/>
                  <a:gd name="T14" fmla="*/ 0 60000 65536"/>
                  <a:gd name="T15" fmla="*/ 0 w 196"/>
                  <a:gd name="T16" fmla="*/ 0 h 577"/>
                  <a:gd name="T17" fmla="*/ 196 w 196"/>
                  <a:gd name="T18" fmla="*/ 577 h 577"/>
                </a:gdLst>
                <a:ahLst/>
                <a:cxnLst>
                  <a:cxn ang="T10">
                    <a:pos x="T0" y="T1"/>
                  </a:cxn>
                  <a:cxn ang="T11">
                    <a:pos x="T2" y="T3"/>
                  </a:cxn>
                  <a:cxn ang="T12">
                    <a:pos x="T4" y="T5"/>
                  </a:cxn>
                  <a:cxn ang="T13">
                    <a:pos x="T6" y="T7"/>
                  </a:cxn>
                  <a:cxn ang="T14">
                    <a:pos x="T8" y="T9"/>
                  </a:cxn>
                </a:cxnLst>
                <a:rect l="T15" t="T16" r="T17" b="T18"/>
                <a:pathLst>
                  <a:path w="196" h="577">
                    <a:moveTo>
                      <a:pt x="0" y="96"/>
                    </a:moveTo>
                    <a:lnTo>
                      <a:pt x="196" y="0"/>
                    </a:lnTo>
                    <a:lnTo>
                      <a:pt x="196" y="433"/>
                    </a:lnTo>
                    <a:lnTo>
                      <a:pt x="0" y="577"/>
                    </a:lnTo>
                    <a:lnTo>
                      <a:pt x="0" y="96"/>
                    </a:lnTo>
                    <a:close/>
                  </a:path>
                </a:pathLst>
              </a:custGeom>
              <a:solidFill>
                <a:srgbClr val="48A089"/>
              </a:solidFill>
              <a:ln w="0">
                <a:solidFill>
                  <a:srgbClr val="000000"/>
                </a:solidFill>
                <a:round/>
                <a:headEnd/>
                <a:tailEnd/>
              </a:ln>
            </p:spPr>
            <p:txBody>
              <a:bodyPr/>
              <a:lstStyle/>
              <a:p>
                <a:pPr eaLnBrk="0" hangingPunct="0"/>
                <a:endParaRPr lang="en-GB"/>
              </a:p>
            </p:txBody>
          </p:sp>
          <p:sp>
            <p:nvSpPr>
              <p:cNvPr id="14369" name="Line 29"/>
              <p:cNvSpPr>
                <a:spLocks noChangeShapeType="1"/>
              </p:cNvSpPr>
              <p:nvPr/>
            </p:nvSpPr>
            <p:spPr bwMode="auto">
              <a:xfrm>
                <a:off x="4656" y="2433"/>
                <a:ext cx="173" cy="26"/>
              </a:xfrm>
              <a:prstGeom prst="line">
                <a:avLst/>
              </a:prstGeom>
              <a:noFill/>
              <a:ln w="0">
                <a:solidFill>
                  <a:srgbClr val="000000"/>
                </a:solidFill>
                <a:round/>
                <a:headEnd/>
                <a:tailEnd/>
              </a:ln>
            </p:spPr>
            <p:txBody>
              <a:bodyPr/>
              <a:lstStyle/>
              <a:p>
                <a:endParaRPr lang="fr-FR"/>
              </a:p>
            </p:txBody>
          </p:sp>
          <p:sp>
            <p:nvSpPr>
              <p:cNvPr id="14370" name="Rectangle 30"/>
              <p:cNvSpPr>
                <a:spLocks noChangeArrowheads="1"/>
              </p:cNvSpPr>
              <p:nvPr/>
            </p:nvSpPr>
            <p:spPr bwMode="auto">
              <a:xfrm>
                <a:off x="4534" y="2589"/>
                <a:ext cx="102" cy="106"/>
              </a:xfrm>
              <a:prstGeom prst="rect">
                <a:avLst/>
              </a:prstGeom>
              <a:solidFill>
                <a:srgbClr val="48A089"/>
              </a:solidFill>
              <a:ln w="0">
                <a:solidFill>
                  <a:srgbClr val="000000"/>
                </a:solidFill>
                <a:miter lim="800000"/>
                <a:headEnd/>
                <a:tailEnd/>
              </a:ln>
            </p:spPr>
            <p:txBody>
              <a:bodyPr/>
              <a:lstStyle/>
              <a:p>
                <a:pPr eaLnBrk="0" hangingPunct="0"/>
                <a:endParaRPr lang="en-GB"/>
              </a:p>
            </p:txBody>
          </p:sp>
          <p:sp>
            <p:nvSpPr>
              <p:cNvPr id="14371" name="Freeform 31"/>
              <p:cNvSpPr>
                <a:spLocks/>
              </p:cNvSpPr>
              <p:nvPr/>
            </p:nvSpPr>
            <p:spPr bwMode="auto">
              <a:xfrm>
                <a:off x="4534" y="2567"/>
                <a:ext cx="142" cy="22"/>
              </a:xfrm>
              <a:custGeom>
                <a:avLst/>
                <a:gdLst>
                  <a:gd name="T0" fmla="*/ 0 w 691"/>
                  <a:gd name="T1" fmla="*/ 0 h 96"/>
                  <a:gd name="T2" fmla="*/ 0 w 691"/>
                  <a:gd name="T3" fmla="*/ 0 h 96"/>
                  <a:gd name="T4" fmla="*/ 1 w 691"/>
                  <a:gd name="T5" fmla="*/ 0 h 96"/>
                  <a:gd name="T6" fmla="*/ 1 w 691"/>
                  <a:gd name="T7" fmla="*/ 0 h 96"/>
                  <a:gd name="T8" fmla="*/ 0 w 691"/>
                  <a:gd name="T9" fmla="*/ 0 h 96"/>
                  <a:gd name="T10" fmla="*/ 0 60000 65536"/>
                  <a:gd name="T11" fmla="*/ 0 60000 65536"/>
                  <a:gd name="T12" fmla="*/ 0 60000 65536"/>
                  <a:gd name="T13" fmla="*/ 0 60000 65536"/>
                  <a:gd name="T14" fmla="*/ 0 60000 65536"/>
                  <a:gd name="T15" fmla="*/ 0 w 691"/>
                  <a:gd name="T16" fmla="*/ 0 h 96"/>
                  <a:gd name="T17" fmla="*/ 691 w 691"/>
                  <a:gd name="T18" fmla="*/ 96 h 96"/>
                </a:gdLst>
                <a:ahLst/>
                <a:cxnLst>
                  <a:cxn ang="T10">
                    <a:pos x="T0" y="T1"/>
                  </a:cxn>
                  <a:cxn ang="T11">
                    <a:pos x="T2" y="T3"/>
                  </a:cxn>
                  <a:cxn ang="T12">
                    <a:pos x="T4" y="T5"/>
                  </a:cxn>
                  <a:cxn ang="T13">
                    <a:pos x="T6" y="T7"/>
                  </a:cxn>
                  <a:cxn ang="T14">
                    <a:pos x="T8" y="T9"/>
                  </a:cxn>
                </a:cxnLst>
                <a:rect l="T15" t="T16" r="T17" b="T18"/>
                <a:pathLst>
                  <a:path w="691" h="96">
                    <a:moveTo>
                      <a:pt x="0" y="96"/>
                    </a:moveTo>
                    <a:lnTo>
                      <a:pt x="276" y="0"/>
                    </a:lnTo>
                    <a:lnTo>
                      <a:pt x="691" y="0"/>
                    </a:lnTo>
                    <a:lnTo>
                      <a:pt x="495" y="96"/>
                    </a:lnTo>
                    <a:lnTo>
                      <a:pt x="0" y="96"/>
                    </a:lnTo>
                    <a:close/>
                  </a:path>
                </a:pathLst>
              </a:custGeom>
              <a:solidFill>
                <a:srgbClr val="48A089"/>
              </a:solidFill>
              <a:ln w="0">
                <a:solidFill>
                  <a:srgbClr val="000000"/>
                </a:solidFill>
                <a:round/>
                <a:headEnd/>
                <a:tailEnd/>
              </a:ln>
            </p:spPr>
            <p:txBody>
              <a:bodyPr/>
              <a:lstStyle/>
              <a:p>
                <a:pPr eaLnBrk="0" hangingPunct="0"/>
                <a:endParaRPr lang="en-GB"/>
              </a:p>
            </p:txBody>
          </p:sp>
          <p:sp>
            <p:nvSpPr>
              <p:cNvPr id="14372" name="Freeform 32"/>
              <p:cNvSpPr>
                <a:spLocks/>
              </p:cNvSpPr>
              <p:nvPr/>
            </p:nvSpPr>
            <p:spPr bwMode="auto">
              <a:xfrm>
                <a:off x="4636" y="2567"/>
                <a:ext cx="40" cy="128"/>
              </a:xfrm>
              <a:custGeom>
                <a:avLst/>
                <a:gdLst>
                  <a:gd name="T0" fmla="*/ 0 w 196"/>
                  <a:gd name="T1" fmla="*/ 0 h 577"/>
                  <a:gd name="T2" fmla="*/ 0 w 196"/>
                  <a:gd name="T3" fmla="*/ 0 h 577"/>
                  <a:gd name="T4" fmla="*/ 0 w 196"/>
                  <a:gd name="T5" fmla="*/ 1 h 577"/>
                  <a:gd name="T6" fmla="*/ 0 w 196"/>
                  <a:gd name="T7" fmla="*/ 1 h 577"/>
                  <a:gd name="T8" fmla="*/ 0 w 196"/>
                  <a:gd name="T9" fmla="*/ 0 h 577"/>
                  <a:gd name="T10" fmla="*/ 0 60000 65536"/>
                  <a:gd name="T11" fmla="*/ 0 60000 65536"/>
                  <a:gd name="T12" fmla="*/ 0 60000 65536"/>
                  <a:gd name="T13" fmla="*/ 0 60000 65536"/>
                  <a:gd name="T14" fmla="*/ 0 60000 65536"/>
                  <a:gd name="T15" fmla="*/ 0 w 196"/>
                  <a:gd name="T16" fmla="*/ 0 h 577"/>
                  <a:gd name="T17" fmla="*/ 196 w 196"/>
                  <a:gd name="T18" fmla="*/ 577 h 577"/>
                </a:gdLst>
                <a:ahLst/>
                <a:cxnLst>
                  <a:cxn ang="T10">
                    <a:pos x="T0" y="T1"/>
                  </a:cxn>
                  <a:cxn ang="T11">
                    <a:pos x="T2" y="T3"/>
                  </a:cxn>
                  <a:cxn ang="T12">
                    <a:pos x="T4" y="T5"/>
                  </a:cxn>
                  <a:cxn ang="T13">
                    <a:pos x="T6" y="T7"/>
                  </a:cxn>
                  <a:cxn ang="T14">
                    <a:pos x="T8" y="T9"/>
                  </a:cxn>
                </a:cxnLst>
                <a:rect l="T15" t="T16" r="T17" b="T18"/>
                <a:pathLst>
                  <a:path w="196" h="577">
                    <a:moveTo>
                      <a:pt x="0" y="96"/>
                    </a:moveTo>
                    <a:lnTo>
                      <a:pt x="196" y="0"/>
                    </a:lnTo>
                    <a:lnTo>
                      <a:pt x="196" y="433"/>
                    </a:lnTo>
                    <a:lnTo>
                      <a:pt x="0" y="577"/>
                    </a:lnTo>
                    <a:lnTo>
                      <a:pt x="0" y="96"/>
                    </a:lnTo>
                    <a:close/>
                  </a:path>
                </a:pathLst>
              </a:custGeom>
              <a:solidFill>
                <a:srgbClr val="48A089"/>
              </a:solidFill>
              <a:ln w="0">
                <a:solidFill>
                  <a:srgbClr val="000000"/>
                </a:solidFill>
                <a:round/>
                <a:headEnd/>
                <a:tailEnd/>
              </a:ln>
            </p:spPr>
            <p:txBody>
              <a:bodyPr/>
              <a:lstStyle/>
              <a:p>
                <a:pPr eaLnBrk="0" hangingPunct="0"/>
                <a:endParaRPr lang="en-GB"/>
              </a:p>
            </p:txBody>
          </p:sp>
          <p:sp>
            <p:nvSpPr>
              <p:cNvPr id="14373" name="Line 33"/>
              <p:cNvSpPr>
                <a:spLocks noChangeShapeType="1"/>
              </p:cNvSpPr>
              <p:nvPr/>
            </p:nvSpPr>
            <p:spPr bwMode="auto">
              <a:xfrm flipV="1">
                <a:off x="4656" y="2459"/>
                <a:ext cx="173" cy="172"/>
              </a:xfrm>
              <a:prstGeom prst="line">
                <a:avLst/>
              </a:prstGeom>
              <a:noFill/>
              <a:ln w="0">
                <a:solidFill>
                  <a:srgbClr val="000000"/>
                </a:solidFill>
                <a:round/>
                <a:headEnd/>
                <a:tailEnd/>
              </a:ln>
            </p:spPr>
            <p:txBody>
              <a:bodyPr/>
              <a:lstStyle/>
              <a:p>
                <a:endParaRPr lang="fr-FR"/>
              </a:p>
            </p:txBody>
          </p:sp>
          <p:sp>
            <p:nvSpPr>
              <p:cNvPr id="14374" name="Rectangle 34"/>
              <p:cNvSpPr>
                <a:spLocks noChangeArrowheads="1"/>
              </p:cNvSpPr>
              <p:nvPr/>
            </p:nvSpPr>
            <p:spPr bwMode="auto">
              <a:xfrm>
                <a:off x="4829" y="2642"/>
                <a:ext cx="102" cy="106"/>
              </a:xfrm>
              <a:prstGeom prst="rect">
                <a:avLst/>
              </a:prstGeom>
              <a:solidFill>
                <a:srgbClr val="48A089"/>
              </a:solidFill>
              <a:ln w="0">
                <a:solidFill>
                  <a:srgbClr val="000000"/>
                </a:solidFill>
                <a:miter lim="800000"/>
                <a:headEnd/>
                <a:tailEnd/>
              </a:ln>
            </p:spPr>
            <p:txBody>
              <a:bodyPr/>
              <a:lstStyle/>
              <a:p>
                <a:pPr eaLnBrk="0" hangingPunct="0"/>
                <a:endParaRPr lang="en-GB"/>
              </a:p>
            </p:txBody>
          </p:sp>
          <p:sp>
            <p:nvSpPr>
              <p:cNvPr id="14375" name="Freeform 35"/>
              <p:cNvSpPr>
                <a:spLocks/>
              </p:cNvSpPr>
              <p:nvPr/>
            </p:nvSpPr>
            <p:spPr bwMode="auto">
              <a:xfrm>
                <a:off x="4829" y="2620"/>
                <a:ext cx="142" cy="22"/>
              </a:xfrm>
              <a:custGeom>
                <a:avLst/>
                <a:gdLst>
                  <a:gd name="T0" fmla="*/ 0 w 691"/>
                  <a:gd name="T1" fmla="*/ 0 h 97"/>
                  <a:gd name="T2" fmla="*/ 0 w 691"/>
                  <a:gd name="T3" fmla="*/ 0 h 97"/>
                  <a:gd name="T4" fmla="*/ 1 w 691"/>
                  <a:gd name="T5" fmla="*/ 0 h 97"/>
                  <a:gd name="T6" fmla="*/ 1 w 691"/>
                  <a:gd name="T7" fmla="*/ 0 h 97"/>
                  <a:gd name="T8" fmla="*/ 0 w 691"/>
                  <a:gd name="T9" fmla="*/ 0 h 97"/>
                  <a:gd name="T10" fmla="*/ 0 60000 65536"/>
                  <a:gd name="T11" fmla="*/ 0 60000 65536"/>
                  <a:gd name="T12" fmla="*/ 0 60000 65536"/>
                  <a:gd name="T13" fmla="*/ 0 60000 65536"/>
                  <a:gd name="T14" fmla="*/ 0 60000 65536"/>
                  <a:gd name="T15" fmla="*/ 0 w 691"/>
                  <a:gd name="T16" fmla="*/ 0 h 97"/>
                  <a:gd name="T17" fmla="*/ 691 w 691"/>
                  <a:gd name="T18" fmla="*/ 97 h 97"/>
                </a:gdLst>
                <a:ahLst/>
                <a:cxnLst>
                  <a:cxn ang="T10">
                    <a:pos x="T0" y="T1"/>
                  </a:cxn>
                  <a:cxn ang="T11">
                    <a:pos x="T2" y="T3"/>
                  </a:cxn>
                  <a:cxn ang="T12">
                    <a:pos x="T4" y="T5"/>
                  </a:cxn>
                  <a:cxn ang="T13">
                    <a:pos x="T6" y="T7"/>
                  </a:cxn>
                  <a:cxn ang="T14">
                    <a:pos x="T8" y="T9"/>
                  </a:cxn>
                </a:cxnLst>
                <a:rect l="T15" t="T16" r="T17" b="T18"/>
                <a:pathLst>
                  <a:path w="691" h="97">
                    <a:moveTo>
                      <a:pt x="0" y="97"/>
                    </a:moveTo>
                    <a:lnTo>
                      <a:pt x="276" y="0"/>
                    </a:lnTo>
                    <a:lnTo>
                      <a:pt x="691" y="0"/>
                    </a:lnTo>
                    <a:lnTo>
                      <a:pt x="495" y="97"/>
                    </a:lnTo>
                    <a:lnTo>
                      <a:pt x="0" y="97"/>
                    </a:lnTo>
                    <a:close/>
                  </a:path>
                </a:pathLst>
              </a:custGeom>
              <a:solidFill>
                <a:srgbClr val="48A089"/>
              </a:solidFill>
              <a:ln w="0">
                <a:solidFill>
                  <a:srgbClr val="000000"/>
                </a:solidFill>
                <a:round/>
                <a:headEnd/>
                <a:tailEnd/>
              </a:ln>
            </p:spPr>
            <p:txBody>
              <a:bodyPr/>
              <a:lstStyle/>
              <a:p>
                <a:pPr eaLnBrk="0" hangingPunct="0"/>
                <a:endParaRPr lang="en-GB"/>
              </a:p>
            </p:txBody>
          </p:sp>
          <p:sp>
            <p:nvSpPr>
              <p:cNvPr id="14376" name="Freeform 36"/>
              <p:cNvSpPr>
                <a:spLocks/>
              </p:cNvSpPr>
              <p:nvPr/>
            </p:nvSpPr>
            <p:spPr bwMode="auto">
              <a:xfrm>
                <a:off x="4931" y="2620"/>
                <a:ext cx="40" cy="128"/>
              </a:xfrm>
              <a:custGeom>
                <a:avLst/>
                <a:gdLst>
                  <a:gd name="T0" fmla="*/ 0 w 196"/>
                  <a:gd name="T1" fmla="*/ 0 h 577"/>
                  <a:gd name="T2" fmla="*/ 0 w 196"/>
                  <a:gd name="T3" fmla="*/ 0 h 577"/>
                  <a:gd name="T4" fmla="*/ 0 w 196"/>
                  <a:gd name="T5" fmla="*/ 1 h 577"/>
                  <a:gd name="T6" fmla="*/ 0 w 196"/>
                  <a:gd name="T7" fmla="*/ 1 h 577"/>
                  <a:gd name="T8" fmla="*/ 0 w 196"/>
                  <a:gd name="T9" fmla="*/ 0 h 577"/>
                  <a:gd name="T10" fmla="*/ 0 60000 65536"/>
                  <a:gd name="T11" fmla="*/ 0 60000 65536"/>
                  <a:gd name="T12" fmla="*/ 0 60000 65536"/>
                  <a:gd name="T13" fmla="*/ 0 60000 65536"/>
                  <a:gd name="T14" fmla="*/ 0 60000 65536"/>
                  <a:gd name="T15" fmla="*/ 0 w 196"/>
                  <a:gd name="T16" fmla="*/ 0 h 577"/>
                  <a:gd name="T17" fmla="*/ 196 w 196"/>
                  <a:gd name="T18" fmla="*/ 577 h 577"/>
                </a:gdLst>
                <a:ahLst/>
                <a:cxnLst>
                  <a:cxn ang="T10">
                    <a:pos x="T0" y="T1"/>
                  </a:cxn>
                  <a:cxn ang="T11">
                    <a:pos x="T2" y="T3"/>
                  </a:cxn>
                  <a:cxn ang="T12">
                    <a:pos x="T4" y="T5"/>
                  </a:cxn>
                  <a:cxn ang="T13">
                    <a:pos x="T6" y="T7"/>
                  </a:cxn>
                  <a:cxn ang="T14">
                    <a:pos x="T8" y="T9"/>
                  </a:cxn>
                </a:cxnLst>
                <a:rect l="T15" t="T16" r="T17" b="T18"/>
                <a:pathLst>
                  <a:path w="196" h="577">
                    <a:moveTo>
                      <a:pt x="0" y="97"/>
                    </a:moveTo>
                    <a:lnTo>
                      <a:pt x="196" y="0"/>
                    </a:lnTo>
                    <a:lnTo>
                      <a:pt x="196" y="433"/>
                    </a:lnTo>
                    <a:lnTo>
                      <a:pt x="0" y="577"/>
                    </a:lnTo>
                    <a:lnTo>
                      <a:pt x="0" y="97"/>
                    </a:lnTo>
                    <a:close/>
                  </a:path>
                </a:pathLst>
              </a:custGeom>
              <a:solidFill>
                <a:srgbClr val="48A089"/>
              </a:solidFill>
              <a:ln w="0">
                <a:solidFill>
                  <a:srgbClr val="000000"/>
                </a:solidFill>
                <a:round/>
                <a:headEnd/>
                <a:tailEnd/>
              </a:ln>
            </p:spPr>
            <p:txBody>
              <a:bodyPr/>
              <a:lstStyle/>
              <a:p>
                <a:pPr eaLnBrk="0" hangingPunct="0"/>
                <a:endParaRPr lang="en-GB"/>
              </a:p>
            </p:txBody>
          </p:sp>
          <p:sp>
            <p:nvSpPr>
              <p:cNvPr id="14377" name="Rectangle 37"/>
              <p:cNvSpPr>
                <a:spLocks noChangeArrowheads="1"/>
              </p:cNvSpPr>
              <p:nvPr/>
            </p:nvSpPr>
            <p:spPr bwMode="auto">
              <a:xfrm>
                <a:off x="4534" y="2747"/>
                <a:ext cx="102" cy="107"/>
              </a:xfrm>
              <a:prstGeom prst="rect">
                <a:avLst/>
              </a:prstGeom>
              <a:solidFill>
                <a:srgbClr val="48A089"/>
              </a:solidFill>
              <a:ln w="0">
                <a:solidFill>
                  <a:srgbClr val="000000"/>
                </a:solidFill>
                <a:miter lim="800000"/>
                <a:headEnd/>
                <a:tailEnd/>
              </a:ln>
            </p:spPr>
            <p:txBody>
              <a:bodyPr/>
              <a:lstStyle/>
              <a:p>
                <a:pPr eaLnBrk="0" hangingPunct="0"/>
                <a:endParaRPr lang="en-GB"/>
              </a:p>
            </p:txBody>
          </p:sp>
          <p:sp>
            <p:nvSpPr>
              <p:cNvPr id="14378" name="Freeform 38"/>
              <p:cNvSpPr>
                <a:spLocks/>
              </p:cNvSpPr>
              <p:nvPr/>
            </p:nvSpPr>
            <p:spPr bwMode="auto">
              <a:xfrm>
                <a:off x="4534" y="2726"/>
                <a:ext cx="142" cy="21"/>
              </a:xfrm>
              <a:custGeom>
                <a:avLst/>
                <a:gdLst>
                  <a:gd name="T0" fmla="*/ 0 w 691"/>
                  <a:gd name="T1" fmla="*/ 0 h 97"/>
                  <a:gd name="T2" fmla="*/ 0 w 691"/>
                  <a:gd name="T3" fmla="*/ 0 h 97"/>
                  <a:gd name="T4" fmla="*/ 1 w 691"/>
                  <a:gd name="T5" fmla="*/ 0 h 97"/>
                  <a:gd name="T6" fmla="*/ 1 w 691"/>
                  <a:gd name="T7" fmla="*/ 0 h 97"/>
                  <a:gd name="T8" fmla="*/ 0 w 691"/>
                  <a:gd name="T9" fmla="*/ 0 h 97"/>
                  <a:gd name="T10" fmla="*/ 0 60000 65536"/>
                  <a:gd name="T11" fmla="*/ 0 60000 65536"/>
                  <a:gd name="T12" fmla="*/ 0 60000 65536"/>
                  <a:gd name="T13" fmla="*/ 0 60000 65536"/>
                  <a:gd name="T14" fmla="*/ 0 60000 65536"/>
                  <a:gd name="T15" fmla="*/ 0 w 691"/>
                  <a:gd name="T16" fmla="*/ 0 h 97"/>
                  <a:gd name="T17" fmla="*/ 691 w 691"/>
                  <a:gd name="T18" fmla="*/ 97 h 97"/>
                </a:gdLst>
                <a:ahLst/>
                <a:cxnLst>
                  <a:cxn ang="T10">
                    <a:pos x="T0" y="T1"/>
                  </a:cxn>
                  <a:cxn ang="T11">
                    <a:pos x="T2" y="T3"/>
                  </a:cxn>
                  <a:cxn ang="T12">
                    <a:pos x="T4" y="T5"/>
                  </a:cxn>
                  <a:cxn ang="T13">
                    <a:pos x="T6" y="T7"/>
                  </a:cxn>
                  <a:cxn ang="T14">
                    <a:pos x="T8" y="T9"/>
                  </a:cxn>
                </a:cxnLst>
                <a:rect l="T15" t="T16" r="T17" b="T18"/>
                <a:pathLst>
                  <a:path w="691" h="97">
                    <a:moveTo>
                      <a:pt x="0" y="97"/>
                    </a:moveTo>
                    <a:lnTo>
                      <a:pt x="276" y="0"/>
                    </a:lnTo>
                    <a:lnTo>
                      <a:pt x="691" y="0"/>
                    </a:lnTo>
                    <a:lnTo>
                      <a:pt x="495" y="97"/>
                    </a:lnTo>
                    <a:lnTo>
                      <a:pt x="0" y="97"/>
                    </a:lnTo>
                    <a:close/>
                  </a:path>
                </a:pathLst>
              </a:custGeom>
              <a:solidFill>
                <a:srgbClr val="48A089"/>
              </a:solidFill>
              <a:ln w="0">
                <a:solidFill>
                  <a:srgbClr val="000000"/>
                </a:solidFill>
                <a:round/>
                <a:headEnd/>
                <a:tailEnd/>
              </a:ln>
            </p:spPr>
            <p:txBody>
              <a:bodyPr/>
              <a:lstStyle/>
              <a:p>
                <a:pPr eaLnBrk="0" hangingPunct="0"/>
                <a:endParaRPr lang="en-GB"/>
              </a:p>
            </p:txBody>
          </p:sp>
          <p:sp>
            <p:nvSpPr>
              <p:cNvPr id="14379" name="Freeform 39"/>
              <p:cNvSpPr>
                <a:spLocks/>
              </p:cNvSpPr>
              <p:nvPr/>
            </p:nvSpPr>
            <p:spPr bwMode="auto">
              <a:xfrm>
                <a:off x="4636" y="2726"/>
                <a:ext cx="40" cy="128"/>
              </a:xfrm>
              <a:custGeom>
                <a:avLst/>
                <a:gdLst>
                  <a:gd name="T0" fmla="*/ 0 w 196"/>
                  <a:gd name="T1" fmla="*/ 0 h 577"/>
                  <a:gd name="T2" fmla="*/ 0 w 196"/>
                  <a:gd name="T3" fmla="*/ 0 h 577"/>
                  <a:gd name="T4" fmla="*/ 0 w 196"/>
                  <a:gd name="T5" fmla="*/ 1 h 577"/>
                  <a:gd name="T6" fmla="*/ 0 w 196"/>
                  <a:gd name="T7" fmla="*/ 1 h 577"/>
                  <a:gd name="T8" fmla="*/ 0 w 196"/>
                  <a:gd name="T9" fmla="*/ 0 h 577"/>
                  <a:gd name="T10" fmla="*/ 0 60000 65536"/>
                  <a:gd name="T11" fmla="*/ 0 60000 65536"/>
                  <a:gd name="T12" fmla="*/ 0 60000 65536"/>
                  <a:gd name="T13" fmla="*/ 0 60000 65536"/>
                  <a:gd name="T14" fmla="*/ 0 60000 65536"/>
                  <a:gd name="T15" fmla="*/ 0 w 196"/>
                  <a:gd name="T16" fmla="*/ 0 h 577"/>
                  <a:gd name="T17" fmla="*/ 196 w 196"/>
                  <a:gd name="T18" fmla="*/ 577 h 577"/>
                </a:gdLst>
                <a:ahLst/>
                <a:cxnLst>
                  <a:cxn ang="T10">
                    <a:pos x="T0" y="T1"/>
                  </a:cxn>
                  <a:cxn ang="T11">
                    <a:pos x="T2" y="T3"/>
                  </a:cxn>
                  <a:cxn ang="T12">
                    <a:pos x="T4" y="T5"/>
                  </a:cxn>
                  <a:cxn ang="T13">
                    <a:pos x="T6" y="T7"/>
                  </a:cxn>
                  <a:cxn ang="T14">
                    <a:pos x="T8" y="T9"/>
                  </a:cxn>
                </a:cxnLst>
                <a:rect l="T15" t="T16" r="T17" b="T18"/>
                <a:pathLst>
                  <a:path w="196" h="577">
                    <a:moveTo>
                      <a:pt x="0" y="97"/>
                    </a:moveTo>
                    <a:lnTo>
                      <a:pt x="196" y="0"/>
                    </a:lnTo>
                    <a:lnTo>
                      <a:pt x="196" y="433"/>
                    </a:lnTo>
                    <a:lnTo>
                      <a:pt x="0" y="577"/>
                    </a:lnTo>
                    <a:lnTo>
                      <a:pt x="0" y="97"/>
                    </a:lnTo>
                    <a:close/>
                  </a:path>
                </a:pathLst>
              </a:custGeom>
              <a:solidFill>
                <a:srgbClr val="48A089"/>
              </a:solidFill>
              <a:ln w="0">
                <a:solidFill>
                  <a:srgbClr val="000000"/>
                </a:solidFill>
                <a:round/>
                <a:headEnd/>
                <a:tailEnd/>
              </a:ln>
            </p:spPr>
            <p:txBody>
              <a:bodyPr/>
              <a:lstStyle/>
              <a:p>
                <a:pPr eaLnBrk="0" hangingPunct="0"/>
                <a:endParaRPr lang="en-GB"/>
              </a:p>
            </p:txBody>
          </p:sp>
          <p:sp>
            <p:nvSpPr>
              <p:cNvPr id="14380" name="Line 40"/>
              <p:cNvSpPr>
                <a:spLocks noChangeShapeType="1"/>
              </p:cNvSpPr>
              <p:nvPr/>
            </p:nvSpPr>
            <p:spPr bwMode="auto">
              <a:xfrm flipV="1">
                <a:off x="4656" y="2684"/>
                <a:ext cx="173" cy="106"/>
              </a:xfrm>
              <a:prstGeom prst="line">
                <a:avLst/>
              </a:prstGeom>
              <a:noFill/>
              <a:ln w="0">
                <a:solidFill>
                  <a:srgbClr val="000000"/>
                </a:solidFill>
                <a:round/>
                <a:headEnd/>
                <a:tailEnd/>
              </a:ln>
            </p:spPr>
            <p:txBody>
              <a:bodyPr/>
              <a:lstStyle/>
              <a:p>
                <a:endParaRPr lang="fr-FR"/>
              </a:p>
            </p:txBody>
          </p:sp>
        </p:grpSp>
      </p:grpSp>
      <p:grpSp>
        <p:nvGrpSpPr>
          <p:cNvPr id="7" name="Group 41"/>
          <p:cNvGrpSpPr>
            <a:grpSpLocks/>
          </p:cNvGrpSpPr>
          <p:nvPr/>
        </p:nvGrpSpPr>
        <p:grpSpPr bwMode="auto">
          <a:xfrm>
            <a:off x="3036888" y="2717800"/>
            <a:ext cx="2830512" cy="1514475"/>
            <a:chOff x="1913" y="1712"/>
            <a:chExt cx="1783" cy="954"/>
          </a:xfrm>
        </p:grpSpPr>
        <p:sp>
          <p:nvSpPr>
            <p:cNvPr id="14359" name="Oval 42"/>
            <p:cNvSpPr>
              <a:spLocks noChangeArrowheads="1"/>
            </p:cNvSpPr>
            <p:nvPr/>
          </p:nvSpPr>
          <p:spPr bwMode="auto">
            <a:xfrm>
              <a:off x="1913" y="1712"/>
              <a:ext cx="1783" cy="954"/>
            </a:xfrm>
            <a:prstGeom prst="ellipse">
              <a:avLst/>
            </a:prstGeom>
            <a:solidFill>
              <a:srgbClr val="FFFF99"/>
            </a:solidFill>
            <a:ln w="12700">
              <a:solidFill>
                <a:srgbClr val="5F5F5F"/>
              </a:solidFill>
              <a:round/>
              <a:headEnd/>
              <a:tailEnd/>
            </a:ln>
          </p:spPr>
          <p:txBody>
            <a:bodyPr wrap="none" anchor="ctr"/>
            <a:lstStyle/>
            <a:p>
              <a:pPr eaLnBrk="0" hangingPunct="0"/>
              <a:endParaRPr lang="en-GB"/>
            </a:p>
          </p:txBody>
        </p:sp>
        <p:sp>
          <p:nvSpPr>
            <p:cNvPr id="14360" name="Rectangle 43"/>
            <p:cNvSpPr>
              <a:spLocks noChangeArrowheads="1"/>
            </p:cNvSpPr>
            <p:nvPr/>
          </p:nvSpPr>
          <p:spPr bwMode="auto">
            <a:xfrm>
              <a:off x="2360" y="2288"/>
              <a:ext cx="1141" cy="250"/>
            </a:xfrm>
            <a:prstGeom prst="rect">
              <a:avLst/>
            </a:prstGeom>
            <a:noFill/>
            <a:ln w="9525">
              <a:noFill/>
              <a:miter lim="800000"/>
              <a:headEnd/>
              <a:tailEnd/>
            </a:ln>
          </p:spPr>
          <p:txBody>
            <a:bodyPr lIns="92075" tIns="46038" rIns="92075" bIns="46038">
              <a:spAutoFit/>
            </a:bodyPr>
            <a:lstStyle/>
            <a:p>
              <a:pPr algn="l" eaLnBrk="0" hangingPunct="0"/>
              <a:r>
                <a:rPr lang="en-US" altLang="ko-KR" sz="2000">
                  <a:solidFill>
                    <a:schemeClr val="bg2"/>
                  </a:solidFill>
                  <a:latin typeface="Arial Narrow" pitchFamily="34" charset="0"/>
                  <a:ea typeface="Gulim" pitchFamily="34" charset="-127"/>
                </a:rPr>
                <a:t>Use Case View</a:t>
              </a:r>
              <a:endParaRPr lang="en-US" altLang="ko-KR" sz="2000">
                <a:latin typeface="Arial Narrow" pitchFamily="34" charset="0"/>
                <a:ea typeface="Gulim" pitchFamily="34" charset="-127"/>
              </a:endParaRPr>
            </a:p>
          </p:txBody>
        </p:sp>
      </p:grpSp>
      <p:grpSp>
        <p:nvGrpSpPr>
          <p:cNvPr id="8" name="Group 44"/>
          <p:cNvGrpSpPr>
            <a:grpSpLocks/>
          </p:cNvGrpSpPr>
          <p:nvPr/>
        </p:nvGrpSpPr>
        <p:grpSpPr bwMode="auto">
          <a:xfrm>
            <a:off x="3114675" y="2794000"/>
            <a:ext cx="2046288" cy="854075"/>
            <a:chOff x="1962" y="1760"/>
            <a:chExt cx="1289" cy="538"/>
          </a:xfrm>
        </p:grpSpPr>
        <p:graphicFrame>
          <p:nvGraphicFramePr>
            <p:cNvPr id="14338" name="Object 45"/>
            <p:cNvGraphicFramePr>
              <a:graphicFrameLocks/>
            </p:cNvGraphicFramePr>
            <p:nvPr/>
          </p:nvGraphicFramePr>
          <p:xfrm>
            <a:off x="2496" y="1760"/>
            <a:ext cx="755" cy="468"/>
          </p:xfrm>
          <a:graphic>
            <a:graphicData uri="http://schemas.openxmlformats.org/presentationml/2006/ole">
              <mc:AlternateContent xmlns:mc="http://schemas.openxmlformats.org/markup-compatibility/2006">
                <mc:Choice xmlns:v="urn:schemas-microsoft-com:vml" Requires="v">
                  <p:oleObj spid="_x0000_s514061" name="CorelDRAW 6.0" r:id="rId9" imgW="852480" imgH="433080" progId="">
                    <p:embed/>
                  </p:oleObj>
                </mc:Choice>
                <mc:Fallback>
                  <p:oleObj name="CorelDRAW 6.0" r:id="rId9" imgW="852480" imgH="433080" progId="">
                    <p:embed/>
                    <p:pic>
                      <p:nvPicPr>
                        <p:cNvPr id="0" name="Object 4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96" y="1760"/>
                          <a:ext cx="755"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58" name="Rectangle 46"/>
            <p:cNvSpPr>
              <a:spLocks noChangeArrowheads="1"/>
            </p:cNvSpPr>
            <p:nvPr/>
          </p:nvSpPr>
          <p:spPr bwMode="auto">
            <a:xfrm>
              <a:off x="1962" y="2100"/>
              <a:ext cx="557" cy="198"/>
            </a:xfrm>
            <a:prstGeom prst="rect">
              <a:avLst/>
            </a:prstGeom>
            <a:noFill/>
            <a:ln w="9525">
              <a:noFill/>
              <a:miter lim="800000"/>
              <a:headEnd/>
              <a:tailEnd/>
            </a:ln>
          </p:spPr>
          <p:txBody>
            <a:bodyPr wrap="none" lIns="101600" tIns="50800" rIns="101600" bIns="50800">
              <a:spAutoFit/>
            </a:bodyPr>
            <a:lstStyle/>
            <a:p>
              <a:pPr algn="l" defTabSz="1014413" eaLnBrk="0" hangingPunct="0"/>
              <a:r>
                <a:rPr lang="en-US" altLang="ko-KR" sz="1400">
                  <a:solidFill>
                    <a:srgbClr val="FF3300"/>
                  </a:solidFill>
                  <a:latin typeface="Arial Narrow" pitchFamily="34" charset="0"/>
                  <a:ea typeface="Gulim" pitchFamily="34" charset="-127"/>
                </a:rPr>
                <a:t>Use cases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Footer Placeholder 3"/>
          <p:cNvSpPr>
            <a:spLocks noGrp="1"/>
          </p:cNvSpPr>
          <p:nvPr>
            <p:ph type="ftr" sz="quarter" idx="10"/>
          </p:nvPr>
        </p:nvSpPr>
        <p:spPr>
          <a:noFill/>
        </p:spPr>
        <p:txBody>
          <a:bodyPr/>
          <a:lstStyle/>
          <a:p>
            <a:r>
              <a:rPr lang="fr-FR" altLang="en-US" smtClean="0"/>
              <a:t>Cours Java 2013 Bersini</a:t>
            </a:r>
            <a:endParaRPr lang="fr-FR" altLang="en-US" u="sng" smtClean="0"/>
          </a:p>
        </p:txBody>
      </p:sp>
      <p:sp>
        <p:nvSpPr>
          <p:cNvPr id="319491" name="Rectangle 2"/>
          <p:cNvSpPr>
            <a:spLocks noGrp="1" noChangeArrowheads="1"/>
          </p:cNvSpPr>
          <p:nvPr>
            <p:ph type="title"/>
          </p:nvPr>
        </p:nvSpPr>
        <p:spPr/>
        <p:txBody>
          <a:bodyPr/>
          <a:lstStyle/>
          <a:p>
            <a:r>
              <a:rPr lang="fr-FR" smtClean="0"/>
              <a:t>Les concepts de l’OO</a:t>
            </a:r>
            <a:br>
              <a:rPr lang="fr-FR" smtClean="0"/>
            </a:br>
            <a:r>
              <a:rPr lang="fr-FR" sz="2800" smtClean="0"/>
              <a:t>La modélisation devient la référence</a:t>
            </a:r>
          </a:p>
        </p:txBody>
      </p:sp>
      <p:sp>
        <p:nvSpPr>
          <p:cNvPr id="319492" name="Rectangle 3"/>
          <p:cNvSpPr>
            <a:spLocks noGrp="1" noChangeArrowheads="1"/>
          </p:cNvSpPr>
          <p:nvPr>
            <p:ph type="body" idx="1"/>
          </p:nvPr>
        </p:nvSpPr>
        <p:spPr/>
        <p:txBody>
          <a:bodyPr/>
          <a:lstStyle/>
          <a:p>
            <a:r>
              <a:rPr lang="fr-FR" sz="2400" smtClean="0"/>
              <a:t>Diagrammes UML</a:t>
            </a:r>
          </a:p>
          <a:p>
            <a:pPr lvl="1"/>
            <a:r>
              <a:rPr lang="fr-FR" sz="2000" u="sng" smtClean="0"/>
              <a:t>Les diagrammes des cas d’utilisation</a:t>
            </a:r>
            <a:r>
              <a:rPr lang="fr-FR" sz="2000" smtClean="0"/>
              <a:t>: les fonctions du système, du point de vue de l’utilisateur ou d’un système extérieur - l’usage que l’on en fait</a:t>
            </a:r>
          </a:p>
          <a:p>
            <a:pPr lvl="1"/>
            <a:r>
              <a:rPr lang="fr-FR" sz="2000" u="sng" smtClean="0"/>
              <a:t>Les diagrammes de classes</a:t>
            </a:r>
            <a:r>
              <a:rPr lang="fr-FR" sz="2000" smtClean="0"/>
              <a:t>: une description statique des relations entre les classes					</a:t>
            </a:r>
          </a:p>
          <a:p>
            <a:pPr lvl="1"/>
            <a:r>
              <a:rPr lang="fr-FR" sz="2000" u="sng" smtClean="0"/>
              <a:t>Les diagrammes d’objet</a:t>
            </a:r>
            <a:r>
              <a:rPr lang="fr-FR" sz="2000" smtClean="0"/>
              <a:t>: une description statique des objets et de leurs relations. Une version « instanciée » du précédent</a:t>
            </a:r>
          </a:p>
          <a:p>
            <a:pPr lvl="1"/>
            <a:r>
              <a:rPr lang="fr-FR" sz="2000" u="sng" smtClean="0"/>
              <a:t>Les diagrammes de séquence</a:t>
            </a:r>
            <a:r>
              <a:rPr lang="fr-FR" sz="2000" smtClean="0"/>
              <a:t>: un déroulement temporel des objets et de leurs interactions</a:t>
            </a:r>
          </a:p>
          <a:p>
            <a:pPr lvl="1"/>
            <a:r>
              <a:rPr lang="fr-FR" sz="2000" u="sng" smtClean="0"/>
              <a:t>Les diagrammes de collaboration</a:t>
            </a:r>
            <a:r>
              <a:rPr lang="fr-FR" sz="2000" smtClean="0"/>
              <a:t>: les objets et leurs interactions en termes d ’envois de message + prise en compte de la séquentialité</a:t>
            </a:r>
          </a:p>
        </p:txBody>
      </p:sp>
    </p:spTree>
  </p:cSld>
  <p:clrMapOvr>
    <a:masterClrMapping/>
  </p:clrMapOvr>
  <p:transition/>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Footer Placeholder 3"/>
          <p:cNvSpPr>
            <a:spLocks noGrp="1"/>
          </p:cNvSpPr>
          <p:nvPr>
            <p:ph type="ftr" sz="quarter" idx="10"/>
          </p:nvPr>
        </p:nvSpPr>
        <p:spPr>
          <a:noFill/>
        </p:spPr>
        <p:txBody>
          <a:bodyPr/>
          <a:lstStyle/>
          <a:p>
            <a:r>
              <a:rPr lang="fr-FR" altLang="en-US" smtClean="0"/>
              <a:t>Cours Java 2013 Bersini</a:t>
            </a:r>
            <a:endParaRPr lang="fr-FR" altLang="en-US" u="sng" smtClean="0"/>
          </a:p>
        </p:txBody>
      </p:sp>
      <p:sp>
        <p:nvSpPr>
          <p:cNvPr id="320515" name="Rectangle 2"/>
          <p:cNvSpPr>
            <a:spLocks noGrp="1" noChangeArrowheads="1"/>
          </p:cNvSpPr>
          <p:nvPr>
            <p:ph type="title"/>
          </p:nvPr>
        </p:nvSpPr>
        <p:spPr/>
        <p:txBody>
          <a:bodyPr/>
          <a:lstStyle/>
          <a:p>
            <a:r>
              <a:rPr lang="fr-FR" smtClean="0"/>
              <a:t>Les concepts de l’OO</a:t>
            </a:r>
            <a:br>
              <a:rPr lang="fr-FR" smtClean="0"/>
            </a:br>
            <a:r>
              <a:rPr lang="fr-FR" sz="2800" smtClean="0"/>
              <a:t>La modélisation devient la référence</a:t>
            </a:r>
          </a:p>
        </p:txBody>
      </p:sp>
      <p:sp>
        <p:nvSpPr>
          <p:cNvPr id="320516" name="Rectangle 3"/>
          <p:cNvSpPr>
            <a:spLocks noGrp="1" noChangeArrowheads="1"/>
          </p:cNvSpPr>
          <p:nvPr>
            <p:ph type="body" idx="1"/>
          </p:nvPr>
        </p:nvSpPr>
        <p:spPr/>
        <p:txBody>
          <a:bodyPr/>
          <a:lstStyle/>
          <a:p>
            <a:r>
              <a:rPr lang="fr-FR" sz="2400" smtClean="0"/>
              <a:t>Diagrammes UML</a:t>
            </a:r>
          </a:p>
          <a:p>
            <a:pPr lvl="1"/>
            <a:r>
              <a:rPr lang="fr-FR" sz="2000" u="sng" smtClean="0"/>
              <a:t>Les diagrammes d’états-transitions</a:t>
            </a:r>
            <a:r>
              <a:rPr lang="fr-FR" sz="2000" smtClean="0"/>
              <a:t>: scrute les cycles 		      de vie d’une classe d’objet, la succession d ’états et les transitions</a:t>
            </a:r>
          </a:p>
          <a:p>
            <a:pPr lvl="1"/>
            <a:r>
              <a:rPr lang="fr-FR" sz="2000" u="sng" smtClean="0"/>
              <a:t>Les diagrammes d’activité</a:t>
            </a:r>
            <a:r>
              <a:rPr lang="fr-FR" sz="2000" smtClean="0"/>
              <a:t>: le comportement des différentes opérations en termes d’actions</a:t>
            </a:r>
          </a:p>
          <a:p>
            <a:pPr lvl="1"/>
            <a:r>
              <a:rPr lang="fr-FR" sz="2000" u="sng" smtClean="0"/>
              <a:t>Les diagrammes de composants</a:t>
            </a:r>
            <a:r>
              <a:rPr lang="fr-FR" sz="2000" smtClean="0"/>
              <a:t>: représente les composants physiques d ’une application</a:t>
            </a:r>
          </a:p>
          <a:p>
            <a:pPr lvl="1"/>
            <a:r>
              <a:rPr lang="fr-FR" sz="2000" u="sng" smtClean="0"/>
              <a:t>Les diagrammes de déploiements</a:t>
            </a:r>
            <a:r>
              <a:rPr lang="fr-FR" sz="2000" smtClean="0"/>
              <a:t>: le déploiement des composants sur les dispositifs et les supports matériels</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3"/>
          <p:cNvSpPr>
            <a:spLocks noGrp="1"/>
          </p:cNvSpPr>
          <p:nvPr>
            <p:ph type="ftr" sz="quarter" idx="10"/>
          </p:nvPr>
        </p:nvSpPr>
        <p:spPr>
          <a:noFill/>
        </p:spPr>
        <p:txBody>
          <a:bodyPr/>
          <a:lstStyle/>
          <a:p>
            <a:r>
              <a:rPr lang="fr-FR" smtClean="0"/>
              <a:t>Cours Java 2013 Bersini</a:t>
            </a:r>
            <a:endParaRPr lang="fr-FR" u="sng"/>
          </a:p>
        </p:txBody>
      </p:sp>
      <p:sp>
        <p:nvSpPr>
          <p:cNvPr id="81923" name="Rectangle 7"/>
          <p:cNvSpPr>
            <a:spLocks noGrp="1" noChangeArrowheads="1"/>
          </p:cNvSpPr>
          <p:nvPr>
            <p:ph type="title"/>
          </p:nvPr>
        </p:nvSpPr>
        <p:spPr/>
        <p:txBody>
          <a:bodyPr/>
          <a:lstStyle/>
          <a:p>
            <a:r>
              <a:rPr lang="fr-FR" smtClean="0"/>
              <a:t>Une première application</a:t>
            </a:r>
            <a:br>
              <a:rPr lang="fr-FR" smtClean="0"/>
            </a:br>
            <a:r>
              <a:rPr lang="fr-FR" sz="2800" smtClean="0"/>
              <a:t>Applet</a:t>
            </a:r>
            <a:r>
              <a:rPr lang="fr-FR" smtClean="0"/>
              <a:t> </a:t>
            </a:r>
            <a:r>
              <a:rPr lang="fr-FR" sz="2800" smtClean="0"/>
              <a:t>HelloWorldApplet (2/2)</a:t>
            </a:r>
          </a:p>
        </p:txBody>
      </p:sp>
      <p:sp>
        <p:nvSpPr>
          <p:cNvPr id="81924" name="Rectangle 8"/>
          <p:cNvSpPr>
            <a:spLocks noGrp="1" noChangeArrowheads="1"/>
          </p:cNvSpPr>
          <p:nvPr>
            <p:ph type="body" idx="1"/>
          </p:nvPr>
        </p:nvSpPr>
        <p:spPr>
          <a:xfrm>
            <a:off x="152400" y="1295400"/>
            <a:ext cx="8812213" cy="5059363"/>
          </a:xfrm>
        </p:spPr>
        <p:txBody>
          <a:bodyPr/>
          <a:lstStyle/>
          <a:p>
            <a:r>
              <a:rPr lang="fr-FR" sz="1800" b="0" smtClean="0">
                <a:solidFill>
                  <a:schemeClr val="tx1"/>
                </a:solidFill>
              </a:rPr>
              <a:t>Les applets s’exécutent dans une page HTML</a:t>
            </a:r>
          </a:p>
          <a:p>
            <a:r>
              <a:rPr lang="fr-FR" sz="1800" b="0" smtClean="0">
                <a:solidFill>
                  <a:schemeClr val="tx1"/>
                </a:solidFill>
              </a:rPr>
              <a:t>Pour intégrer l’applet dans une page HTML, il suffit d’utiliser la balise &lt;APPLET&gt;</a:t>
            </a:r>
          </a:p>
          <a:p>
            <a:r>
              <a:rPr lang="fr-FR" sz="1800" b="0" smtClean="0">
                <a:solidFill>
                  <a:schemeClr val="tx1"/>
                </a:solidFill>
              </a:rPr>
              <a:t>Le paramètre « CODE » de la balise &lt;APPLET&gt; indique le nom de la classe principale de l’applet</a:t>
            </a:r>
            <a:endParaRPr lang="fr-FR" sz="1800" b="0" smtClean="0">
              <a:solidFill>
                <a:schemeClr val="tx1"/>
              </a:solidFill>
              <a:latin typeface="Courier New" pitchFamily="49" charset="0"/>
            </a:endParaRPr>
          </a:p>
          <a:p>
            <a:pPr>
              <a:buFont typeface="Symbol" pitchFamily="18" charset="2"/>
              <a:buNone/>
            </a:pPr>
            <a:endParaRPr lang="fr-FR" sz="1400" b="0" smtClean="0">
              <a:solidFill>
                <a:schemeClr val="tx1"/>
              </a:solidFill>
              <a:latin typeface="Courier New" pitchFamily="49" charset="0"/>
            </a:endParaRPr>
          </a:p>
          <a:p>
            <a:pPr>
              <a:buFont typeface="Symbol" pitchFamily="18" charset="2"/>
              <a:buNone/>
            </a:pPr>
            <a:r>
              <a:rPr lang="fr-FR" sz="1400" b="0" smtClean="0">
                <a:solidFill>
                  <a:schemeClr val="tx1"/>
                </a:solidFill>
                <a:latin typeface="Courier New" pitchFamily="49" charset="0"/>
              </a:rPr>
              <a:t>&lt;HTML&gt;</a:t>
            </a:r>
          </a:p>
          <a:p>
            <a:pPr>
              <a:buFont typeface="Symbol" pitchFamily="18" charset="2"/>
              <a:buNone/>
            </a:pPr>
            <a:r>
              <a:rPr lang="fr-FR" sz="1400" b="0" smtClean="0">
                <a:solidFill>
                  <a:schemeClr val="tx1"/>
                </a:solidFill>
                <a:latin typeface="Courier New" pitchFamily="49" charset="0"/>
              </a:rPr>
              <a:t>&lt;HEAD&gt;</a:t>
            </a:r>
          </a:p>
          <a:p>
            <a:pPr>
              <a:buFont typeface="Symbol" pitchFamily="18" charset="2"/>
              <a:buNone/>
            </a:pPr>
            <a:r>
              <a:rPr lang="fr-FR" sz="1400" b="0" smtClean="0">
                <a:solidFill>
                  <a:schemeClr val="tx1"/>
                </a:solidFill>
                <a:latin typeface="Courier New" pitchFamily="49" charset="0"/>
              </a:rPr>
              <a:t>&lt;TITLE&gt; A Simple Program &lt;/TITLE&gt;</a:t>
            </a:r>
          </a:p>
          <a:p>
            <a:pPr>
              <a:buFont typeface="Symbol" pitchFamily="18" charset="2"/>
              <a:buNone/>
            </a:pPr>
            <a:r>
              <a:rPr lang="fr-FR" sz="1400" b="0" smtClean="0">
                <a:solidFill>
                  <a:schemeClr val="tx1"/>
                </a:solidFill>
                <a:latin typeface="Courier New" pitchFamily="49" charset="0"/>
              </a:rPr>
              <a:t>&lt;/HEAD&gt;</a:t>
            </a:r>
          </a:p>
          <a:p>
            <a:pPr>
              <a:buFont typeface="Symbol" pitchFamily="18" charset="2"/>
              <a:buNone/>
            </a:pPr>
            <a:r>
              <a:rPr lang="fr-FR" sz="1400" b="0" smtClean="0">
                <a:solidFill>
                  <a:schemeClr val="tx1"/>
                </a:solidFill>
                <a:latin typeface="Courier New" pitchFamily="49" charset="0"/>
              </a:rPr>
              <a:t>&lt;BODY&gt; Here is the output of my program:</a:t>
            </a:r>
          </a:p>
          <a:p>
            <a:pPr>
              <a:buFont typeface="Symbol" pitchFamily="18" charset="2"/>
              <a:buNone/>
            </a:pPr>
            <a:r>
              <a:rPr lang="fr-FR" sz="1400" b="0" smtClean="0">
                <a:solidFill>
                  <a:schemeClr val="tx1"/>
                </a:solidFill>
                <a:latin typeface="Courier New" pitchFamily="49" charset="0"/>
              </a:rPr>
              <a:t>&lt;APPLET CODE="HelloWorldApplet.class" WIDTH=150 HEIGHT=75&gt;</a:t>
            </a:r>
          </a:p>
          <a:p>
            <a:pPr>
              <a:buFont typeface="Symbol" pitchFamily="18" charset="2"/>
              <a:buNone/>
            </a:pPr>
            <a:r>
              <a:rPr lang="fr-FR" sz="1400" b="0" smtClean="0">
                <a:solidFill>
                  <a:schemeClr val="tx1"/>
                </a:solidFill>
                <a:latin typeface="Courier New" pitchFamily="49" charset="0"/>
              </a:rPr>
              <a:t>&lt;/APPLET&gt;</a:t>
            </a:r>
          </a:p>
          <a:p>
            <a:pPr>
              <a:buFont typeface="Symbol" pitchFamily="18" charset="2"/>
              <a:buNone/>
            </a:pPr>
            <a:r>
              <a:rPr lang="fr-FR" sz="1400" b="0" smtClean="0">
                <a:solidFill>
                  <a:schemeClr val="tx1"/>
                </a:solidFill>
                <a:latin typeface="Courier New" pitchFamily="49" charset="0"/>
              </a:rPr>
              <a:t>&lt;/BODY&gt;</a:t>
            </a:r>
          </a:p>
          <a:p>
            <a:pPr>
              <a:buFont typeface="Symbol" pitchFamily="18" charset="2"/>
              <a:buNone/>
            </a:pPr>
            <a:r>
              <a:rPr lang="fr-FR" sz="1400" b="0" smtClean="0">
                <a:solidFill>
                  <a:schemeClr val="tx1"/>
                </a:solidFill>
                <a:latin typeface="Courier New" pitchFamily="49" charset="0"/>
              </a:rPr>
              <a:t>&lt;/HTML&gt;</a:t>
            </a:r>
          </a:p>
          <a:p>
            <a:pPr>
              <a:buFont typeface="Symbol" pitchFamily="18" charset="2"/>
              <a:buNone/>
            </a:pPr>
            <a:endParaRPr lang="fr-FR" sz="1400" b="0" smtClean="0">
              <a:solidFill>
                <a:schemeClr val="tx1"/>
              </a:solidFill>
              <a:latin typeface="Courier New" pitchFamily="49" charset="0"/>
            </a:endParaRPr>
          </a:p>
          <a:p>
            <a:r>
              <a:rPr lang="fr-FR" sz="1800" b="0" smtClean="0">
                <a:solidFill>
                  <a:schemeClr val="tx1"/>
                </a:solidFill>
              </a:rPr>
              <a:t>Ouvrir la page HTML dans un navigateur, l’applet se lance automatiquement au sein de la page</a:t>
            </a:r>
            <a:endParaRPr lang="fr-FR" sz="1800" smtClean="0">
              <a:latin typeface="Courier New" pitchFamily="49" charset="0"/>
            </a:endParaRPr>
          </a:p>
        </p:txBody>
      </p:sp>
      <p:sp>
        <p:nvSpPr>
          <p:cNvPr id="81925" name="Text Box 4"/>
          <p:cNvSpPr txBox="1">
            <a:spLocks noChangeArrowheads="1"/>
          </p:cNvSpPr>
          <p:nvPr/>
        </p:nvSpPr>
        <p:spPr bwMode="auto">
          <a:xfrm>
            <a:off x="1889125" y="6137275"/>
            <a:ext cx="184150" cy="457200"/>
          </a:xfrm>
          <a:prstGeom prst="rect">
            <a:avLst/>
          </a:prstGeom>
          <a:noFill/>
          <a:ln w="9525">
            <a:noFill/>
            <a:miter lim="800000"/>
            <a:headEnd/>
            <a:tailEnd/>
          </a:ln>
        </p:spPr>
        <p:txBody>
          <a:bodyPr wrap="none">
            <a:spAutoFit/>
          </a:bodyPr>
          <a:lstStyle/>
          <a:p>
            <a:pPr algn="l" eaLnBrk="1" hangingPunct="1"/>
            <a:endParaRPr lang="en-GB" sz="2400">
              <a:latin typeface="Times New Roman" pitchFamily="18" charset="0"/>
            </a:endParaRPr>
          </a:p>
        </p:txBody>
      </p:sp>
    </p:spTree>
  </p:cSld>
  <p:clrMapOvr>
    <a:masterClrMapping/>
  </p:clrMapOvr>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Footer Placeholder 3"/>
          <p:cNvSpPr>
            <a:spLocks noGrp="1"/>
          </p:cNvSpPr>
          <p:nvPr>
            <p:ph type="ftr" sz="quarter" idx="10"/>
          </p:nvPr>
        </p:nvSpPr>
        <p:spPr>
          <a:noFill/>
        </p:spPr>
        <p:txBody>
          <a:bodyPr/>
          <a:lstStyle/>
          <a:p>
            <a:r>
              <a:rPr lang="fr-FR" altLang="en-US" smtClean="0"/>
              <a:t>Cours Java 2013 Bersini</a:t>
            </a:r>
            <a:endParaRPr lang="fr-FR" altLang="en-US" u="sng" smtClean="0"/>
          </a:p>
        </p:txBody>
      </p:sp>
      <p:sp>
        <p:nvSpPr>
          <p:cNvPr id="321539" name="Rectangle 2"/>
          <p:cNvSpPr>
            <a:spLocks noGrp="1" noChangeArrowheads="1"/>
          </p:cNvSpPr>
          <p:nvPr>
            <p:ph type="title"/>
          </p:nvPr>
        </p:nvSpPr>
        <p:spPr/>
        <p:txBody>
          <a:bodyPr/>
          <a:lstStyle/>
          <a:p>
            <a:r>
              <a:rPr lang="fr-FR" smtClean="0"/>
              <a:t>Les concepts de l’OO</a:t>
            </a:r>
            <a:br>
              <a:rPr lang="fr-FR" smtClean="0"/>
            </a:br>
            <a:r>
              <a:rPr lang="fr-FR" sz="2800" smtClean="0"/>
              <a:t>La modélisation devient la référence</a:t>
            </a:r>
          </a:p>
        </p:txBody>
      </p:sp>
      <p:sp>
        <p:nvSpPr>
          <p:cNvPr id="321540" name="Rectangle 3"/>
          <p:cNvSpPr>
            <a:spLocks noGrp="1" noChangeArrowheads="1"/>
          </p:cNvSpPr>
          <p:nvPr>
            <p:ph type="body" idx="1"/>
          </p:nvPr>
        </p:nvSpPr>
        <p:spPr/>
        <p:txBody>
          <a:bodyPr/>
          <a:lstStyle/>
          <a:p>
            <a:r>
              <a:rPr lang="fr-FR" smtClean="0"/>
              <a:t>Diagramme de cas d’utilisation</a:t>
            </a:r>
          </a:p>
          <a:p>
            <a:pPr lvl="1"/>
            <a:r>
              <a:rPr lang="fr-FR" smtClean="0"/>
              <a:t>Cela répond aux spécifications du système:</a:t>
            </a:r>
          </a:p>
          <a:p>
            <a:pPr lvl="2"/>
            <a:r>
              <a:rPr lang="fr-FR" smtClean="0"/>
              <a:t>Ses fonctionnalités, son utilisation, les attentes de l ’utilisateur</a:t>
            </a:r>
          </a:p>
          <a:p>
            <a:r>
              <a:rPr lang="fr-FR" smtClean="0"/>
              <a:t>Ex: Distributeur MisterCash</a:t>
            </a:r>
          </a:p>
          <a:p>
            <a:endParaRPr lang="fr-FR" smtClean="0"/>
          </a:p>
        </p:txBody>
      </p:sp>
      <p:grpSp>
        <p:nvGrpSpPr>
          <p:cNvPr id="2" name="Group 4"/>
          <p:cNvGrpSpPr>
            <a:grpSpLocks/>
          </p:cNvGrpSpPr>
          <p:nvPr/>
        </p:nvGrpSpPr>
        <p:grpSpPr bwMode="auto">
          <a:xfrm>
            <a:off x="1295400" y="3886200"/>
            <a:ext cx="457200" cy="990600"/>
            <a:chOff x="864" y="2016"/>
            <a:chExt cx="288" cy="624"/>
          </a:xfrm>
        </p:grpSpPr>
        <p:sp>
          <p:nvSpPr>
            <p:cNvPr id="321574" name="Oval 5"/>
            <p:cNvSpPr>
              <a:spLocks noChangeArrowheads="1"/>
            </p:cNvSpPr>
            <p:nvPr/>
          </p:nvSpPr>
          <p:spPr bwMode="auto">
            <a:xfrm>
              <a:off x="912" y="2016"/>
              <a:ext cx="192" cy="192"/>
            </a:xfrm>
            <a:prstGeom prst="ellipse">
              <a:avLst/>
            </a:prstGeom>
            <a:noFill/>
            <a:ln w="3175">
              <a:solidFill>
                <a:schemeClr val="tx1"/>
              </a:solidFill>
              <a:round/>
              <a:headEnd/>
              <a:tailEnd/>
            </a:ln>
          </p:spPr>
          <p:txBody>
            <a:bodyPr wrap="none" anchor="ctr"/>
            <a:lstStyle/>
            <a:p>
              <a:pPr eaLnBrk="0" hangingPunct="0"/>
              <a:endParaRPr lang="en-GB"/>
            </a:p>
          </p:txBody>
        </p:sp>
        <p:sp>
          <p:nvSpPr>
            <p:cNvPr id="321575" name="Line 6"/>
            <p:cNvSpPr>
              <a:spLocks noChangeShapeType="1"/>
            </p:cNvSpPr>
            <p:nvPr/>
          </p:nvSpPr>
          <p:spPr bwMode="auto">
            <a:xfrm>
              <a:off x="912" y="2304"/>
              <a:ext cx="192" cy="0"/>
            </a:xfrm>
            <a:prstGeom prst="line">
              <a:avLst/>
            </a:prstGeom>
            <a:noFill/>
            <a:ln w="3175">
              <a:solidFill>
                <a:schemeClr val="tx1"/>
              </a:solidFill>
              <a:round/>
              <a:headEnd/>
              <a:tailEnd/>
            </a:ln>
          </p:spPr>
          <p:txBody>
            <a:bodyPr wrap="none" anchor="ctr"/>
            <a:lstStyle/>
            <a:p>
              <a:endParaRPr lang="fr-FR"/>
            </a:p>
          </p:txBody>
        </p:sp>
        <p:sp>
          <p:nvSpPr>
            <p:cNvPr id="321576" name="Line 7"/>
            <p:cNvSpPr>
              <a:spLocks noChangeShapeType="1"/>
            </p:cNvSpPr>
            <p:nvPr/>
          </p:nvSpPr>
          <p:spPr bwMode="auto">
            <a:xfrm flipH="1">
              <a:off x="864" y="2448"/>
              <a:ext cx="144" cy="192"/>
            </a:xfrm>
            <a:prstGeom prst="line">
              <a:avLst/>
            </a:prstGeom>
            <a:noFill/>
            <a:ln w="3175">
              <a:solidFill>
                <a:schemeClr val="tx1"/>
              </a:solidFill>
              <a:round/>
              <a:headEnd/>
              <a:tailEnd/>
            </a:ln>
          </p:spPr>
          <p:txBody>
            <a:bodyPr wrap="none" anchor="ctr"/>
            <a:lstStyle/>
            <a:p>
              <a:endParaRPr lang="fr-FR"/>
            </a:p>
          </p:txBody>
        </p:sp>
        <p:sp>
          <p:nvSpPr>
            <p:cNvPr id="321577" name="Line 8"/>
            <p:cNvSpPr>
              <a:spLocks noChangeShapeType="1"/>
            </p:cNvSpPr>
            <p:nvPr/>
          </p:nvSpPr>
          <p:spPr bwMode="auto">
            <a:xfrm>
              <a:off x="1008" y="2448"/>
              <a:ext cx="144" cy="192"/>
            </a:xfrm>
            <a:prstGeom prst="line">
              <a:avLst/>
            </a:prstGeom>
            <a:noFill/>
            <a:ln w="3175">
              <a:solidFill>
                <a:schemeClr val="tx1"/>
              </a:solidFill>
              <a:round/>
              <a:headEnd/>
              <a:tailEnd/>
            </a:ln>
          </p:spPr>
          <p:txBody>
            <a:bodyPr wrap="none" anchor="ctr"/>
            <a:lstStyle/>
            <a:p>
              <a:endParaRPr lang="fr-FR"/>
            </a:p>
          </p:txBody>
        </p:sp>
        <p:sp>
          <p:nvSpPr>
            <p:cNvPr id="321578" name="Line 9"/>
            <p:cNvSpPr>
              <a:spLocks noChangeShapeType="1"/>
            </p:cNvSpPr>
            <p:nvPr/>
          </p:nvSpPr>
          <p:spPr bwMode="auto">
            <a:xfrm>
              <a:off x="1008" y="2208"/>
              <a:ext cx="0" cy="240"/>
            </a:xfrm>
            <a:prstGeom prst="line">
              <a:avLst/>
            </a:prstGeom>
            <a:noFill/>
            <a:ln w="3175">
              <a:solidFill>
                <a:schemeClr val="tx1"/>
              </a:solidFill>
              <a:round/>
              <a:headEnd/>
              <a:tailEnd/>
            </a:ln>
          </p:spPr>
          <p:txBody>
            <a:bodyPr wrap="none" anchor="ctr"/>
            <a:lstStyle/>
            <a:p>
              <a:endParaRPr lang="fr-FR"/>
            </a:p>
          </p:txBody>
        </p:sp>
      </p:grpSp>
      <p:grpSp>
        <p:nvGrpSpPr>
          <p:cNvPr id="3" name="Group 10"/>
          <p:cNvGrpSpPr>
            <a:grpSpLocks/>
          </p:cNvGrpSpPr>
          <p:nvPr/>
        </p:nvGrpSpPr>
        <p:grpSpPr bwMode="auto">
          <a:xfrm>
            <a:off x="6477000" y="4876800"/>
            <a:ext cx="457200" cy="990600"/>
            <a:chOff x="864" y="2016"/>
            <a:chExt cx="288" cy="624"/>
          </a:xfrm>
        </p:grpSpPr>
        <p:sp>
          <p:nvSpPr>
            <p:cNvPr id="321569" name="Oval 11"/>
            <p:cNvSpPr>
              <a:spLocks noChangeArrowheads="1"/>
            </p:cNvSpPr>
            <p:nvPr/>
          </p:nvSpPr>
          <p:spPr bwMode="auto">
            <a:xfrm>
              <a:off x="912" y="2016"/>
              <a:ext cx="192" cy="192"/>
            </a:xfrm>
            <a:prstGeom prst="ellipse">
              <a:avLst/>
            </a:prstGeom>
            <a:noFill/>
            <a:ln w="3175">
              <a:solidFill>
                <a:schemeClr val="tx1"/>
              </a:solidFill>
              <a:round/>
              <a:headEnd/>
              <a:tailEnd/>
            </a:ln>
          </p:spPr>
          <p:txBody>
            <a:bodyPr wrap="none" anchor="ctr"/>
            <a:lstStyle/>
            <a:p>
              <a:pPr eaLnBrk="0" hangingPunct="0"/>
              <a:endParaRPr lang="en-GB"/>
            </a:p>
          </p:txBody>
        </p:sp>
        <p:sp>
          <p:nvSpPr>
            <p:cNvPr id="321570" name="Line 12"/>
            <p:cNvSpPr>
              <a:spLocks noChangeShapeType="1"/>
            </p:cNvSpPr>
            <p:nvPr/>
          </p:nvSpPr>
          <p:spPr bwMode="auto">
            <a:xfrm>
              <a:off x="912" y="2304"/>
              <a:ext cx="192" cy="0"/>
            </a:xfrm>
            <a:prstGeom prst="line">
              <a:avLst/>
            </a:prstGeom>
            <a:noFill/>
            <a:ln w="3175">
              <a:solidFill>
                <a:schemeClr val="tx1"/>
              </a:solidFill>
              <a:round/>
              <a:headEnd/>
              <a:tailEnd/>
            </a:ln>
          </p:spPr>
          <p:txBody>
            <a:bodyPr wrap="none" anchor="ctr"/>
            <a:lstStyle/>
            <a:p>
              <a:endParaRPr lang="fr-FR"/>
            </a:p>
          </p:txBody>
        </p:sp>
        <p:sp>
          <p:nvSpPr>
            <p:cNvPr id="321571" name="Line 13"/>
            <p:cNvSpPr>
              <a:spLocks noChangeShapeType="1"/>
            </p:cNvSpPr>
            <p:nvPr/>
          </p:nvSpPr>
          <p:spPr bwMode="auto">
            <a:xfrm flipH="1">
              <a:off x="864" y="2448"/>
              <a:ext cx="144" cy="192"/>
            </a:xfrm>
            <a:prstGeom prst="line">
              <a:avLst/>
            </a:prstGeom>
            <a:noFill/>
            <a:ln w="3175">
              <a:solidFill>
                <a:schemeClr val="tx1"/>
              </a:solidFill>
              <a:round/>
              <a:headEnd/>
              <a:tailEnd/>
            </a:ln>
          </p:spPr>
          <p:txBody>
            <a:bodyPr wrap="none" anchor="ctr"/>
            <a:lstStyle/>
            <a:p>
              <a:endParaRPr lang="fr-FR"/>
            </a:p>
          </p:txBody>
        </p:sp>
        <p:sp>
          <p:nvSpPr>
            <p:cNvPr id="321572" name="Line 14"/>
            <p:cNvSpPr>
              <a:spLocks noChangeShapeType="1"/>
            </p:cNvSpPr>
            <p:nvPr/>
          </p:nvSpPr>
          <p:spPr bwMode="auto">
            <a:xfrm>
              <a:off x="1008" y="2448"/>
              <a:ext cx="144" cy="192"/>
            </a:xfrm>
            <a:prstGeom prst="line">
              <a:avLst/>
            </a:prstGeom>
            <a:noFill/>
            <a:ln w="3175">
              <a:solidFill>
                <a:schemeClr val="tx1"/>
              </a:solidFill>
              <a:round/>
              <a:headEnd/>
              <a:tailEnd/>
            </a:ln>
          </p:spPr>
          <p:txBody>
            <a:bodyPr wrap="none" anchor="ctr"/>
            <a:lstStyle/>
            <a:p>
              <a:endParaRPr lang="fr-FR"/>
            </a:p>
          </p:txBody>
        </p:sp>
        <p:sp>
          <p:nvSpPr>
            <p:cNvPr id="321573" name="Line 15"/>
            <p:cNvSpPr>
              <a:spLocks noChangeShapeType="1"/>
            </p:cNvSpPr>
            <p:nvPr/>
          </p:nvSpPr>
          <p:spPr bwMode="auto">
            <a:xfrm>
              <a:off x="1008" y="2208"/>
              <a:ext cx="0" cy="240"/>
            </a:xfrm>
            <a:prstGeom prst="line">
              <a:avLst/>
            </a:prstGeom>
            <a:noFill/>
            <a:ln w="3175">
              <a:solidFill>
                <a:schemeClr val="tx1"/>
              </a:solidFill>
              <a:round/>
              <a:headEnd/>
              <a:tailEnd/>
            </a:ln>
          </p:spPr>
          <p:txBody>
            <a:bodyPr wrap="none" anchor="ctr"/>
            <a:lstStyle/>
            <a:p>
              <a:endParaRPr lang="fr-FR"/>
            </a:p>
          </p:txBody>
        </p:sp>
      </p:grpSp>
      <p:grpSp>
        <p:nvGrpSpPr>
          <p:cNvPr id="4" name="Group 16"/>
          <p:cNvGrpSpPr>
            <a:grpSpLocks/>
          </p:cNvGrpSpPr>
          <p:nvPr/>
        </p:nvGrpSpPr>
        <p:grpSpPr bwMode="auto">
          <a:xfrm>
            <a:off x="6172200" y="3352800"/>
            <a:ext cx="457200" cy="990600"/>
            <a:chOff x="864" y="2016"/>
            <a:chExt cx="288" cy="624"/>
          </a:xfrm>
        </p:grpSpPr>
        <p:sp>
          <p:nvSpPr>
            <p:cNvPr id="321564" name="Oval 17"/>
            <p:cNvSpPr>
              <a:spLocks noChangeArrowheads="1"/>
            </p:cNvSpPr>
            <p:nvPr/>
          </p:nvSpPr>
          <p:spPr bwMode="auto">
            <a:xfrm>
              <a:off x="912" y="2016"/>
              <a:ext cx="192" cy="192"/>
            </a:xfrm>
            <a:prstGeom prst="ellipse">
              <a:avLst/>
            </a:prstGeom>
            <a:noFill/>
            <a:ln w="3175">
              <a:solidFill>
                <a:schemeClr val="tx1"/>
              </a:solidFill>
              <a:round/>
              <a:headEnd/>
              <a:tailEnd/>
            </a:ln>
          </p:spPr>
          <p:txBody>
            <a:bodyPr wrap="none" anchor="ctr"/>
            <a:lstStyle/>
            <a:p>
              <a:pPr eaLnBrk="0" hangingPunct="0"/>
              <a:endParaRPr lang="en-GB"/>
            </a:p>
          </p:txBody>
        </p:sp>
        <p:sp>
          <p:nvSpPr>
            <p:cNvPr id="321565" name="Line 18"/>
            <p:cNvSpPr>
              <a:spLocks noChangeShapeType="1"/>
            </p:cNvSpPr>
            <p:nvPr/>
          </p:nvSpPr>
          <p:spPr bwMode="auto">
            <a:xfrm>
              <a:off x="912" y="2304"/>
              <a:ext cx="192" cy="0"/>
            </a:xfrm>
            <a:prstGeom prst="line">
              <a:avLst/>
            </a:prstGeom>
            <a:noFill/>
            <a:ln w="3175">
              <a:solidFill>
                <a:schemeClr val="tx1"/>
              </a:solidFill>
              <a:round/>
              <a:headEnd/>
              <a:tailEnd/>
            </a:ln>
          </p:spPr>
          <p:txBody>
            <a:bodyPr wrap="none" anchor="ctr"/>
            <a:lstStyle/>
            <a:p>
              <a:endParaRPr lang="fr-FR"/>
            </a:p>
          </p:txBody>
        </p:sp>
        <p:sp>
          <p:nvSpPr>
            <p:cNvPr id="321566" name="Line 19"/>
            <p:cNvSpPr>
              <a:spLocks noChangeShapeType="1"/>
            </p:cNvSpPr>
            <p:nvPr/>
          </p:nvSpPr>
          <p:spPr bwMode="auto">
            <a:xfrm flipH="1">
              <a:off x="864" y="2448"/>
              <a:ext cx="144" cy="192"/>
            </a:xfrm>
            <a:prstGeom prst="line">
              <a:avLst/>
            </a:prstGeom>
            <a:noFill/>
            <a:ln w="3175">
              <a:solidFill>
                <a:schemeClr val="tx1"/>
              </a:solidFill>
              <a:round/>
              <a:headEnd/>
              <a:tailEnd/>
            </a:ln>
          </p:spPr>
          <p:txBody>
            <a:bodyPr wrap="none" anchor="ctr"/>
            <a:lstStyle/>
            <a:p>
              <a:endParaRPr lang="fr-FR"/>
            </a:p>
          </p:txBody>
        </p:sp>
        <p:sp>
          <p:nvSpPr>
            <p:cNvPr id="321567" name="Line 20"/>
            <p:cNvSpPr>
              <a:spLocks noChangeShapeType="1"/>
            </p:cNvSpPr>
            <p:nvPr/>
          </p:nvSpPr>
          <p:spPr bwMode="auto">
            <a:xfrm>
              <a:off x="1008" y="2448"/>
              <a:ext cx="144" cy="192"/>
            </a:xfrm>
            <a:prstGeom prst="line">
              <a:avLst/>
            </a:prstGeom>
            <a:noFill/>
            <a:ln w="3175">
              <a:solidFill>
                <a:schemeClr val="tx1"/>
              </a:solidFill>
              <a:round/>
              <a:headEnd/>
              <a:tailEnd/>
            </a:ln>
          </p:spPr>
          <p:txBody>
            <a:bodyPr wrap="none" anchor="ctr"/>
            <a:lstStyle/>
            <a:p>
              <a:endParaRPr lang="fr-FR"/>
            </a:p>
          </p:txBody>
        </p:sp>
        <p:sp>
          <p:nvSpPr>
            <p:cNvPr id="321568" name="Line 21"/>
            <p:cNvSpPr>
              <a:spLocks noChangeShapeType="1"/>
            </p:cNvSpPr>
            <p:nvPr/>
          </p:nvSpPr>
          <p:spPr bwMode="auto">
            <a:xfrm>
              <a:off x="1008" y="2208"/>
              <a:ext cx="0" cy="240"/>
            </a:xfrm>
            <a:prstGeom prst="line">
              <a:avLst/>
            </a:prstGeom>
            <a:noFill/>
            <a:ln w="3175">
              <a:solidFill>
                <a:schemeClr val="tx1"/>
              </a:solidFill>
              <a:round/>
              <a:headEnd/>
              <a:tailEnd/>
            </a:ln>
          </p:spPr>
          <p:txBody>
            <a:bodyPr wrap="none" anchor="ctr"/>
            <a:lstStyle/>
            <a:p>
              <a:endParaRPr lang="fr-FR"/>
            </a:p>
          </p:txBody>
        </p:sp>
      </p:grpSp>
      <p:sp>
        <p:nvSpPr>
          <p:cNvPr id="321544" name="Rectangle 22"/>
          <p:cNvSpPr>
            <a:spLocks noChangeArrowheads="1"/>
          </p:cNvSpPr>
          <p:nvPr/>
        </p:nvSpPr>
        <p:spPr bwMode="auto">
          <a:xfrm>
            <a:off x="2362200" y="3124200"/>
            <a:ext cx="3581400" cy="2133600"/>
          </a:xfrm>
          <a:prstGeom prst="rect">
            <a:avLst/>
          </a:prstGeom>
          <a:noFill/>
          <a:ln w="9525">
            <a:noFill/>
            <a:miter lim="800000"/>
            <a:headEnd/>
            <a:tailEnd/>
          </a:ln>
        </p:spPr>
        <p:txBody>
          <a:bodyPr wrap="none" anchor="ctr"/>
          <a:lstStyle/>
          <a:p>
            <a:pPr eaLnBrk="0" hangingPunct="0"/>
            <a:endParaRPr lang="en-GB"/>
          </a:p>
        </p:txBody>
      </p:sp>
      <p:sp>
        <p:nvSpPr>
          <p:cNvPr id="321545" name="Rectangle 23"/>
          <p:cNvSpPr>
            <a:spLocks noChangeArrowheads="1"/>
          </p:cNvSpPr>
          <p:nvPr/>
        </p:nvSpPr>
        <p:spPr bwMode="auto">
          <a:xfrm>
            <a:off x="2362200" y="2971800"/>
            <a:ext cx="3657600" cy="3048000"/>
          </a:xfrm>
          <a:prstGeom prst="rect">
            <a:avLst/>
          </a:prstGeom>
          <a:noFill/>
          <a:ln w="3175">
            <a:solidFill>
              <a:schemeClr val="tx1"/>
            </a:solidFill>
            <a:miter lim="800000"/>
            <a:headEnd/>
            <a:tailEnd/>
          </a:ln>
        </p:spPr>
        <p:txBody>
          <a:bodyPr wrap="none" anchor="ctr"/>
          <a:lstStyle/>
          <a:p>
            <a:pPr eaLnBrk="0" hangingPunct="0"/>
            <a:endParaRPr lang="en-GB"/>
          </a:p>
        </p:txBody>
      </p:sp>
      <p:sp>
        <p:nvSpPr>
          <p:cNvPr id="321546" name="Oval 24"/>
          <p:cNvSpPr>
            <a:spLocks noChangeArrowheads="1"/>
          </p:cNvSpPr>
          <p:nvPr/>
        </p:nvSpPr>
        <p:spPr bwMode="auto">
          <a:xfrm>
            <a:off x="2743200" y="3200400"/>
            <a:ext cx="990600" cy="685800"/>
          </a:xfrm>
          <a:prstGeom prst="ellipse">
            <a:avLst/>
          </a:prstGeom>
          <a:noFill/>
          <a:ln w="3175">
            <a:solidFill>
              <a:schemeClr val="tx1"/>
            </a:solidFill>
            <a:round/>
            <a:headEnd/>
            <a:tailEnd/>
          </a:ln>
        </p:spPr>
        <p:txBody>
          <a:bodyPr wrap="none" anchor="ctr"/>
          <a:lstStyle/>
          <a:p>
            <a:pPr eaLnBrk="0" hangingPunct="0"/>
            <a:endParaRPr lang="en-GB"/>
          </a:p>
        </p:txBody>
      </p:sp>
      <p:sp>
        <p:nvSpPr>
          <p:cNvPr id="321547" name="Oval 25"/>
          <p:cNvSpPr>
            <a:spLocks noChangeArrowheads="1"/>
          </p:cNvSpPr>
          <p:nvPr/>
        </p:nvSpPr>
        <p:spPr bwMode="auto">
          <a:xfrm>
            <a:off x="4495800" y="3657600"/>
            <a:ext cx="1066800" cy="685800"/>
          </a:xfrm>
          <a:prstGeom prst="ellipse">
            <a:avLst/>
          </a:prstGeom>
          <a:noFill/>
          <a:ln w="3175">
            <a:solidFill>
              <a:schemeClr val="tx1"/>
            </a:solidFill>
            <a:round/>
            <a:headEnd/>
            <a:tailEnd/>
          </a:ln>
        </p:spPr>
        <p:txBody>
          <a:bodyPr wrap="none" anchor="ctr"/>
          <a:lstStyle/>
          <a:p>
            <a:pPr eaLnBrk="0" hangingPunct="0"/>
            <a:endParaRPr lang="en-GB"/>
          </a:p>
        </p:txBody>
      </p:sp>
      <p:sp>
        <p:nvSpPr>
          <p:cNvPr id="321548" name="Oval 26"/>
          <p:cNvSpPr>
            <a:spLocks noChangeArrowheads="1"/>
          </p:cNvSpPr>
          <p:nvPr/>
        </p:nvSpPr>
        <p:spPr bwMode="auto">
          <a:xfrm>
            <a:off x="2971800" y="4343400"/>
            <a:ext cx="1143000" cy="762000"/>
          </a:xfrm>
          <a:prstGeom prst="ellipse">
            <a:avLst/>
          </a:prstGeom>
          <a:noFill/>
          <a:ln w="3175">
            <a:solidFill>
              <a:schemeClr val="tx1"/>
            </a:solidFill>
            <a:round/>
            <a:headEnd/>
            <a:tailEnd/>
          </a:ln>
        </p:spPr>
        <p:txBody>
          <a:bodyPr wrap="none" anchor="ctr"/>
          <a:lstStyle/>
          <a:p>
            <a:pPr eaLnBrk="0" hangingPunct="0"/>
            <a:endParaRPr lang="en-GB"/>
          </a:p>
        </p:txBody>
      </p:sp>
      <p:sp>
        <p:nvSpPr>
          <p:cNvPr id="321549" name="Oval 27"/>
          <p:cNvSpPr>
            <a:spLocks noChangeArrowheads="1"/>
          </p:cNvSpPr>
          <p:nvPr/>
        </p:nvSpPr>
        <p:spPr bwMode="auto">
          <a:xfrm>
            <a:off x="2743200" y="5334000"/>
            <a:ext cx="1295400" cy="609600"/>
          </a:xfrm>
          <a:prstGeom prst="ellipse">
            <a:avLst/>
          </a:prstGeom>
          <a:noFill/>
          <a:ln w="3175">
            <a:solidFill>
              <a:schemeClr val="tx1"/>
            </a:solidFill>
            <a:round/>
            <a:headEnd/>
            <a:tailEnd/>
          </a:ln>
        </p:spPr>
        <p:txBody>
          <a:bodyPr wrap="none" anchor="ctr"/>
          <a:lstStyle/>
          <a:p>
            <a:pPr eaLnBrk="0" hangingPunct="0"/>
            <a:endParaRPr lang="en-GB"/>
          </a:p>
        </p:txBody>
      </p:sp>
      <p:sp>
        <p:nvSpPr>
          <p:cNvPr id="321550" name="Oval 28"/>
          <p:cNvSpPr>
            <a:spLocks noChangeArrowheads="1"/>
          </p:cNvSpPr>
          <p:nvPr/>
        </p:nvSpPr>
        <p:spPr bwMode="auto">
          <a:xfrm>
            <a:off x="4572000" y="4876800"/>
            <a:ext cx="1143000" cy="762000"/>
          </a:xfrm>
          <a:prstGeom prst="ellipse">
            <a:avLst/>
          </a:prstGeom>
          <a:noFill/>
          <a:ln w="3175">
            <a:solidFill>
              <a:schemeClr val="tx1"/>
            </a:solidFill>
            <a:round/>
            <a:headEnd/>
            <a:tailEnd/>
          </a:ln>
        </p:spPr>
        <p:txBody>
          <a:bodyPr wrap="none" anchor="ctr"/>
          <a:lstStyle/>
          <a:p>
            <a:pPr eaLnBrk="0" hangingPunct="0"/>
            <a:endParaRPr lang="en-GB"/>
          </a:p>
        </p:txBody>
      </p:sp>
      <p:sp>
        <p:nvSpPr>
          <p:cNvPr id="321551" name="Text Box 29"/>
          <p:cNvSpPr txBox="1">
            <a:spLocks noChangeArrowheads="1"/>
          </p:cNvSpPr>
          <p:nvPr/>
        </p:nvSpPr>
        <p:spPr bwMode="auto">
          <a:xfrm>
            <a:off x="533400" y="4191000"/>
            <a:ext cx="844550" cy="304800"/>
          </a:xfrm>
          <a:prstGeom prst="rect">
            <a:avLst/>
          </a:prstGeom>
          <a:noFill/>
          <a:ln w="9525">
            <a:noFill/>
            <a:miter lim="800000"/>
            <a:headEnd/>
            <a:tailEnd/>
          </a:ln>
        </p:spPr>
        <p:txBody>
          <a:bodyPr wrap="none" anchor="b">
            <a:spAutoFit/>
          </a:bodyPr>
          <a:lstStyle/>
          <a:p>
            <a:pPr eaLnBrk="0" hangingPunct="0">
              <a:spcBef>
                <a:spcPct val="50000"/>
              </a:spcBef>
            </a:pPr>
            <a:r>
              <a:rPr lang="fr-BE" sz="1400">
                <a:solidFill>
                  <a:schemeClr val="bg2"/>
                </a:solidFill>
              </a:rPr>
              <a:t>Le client</a:t>
            </a:r>
          </a:p>
        </p:txBody>
      </p:sp>
      <p:sp>
        <p:nvSpPr>
          <p:cNvPr id="321552" name="Text Box 30"/>
          <p:cNvSpPr txBox="1">
            <a:spLocks noChangeArrowheads="1"/>
          </p:cNvSpPr>
          <p:nvPr/>
        </p:nvSpPr>
        <p:spPr bwMode="auto">
          <a:xfrm>
            <a:off x="6477000" y="3429000"/>
            <a:ext cx="1041400" cy="304800"/>
          </a:xfrm>
          <a:prstGeom prst="rect">
            <a:avLst/>
          </a:prstGeom>
          <a:noFill/>
          <a:ln w="9525">
            <a:noFill/>
            <a:miter lim="800000"/>
            <a:headEnd/>
            <a:tailEnd/>
          </a:ln>
        </p:spPr>
        <p:txBody>
          <a:bodyPr wrap="none" anchor="b">
            <a:spAutoFit/>
          </a:bodyPr>
          <a:lstStyle/>
          <a:p>
            <a:pPr eaLnBrk="0" hangingPunct="0">
              <a:spcBef>
                <a:spcPct val="50000"/>
              </a:spcBef>
            </a:pPr>
            <a:r>
              <a:rPr lang="fr-BE" sz="1400">
                <a:solidFill>
                  <a:schemeClr val="bg2"/>
                </a:solidFill>
              </a:rPr>
              <a:t>La Banque</a:t>
            </a:r>
          </a:p>
        </p:txBody>
      </p:sp>
      <p:sp>
        <p:nvSpPr>
          <p:cNvPr id="321553" name="Text Box 31"/>
          <p:cNvSpPr txBox="1">
            <a:spLocks noChangeArrowheads="1"/>
          </p:cNvSpPr>
          <p:nvPr/>
        </p:nvSpPr>
        <p:spPr bwMode="auto">
          <a:xfrm>
            <a:off x="6858000" y="5181600"/>
            <a:ext cx="1130300" cy="304800"/>
          </a:xfrm>
          <a:prstGeom prst="rect">
            <a:avLst/>
          </a:prstGeom>
          <a:noFill/>
          <a:ln w="9525">
            <a:noFill/>
            <a:miter lim="800000"/>
            <a:headEnd/>
            <a:tailEnd/>
          </a:ln>
        </p:spPr>
        <p:txBody>
          <a:bodyPr anchor="b">
            <a:spAutoFit/>
          </a:bodyPr>
          <a:lstStyle/>
          <a:p>
            <a:pPr eaLnBrk="0" hangingPunct="0">
              <a:spcBef>
                <a:spcPct val="50000"/>
              </a:spcBef>
            </a:pPr>
            <a:r>
              <a:rPr lang="fr-BE" sz="1400">
                <a:solidFill>
                  <a:schemeClr val="bg2"/>
                </a:solidFill>
              </a:rPr>
              <a:t>Un employé</a:t>
            </a:r>
          </a:p>
        </p:txBody>
      </p:sp>
      <p:sp>
        <p:nvSpPr>
          <p:cNvPr id="321554" name="Text Box 32"/>
          <p:cNvSpPr txBox="1">
            <a:spLocks noChangeArrowheads="1"/>
          </p:cNvSpPr>
          <p:nvPr/>
        </p:nvSpPr>
        <p:spPr bwMode="auto">
          <a:xfrm>
            <a:off x="2743200" y="3200400"/>
            <a:ext cx="1109663" cy="623888"/>
          </a:xfrm>
          <a:prstGeom prst="rect">
            <a:avLst/>
          </a:prstGeom>
          <a:noFill/>
          <a:ln w="9525">
            <a:noFill/>
            <a:miter lim="800000"/>
            <a:headEnd/>
            <a:tailEnd/>
          </a:ln>
        </p:spPr>
        <p:txBody>
          <a:bodyPr wrap="none" anchor="b">
            <a:spAutoFit/>
          </a:bodyPr>
          <a:lstStyle/>
          <a:p>
            <a:pPr eaLnBrk="0" hangingPunct="0">
              <a:spcBef>
                <a:spcPct val="50000"/>
              </a:spcBef>
            </a:pPr>
            <a:r>
              <a:rPr lang="fr-BE" sz="1400">
                <a:solidFill>
                  <a:schemeClr val="bg2"/>
                </a:solidFill>
              </a:rPr>
              <a:t>Effectuer</a:t>
            </a:r>
          </a:p>
          <a:p>
            <a:pPr eaLnBrk="0" hangingPunct="0">
              <a:spcBef>
                <a:spcPct val="50000"/>
              </a:spcBef>
            </a:pPr>
            <a:r>
              <a:rPr lang="fr-BE" sz="1400">
                <a:solidFill>
                  <a:schemeClr val="bg2"/>
                </a:solidFill>
              </a:rPr>
              <a:t>un virement</a:t>
            </a:r>
          </a:p>
        </p:txBody>
      </p:sp>
      <p:sp>
        <p:nvSpPr>
          <p:cNvPr id="321555" name="Text Box 33"/>
          <p:cNvSpPr txBox="1">
            <a:spLocks noChangeArrowheads="1"/>
          </p:cNvSpPr>
          <p:nvPr/>
        </p:nvSpPr>
        <p:spPr bwMode="auto">
          <a:xfrm>
            <a:off x="3048000" y="4419600"/>
            <a:ext cx="1060450" cy="623888"/>
          </a:xfrm>
          <a:prstGeom prst="rect">
            <a:avLst/>
          </a:prstGeom>
          <a:noFill/>
          <a:ln w="9525">
            <a:noFill/>
            <a:miter lim="800000"/>
            <a:headEnd/>
            <a:tailEnd/>
          </a:ln>
        </p:spPr>
        <p:txBody>
          <a:bodyPr wrap="none" anchor="b">
            <a:spAutoFit/>
          </a:bodyPr>
          <a:lstStyle/>
          <a:p>
            <a:pPr eaLnBrk="0" hangingPunct="0">
              <a:spcBef>
                <a:spcPct val="50000"/>
              </a:spcBef>
            </a:pPr>
            <a:r>
              <a:rPr lang="fr-BE" sz="1400">
                <a:solidFill>
                  <a:schemeClr val="bg2"/>
                </a:solidFill>
              </a:rPr>
              <a:t>Retirer</a:t>
            </a:r>
          </a:p>
          <a:p>
            <a:pPr eaLnBrk="0" hangingPunct="0">
              <a:spcBef>
                <a:spcPct val="50000"/>
              </a:spcBef>
            </a:pPr>
            <a:r>
              <a:rPr lang="fr-BE" sz="1400">
                <a:solidFill>
                  <a:schemeClr val="bg2"/>
                </a:solidFill>
              </a:rPr>
              <a:t>de l ’argent</a:t>
            </a:r>
          </a:p>
        </p:txBody>
      </p:sp>
      <p:sp>
        <p:nvSpPr>
          <p:cNvPr id="321556" name="Text Box 34"/>
          <p:cNvSpPr txBox="1">
            <a:spLocks noChangeArrowheads="1"/>
          </p:cNvSpPr>
          <p:nvPr/>
        </p:nvSpPr>
        <p:spPr bwMode="auto">
          <a:xfrm>
            <a:off x="2895600" y="5334000"/>
            <a:ext cx="1011238" cy="623888"/>
          </a:xfrm>
          <a:prstGeom prst="rect">
            <a:avLst/>
          </a:prstGeom>
          <a:noFill/>
          <a:ln w="9525">
            <a:noFill/>
            <a:miter lim="800000"/>
            <a:headEnd/>
            <a:tailEnd/>
          </a:ln>
        </p:spPr>
        <p:txBody>
          <a:bodyPr wrap="none" anchor="b">
            <a:spAutoFit/>
          </a:bodyPr>
          <a:lstStyle/>
          <a:p>
            <a:pPr eaLnBrk="0" hangingPunct="0">
              <a:spcBef>
                <a:spcPct val="50000"/>
              </a:spcBef>
            </a:pPr>
            <a:r>
              <a:rPr lang="fr-BE" sz="1400">
                <a:solidFill>
                  <a:schemeClr val="bg2"/>
                </a:solidFill>
              </a:rPr>
              <a:t>Consulter</a:t>
            </a:r>
          </a:p>
          <a:p>
            <a:pPr eaLnBrk="0" hangingPunct="0">
              <a:spcBef>
                <a:spcPct val="50000"/>
              </a:spcBef>
            </a:pPr>
            <a:r>
              <a:rPr lang="fr-BE" sz="1400">
                <a:solidFill>
                  <a:schemeClr val="bg2"/>
                </a:solidFill>
              </a:rPr>
              <a:t>un compte</a:t>
            </a:r>
          </a:p>
        </p:txBody>
      </p:sp>
      <p:sp>
        <p:nvSpPr>
          <p:cNvPr id="321557" name="Line 35"/>
          <p:cNvSpPr>
            <a:spLocks noChangeShapeType="1"/>
          </p:cNvSpPr>
          <p:nvPr/>
        </p:nvSpPr>
        <p:spPr bwMode="auto">
          <a:xfrm flipV="1">
            <a:off x="1752600" y="3733800"/>
            <a:ext cx="1066800" cy="609600"/>
          </a:xfrm>
          <a:prstGeom prst="line">
            <a:avLst/>
          </a:prstGeom>
          <a:noFill/>
          <a:ln w="6350">
            <a:solidFill>
              <a:schemeClr val="tx1"/>
            </a:solidFill>
            <a:round/>
            <a:headEnd/>
            <a:tailEnd/>
          </a:ln>
        </p:spPr>
        <p:txBody>
          <a:bodyPr wrap="none" anchor="ctr"/>
          <a:lstStyle/>
          <a:p>
            <a:endParaRPr lang="fr-FR"/>
          </a:p>
        </p:txBody>
      </p:sp>
      <p:sp>
        <p:nvSpPr>
          <p:cNvPr id="321558" name="Line 36"/>
          <p:cNvSpPr>
            <a:spLocks noChangeShapeType="1"/>
          </p:cNvSpPr>
          <p:nvPr/>
        </p:nvSpPr>
        <p:spPr bwMode="auto">
          <a:xfrm>
            <a:off x="1752600" y="4343400"/>
            <a:ext cx="1143000" cy="304800"/>
          </a:xfrm>
          <a:prstGeom prst="line">
            <a:avLst/>
          </a:prstGeom>
          <a:noFill/>
          <a:ln w="6350">
            <a:solidFill>
              <a:schemeClr val="tx1"/>
            </a:solidFill>
            <a:round/>
            <a:headEnd/>
            <a:tailEnd/>
          </a:ln>
        </p:spPr>
        <p:txBody>
          <a:bodyPr wrap="none" anchor="ctr"/>
          <a:lstStyle/>
          <a:p>
            <a:endParaRPr lang="fr-FR"/>
          </a:p>
        </p:txBody>
      </p:sp>
      <p:sp>
        <p:nvSpPr>
          <p:cNvPr id="321559" name="Line 37"/>
          <p:cNvSpPr>
            <a:spLocks noChangeShapeType="1"/>
          </p:cNvSpPr>
          <p:nvPr/>
        </p:nvSpPr>
        <p:spPr bwMode="auto">
          <a:xfrm>
            <a:off x="1752600" y="4419600"/>
            <a:ext cx="1066800" cy="1066800"/>
          </a:xfrm>
          <a:prstGeom prst="line">
            <a:avLst/>
          </a:prstGeom>
          <a:noFill/>
          <a:ln w="6350">
            <a:solidFill>
              <a:schemeClr val="tx1"/>
            </a:solidFill>
            <a:round/>
            <a:headEnd/>
            <a:tailEnd/>
          </a:ln>
        </p:spPr>
        <p:txBody>
          <a:bodyPr wrap="none" anchor="ctr"/>
          <a:lstStyle/>
          <a:p>
            <a:endParaRPr lang="fr-FR"/>
          </a:p>
        </p:txBody>
      </p:sp>
      <p:sp>
        <p:nvSpPr>
          <p:cNvPr id="321560" name="Line 38"/>
          <p:cNvSpPr>
            <a:spLocks noChangeShapeType="1"/>
          </p:cNvSpPr>
          <p:nvPr/>
        </p:nvSpPr>
        <p:spPr bwMode="auto">
          <a:xfrm flipV="1">
            <a:off x="5638800" y="3657600"/>
            <a:ext cx="609600" cy="304800"/>
          </a:xfrm>
          <a:prstGeom prst="line">
            <a:avLst/>
          </a:prstGeom>
          <a:noFill/>
          <a:ln w="6350">
            <a:solidFill>
              <a:schemeClr val="tx1"/>
            </a:solidFill>
            <a:round/>
            <a:headEnd/>
            <a:tailEnd/>
          </a:ln>
        </p:spPr>
        <p:txBody>
          <a:bodyPr wrap="none" anchor="ctr"/>
          <a:lstStyle/>
          <a:p>
            <a:endParaRPr lang="fr-FR"/>
          </a:p>
        </p:txBody>
      </p:sp>
      <p:sp>
        <p:nvSpPr>
          <p:cNvPr id="321561" name="Line 39"/>
          <p:cNvSpPr>
            <a:spLocks noChangeShapeType="1"/>
          </p:cNvSpPr>
          <p:nvPr/>
        </p:nvSpPr>
        <p:spPr bwMode="auto">
          <a:xfrm flipH="1" flipV="1">
            <a:off x="5715000" y="5257800"/>
            <a:ext cx="685800" cy="76200"/>
          </a:xfrm>
          <a:prstGeom prst="line">
            <a:avLst/>
          </a:prstGeom>
          <a:noFill/>
          <a:ln w="6350">
            <a:solidFill>
              <a:schemeClr val="tx1"/>
            </a:solidFill>
            <a:round/>
            <a:headEnd/>
            <a:tailEnd/>
          </a:ln>
        </p:spPr>
        <p:txBody>
          <a:bodyPr wrap="none" anchor="ctr"/>
          <a:lstStyle/>
          <a:p>
            <a:endParaRPr lang="fr-FR"/>
          </a:p>
        </p:txBody>
      </p:sp>
      <p:sp>
        <p:nvSpPr>
          <p:cNvPr id="321562" name="Text Box 40"/>
          <p:cNvSpPr txBox="1">
            <a:spLocks noChangeArrowheads="1"/>
          </p:cNvSpPr>
          <p:nvPr/>
        </p:nvSpPr>
        <p:spPr bwMode="auto">
          <a:xfrm>
            <a:off x="4495800" y="3657600"/>
            <a:ext cx="1060450" cy="623888"/>
          </a:xfrm>
          <a:prstGeom prst="rect">
            <a:avLst/>
          </a:prstGeom>
          <a:noFill/>
          <a:ln w="9525">
            <a:noFill/>
            <a:miter lim="800000"/>
            <a:headEnd/>
            <a:tailEnd/>
          </a:ln>
        </p:spPr>
        <p:txBody>
          <a:bodyPr wrap="none" anchor="b">
            <a:spAutoFit/>
          </a:bodyPr>
          <a:lstStyle/>
          <a:p>
            <a:pPr eaLnBrk="0" hangingPunct="0">
              <a:spcBef>
                <a:spcPct val="50000"/>
              </a:spcBef>
            </a:pPr>
            <a:r>
              <a:rPr lang="fr-BE" sz="1400">
                <a:solidFill>
                  <a:schemeClr val="bg2"/>
                </a:solidFill>
              </a:rPr>
              <a:t>Gérer le</a:t>
            </a:r>
          </a:p>
          <a:p>
            <a:pPr eaLnBrk="0" hangingPunct="0">
              <a:spcBef>
                <a:spcPct val="50000"/>
              </a:spcBef>
            </a:pPr>
            <a:r>
              <a:rPr lang="fr-BE" sz="1400">
                <a:solidFill>
                  <a:schemeClr val="bg2"/>
                </a:solidFill>
              </a:rPr>
              <a:t>distributeur</a:t>
            </a:r>
          </a:p>
        </p:txBody>
      </p:sp>
      <p:sp>
        <p:nvSpPr>
          <p:cNvPr id="321563" name="Text Box 41"/>
          <p:cNvSpPr txBox="1">
            <a:spLocks noChangeArrowheads="1"/>
          </p:cNvSpPr>
          <p:nvPr/>
        </p:nvSpPr>
        <p:spPr bwMode="auto">
          <a:xfrm>
            <a:off x="4541838" y="4953000"/>
            <a:ext cx="1198562" cy="623888"/>
          </a:xfrm>
          <a:prstGeom prst="rect">
            <a:avLst/>
          </a:prstGeom>
          <a:noFill/>
          <a:ln w="9525">
            <a:noFill/>
            <a:miter lim="800000"/>
            <a:headEnd/>
            <a:tailEnd/>
          </a:ln>
        </p:spPr>
        <p:txBody>
          <a:bodyPr wrap="none" anchor="b">
            <a:spAutoFit/>
          </a:bodyPr>
          <a:lstStyle/>
          <a:p>
            <a:pPr eaLnBrk="0" hangingPunct="0">
              <a:spcBef>
                <a:spcPct val="50000"/>
              </a:spcBef>
            </a:pPr>
            <a:r>
              <a:rPr lang="fr-BE" sz="1400">
                <a:solidFill>
                  <a:schemeClr val="bg2"/>
                </a:solidFill>
              </a:rPr>
              <a:t>Effectuer la </a:t>
            </a:r>
          </a:p>
          <a:p>
            <a:pPr eaLnBrk="0" hangingPunct="0">
              <a:spcBef>
                <a:spcPct val="50000"/>
              </a:spcBef>
            </a:pPr>
            <a:r>
              <a:rPr lang="fr-BE" sz="1400">
                <a:solidFill>
                  <a:schemeClr val="bg2"/>
                </a:solidFill>
              </a:rPr>
              <a:t>maintenance</a:t>
            </a:r>
          </a:p>
        </p:txBody>
      </p:sp>
    </p:spTree>
  </p:cSld>
  <p:clrMapOvr>
    <a:masterClrMapping/>
  </p:clrMapOvr>
  <p:transition/>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Footer Placeholder 3"/>
          <p:cNvSpPr>
            <a:spLocks noGrp="1"/>
          </p:cNvSpPr>
          <p:nvPr>
            <p:ph type="ftr" sz="quarter" idx="10"/>
          </p:nvPr>
        </p:nvSpPr>
        <p:spPr>
          <a:noFill/>
        </p:spPr>
        <p:txBody>
          <a:bodyPr/>
          <a:lstStyle/>
          <a:p>
            <a:r>
              <a:rPr lang="fr-FR" altLang="en-US" smtClean="0"/>
              <a:t>Cours Java 2013 Bersini</a:t>
            </a:r>
            <a:endParaRPr lang="fr-FR" altLang="en-US" u="sng" smtClean="0"/>
          </a:p>
        </p:txBody>
      </p:sp>
      <p:sp>
        <p:nvSpPr>
          <p:cNvPr id="322563" name="Rectangle 2"/>
          <p:cNvSpPr>
            <a:spLocks noGrp="1" noChangeArrowheads="1"/>
          </p:cNvSpPr>
          <p:nvPr>
            <p:ph type="title"/>
          </p:nvPr>
        </p:nvSpPr>
        <p:spPr/>
        <p:txBody>
          <a:bodyPr/>
          <a:lstStyle/>
          <a:p>
            <a:r>
              <a:rPr lang="fr-FR" smtClean="0"/>
              <a:t>Les concepts de l’OO</a:t>
            </a:r>
            <a:br>
              <a:rPr lang="fr-FR" smtClean="0"/>
            </a:br>
            <a:r>
              <a:rPr lang="fr-FR" sz="2800" smtClean="0"/>
              <a:t>La modélisation devient la référence</a:t>
            </a:r>
          </a:p>
        </p:txBody>
      </p:sp>
      <p:sp>
        <p:nvSpPr>
          <p:cNvPr id="322564" name="Rectangle 3"/>
          <p:cNvSpPr>
            <a:spLocks noGrp="1" noChangeArrowheads="1"/>
          </p:cNvSpPr>
          <p:nvPr>
            <p:ph type="body" idx="1"/>
          </p:nvPr>
        </p:nvSpPr>
        <p:spPr>
          <a:xfrm>
            <a:off x="152400" y="1155700"/>
            <a:ext cx="8839200" cy="4887913"/>
          </a:xfrm>
        </p:spPr>
        <p:txBody>
          <a:bodyPr/>
          <a:lstStyle/>
          <a:p>
            <a:r>
              <a:rPr lang="fr-FR" smtClean="0"/>
              <a:t>Exemple de diagramme de cas d’utilisation détaillé</a:t>
            </a:r>
          </a:p>
        </p:txBody>
      </p:sp>
      <p:sp>
        <p:nvSpPr>
          <p:cNvPr id="322565" name="Line 4"/>
          <p:cNvSpPr>
            <a:spLocks noChangeShapeType="1"/>
          </p:cNvSpPr>
          <p:nvPr/>
        </p:nvSpPr>
        <p:spPr bwMode="auto">
          <a:xfrm>
            <a:off x="2298700" y="2760663"/>
            <a:ext cx="0" cy="3657600"/>
          </a:xfrm>
          <a:prstGeom prst="line">
            <a:avLst/>
          </a:prstGeom>
          <a:noFill/>
          <a:ln w="57150">
            <a:solidFill>
              <a:schemeClr val="tx1"/>
            </a:solidFill>
            <a:round/>
            <a:headEnd type="none" w="sm" len="sm"/>
            <a:tailEnd type="none" w="sm" len="sm"/>
          </a:ln>
        </p:spPr>
        <p:txBody>
          <a:bodyPr wrap="none" anchor="ctr"/>
          <a:lstStyle/>
          <a:p>
            <a:endParaRPr lang="fr-FR"/>
          </a:p>
        </p:txBody>
      </p:sp>
      <p:grpSp>
        <p:nvGrpSpPr>
          <p:cNvPr id="2" name="Group 5"/>
          <p:cNvGrpSpPr>
            <a:grpSpLocks/>
          </p:cNvGrpSpPr>
          <p:nvPr/>
        </p:nvGrpSpPr>
        <p:grpSpPr bwMode="auto">
          <a:xfrm>
            <a:off x="2146300" y="1617663"/>
            <a:ext cx="328613" cy="685800"/>
            <a:chOff x="528" y="1824"/>
            <a:chExt cx="192" cy="576"/>
          </a:xfrm>
        </p:grpSpPr>
        <p:sp>
          <p:nvSpPr>
            <p:cNvPr id="322588" name="Oval 6"/>
            <p:cNvSpPr>
              <a:spLocks noChangeArrowheads="1"/>
            </p:cNvSpPr>
            <p:nvPr/>
          </p:nvSpPr>
          <p:spPr bwMode="auto">
            <a:xfrm>
              <a:off x="528" y="1824"/>
              <a:ext cx="192" cy="192"/>
            </a:xfrm>
            <a:prstGeom prst="ellipse">
              <a:avLst/>
            </a:prstGeom>
            <a:noFill/>
            <a:ln w="28575">
              <a:solidFill>
                <a:schemeClr val="tx1"/>
              </a:solidFill>
              <a:round/>
              <a:headEnd type="none" w="sm" len="sm"/>
              <a:tailEnd type="none" w="sm" len="sm"/>
            </a:ln>
          </p:spPr>
          <p:txBody>
            <a:bodyPr wrap="none" anchor="ctr"/>
            <a:lstStyle/>
            <a:p>
              <a:pPr eaLnBrk="0" hangingPunct="0"/>
              <a:endParaRPr lang="en-GB"/>
            </a:p>
          </p:txBody>
        </p:sp>
        <p:sp>
          <p:nvSpPr>
            <p:cNvPr id="322589" name="Line 7"/>
            <p:cNvSpPr>
              <a:spLocks noChangeShapeType="1"/>
            </p:cNvSpPr>
            <p:nvPr/>
          </p:nvSpPr>
          <p:spPr bwMode="auto">
            <a:xfrm>
              <a:off x="624" y="2016"/>
              <a:ext cx="0" cy="288"/>
            </a:xfrm>
            <a:prstGeom prst="line">
              <a:avLst/>
            </a:prstGeom>
            <a:noFill/>
            <a:ln w="28575">
              <a:solidFill>
                <a:schemeClr val="tx1"/>
              </a:solidFill>
              <a:round/>
              <a:headEnd type="none" w="sm" len="sm"/>
              <a:tailEnd type="none" w="sm" len="sm"/>
            </a:ln>
          </p:spPr>
          <p:txBody>
            <a:bodyPr wrap="none" anchor="ctr"/>
            <a:lstStyle/>
            <a:p>
              <a:endParaRPr lang="fr-FR"/>
            </a:p>
          </p:txBody>
        </p:sp>
        <p:sp>
          <p:nvSpPr>
            <p:cNvPr id="322590" name="Line 8"/>
            <p:cNvSpPr>
              <a:spLocks noChangeShapeType="1"/>
            </p:cNvSpPr>
            <p:nvPr/>
          </p:nvSpPr>
          <p:spPr bwMode="auto">
            <a:xfrm>
              <a:off x="624" y="2304"/>
              <a:ext cx="96" cy="96"/>
            </a:xfrm>
            <a:prstGeom prst="line">
              <a:avLst/>
            </a:prstGeom>
            <a:noFill/>
            <a:ln w="28575">
              <a:solidFill>
                <a:schemeClr val="tx1"/>
              </a:solidFill>
              <a:round/>
              <a:headEnd type="none" w="sm" len="sm"/>
              <a:tailEnd type="none" w="sm" len="sm"/>
            </a:ln>
          </p:spPr>
          <p:txBody>
            <a:bodyPr wrap="none" anchor="ctr"/>
            <a:lstStyle/>
            <a:p>
              <a:endParaRPr lang="fr-FR"/>
            </a:p>
          </p:txBody>
        </p:sp>
        <p:sp>
          <p:nvSpPr>
            <p:cNvPr id="322591" name="Line 9"/>
            <p:cNvSpPr>
              <a:spLocks noChangeShapeType="1"/>
            </p:cNvSpPr>
            <p:nvPr/>
          </p:nvSpPr>
          <p:spPr bwMode="auto">
            <a:xfrm flipH="1">
              <a:off x="528" y="2304"/>
              <a:ext cx="96" cy="96"/>
            </a:xfrm>
            <a:prstGeom prst="line">
              <a:avLst/>
            </a:prstGeom>
            <a:noFill/>
            <a:ln w="28575">
              <a:solidFill>
                <a:schemeClr val="tx1"/>
              </a:solidFill>
              <a:round/>
              <a:headEnd type="none" w="sm" len="sm"/>
              <a:tailEnd type="none" w="sm" len="sm"/>
            </a:ln>
          </p:spPr>
          <p:txBody>
            <a:bodyPr wrap="none" anchor="ctr"/>
            <a:lstStyle/>
            <a:p>
              <a:endParaRPr lang="fr-FR"/>
            </a:p>
          </p:txBody>
        </p:sp>
        <p:sp>
          <p:nvSpPr>
            <p:cNvPr id="322592" name="Line 10"/>
            <p:cNvSpPr>
              <a:spLocks noChangeShapeType="1"/>
            </p:cNvSpPr>
            <p:nvPr/>
          </p:nvSpPr>
          <p:spPr bwMode="auto">
            <a:xfrm>
              <a:off x="528" y="2112"/>
              <a:ext cx="192" cy="0"/>
            </a:xfrm>
            <a:prstGeom prst="line">
              <a:avLst/>
            </a:prstGeom>
            <a:noFill/>
            <a:ln w="28575">
              <a:solidFill>
                <a:schemeClr val="tx1"/>
              </a:solidFill>
              <a:round/>
              <a:headEnd type="none" w="sm" len="sm"/>
              <a:tailEnd type="none" w="sm" len="sm"/>
            </a:ln>
          </p:spPr>
          <p:txBody>
            <a:bodyPr wrap="none" anchor="ctr"/>
            <a:lstStyle/>
            <a:p>
              <a:endParaRPr lang="fr-FR"/>
            </a:p>
          </p:txBody>
        </p:sp>
      </p:grpSp>
      <p:sp>
        <p:nvSpPr>
          <p:cNvPr id="322567" name="Text Box 11"/>
          <p:cNvSpPr txBox="1">
            <a:spLocks noChangeArrowheads="1"/>
          </p:cNvSpPr>
          <p:nvPr/>
        </p:nvSpPr>
        <p:spPr bwMode="auto">
          <a:xfrm>
            <a:off x="1600200" y="2303463"/>
            <a:ext cx="1390650" cy="366712"/>
          </a:xfrm>
          <a:prstGeom prst="rect">
            <a:avLst/>
          </a:prstGeom>
          <a:noFill/>
          <a:ln w="12700">
            <a:noFill/>
            <a:miter lim="800000"/>
            <a:headEnd type="none" w="sm" len="sm"/>
            <a:tailEnd type="none" w="sm" len="sm"/>
          </a:ln>
        </p:spPr>
        <p:txBody>
          <a:bodyPr wrap="none">
            <a:spAutoFit/>
          </a:bodyPr>
          <a:lstStyle/>
          <a:p>
            <a:pPr eaLnBrk="0" hangingPunct="0"/>
            <a:r>
              <a:rPr lang="fr-FR" sz="1800" u="sng">
                <a:latin typeface="Helvetica" pitchFamily="34" charset="0"/>
              </a:rPr>
              <a:t>paul : Client</a:t>
            </a:r>
            <a:endParaRPr lang="fr-FR" sz="2400" u="sng">
              <a:latin typeface="Times New Roman" pitchFamily="18" charset="0"/>
            </a:endParaRPr>
          </a:p>
        </p:txBody>
      </p:sp>
      <p:sp>
        <p:nvSpPr>
          <p:cNvPr id="322568" name="Line 12"/>
          <p:cNvSpPr>
            <a:spLocks noChangeShapeType="1"/>
          </p:cNvSpPr>
          <p:nvPr/>
        </p:nvSpPr>
        <p:spPr bwMode="auto">
          <a:xfrm>
            <a:off x="5880100" y="2760663"/>
            <a:ext cx="0" cy="3657600"/>
          </a:xfrm>
          <a:prstGeom prst="line">
            <a:avLst/>
          </a:prstGeom>
          <a:noFill/>
          <a:ln w="57150">
            <a:solidFill>
              <a:schemeClr val="tx1"/>
            </a:solidFill>
            <a:round/>
            <a:headEnd type="none" w="sm" len="sm"/>
            <a:tailEnd type="none" w="sm" len="sm"/>
          </a:ln>
        </p:spPr>
        <p:txBody>
          <a:bodyPr wrap="none" anchor="ctr"/>
          <a:lstStyle/>
          <a:p>
            <a:endParaRPr lang="fr-FR"/>
          </a:p>
        </p:txBody>
      </p:sp>
      <p:sp>
        <p:nvSpPr>
          <p:cNvPr id="322569" name="Text Box 13"/>
          <p:cNvSpPr txBox="1">
            <a:spLocks noChangeArrowheads="1"/>
          </p:cNvSpPr>
          <p:nvPr/>
        </p:nvSpPr>
        <p:spPr bwMode="auto">
          <a:xfrm>
            <a:off x="5240338" y="2303463"/>
            <a:ext cx="1271587" cy="366712"/>
          </a:xfrm>
          <a:prstGeom prst="rect">
            <a:avLst/>
          </a:prstGeom>
          <a:noFill/>
          <a:ln w="12700">
            <a:noFill/>
            <a:miter lim="800000"/>
            <a:headEnd type="none" w="sm" len="sm"/>
            <a:tailEnd type="none" w="sm" len="sm"/>
          </a:ln>
        </p:spPr>
        <p:txBody>
          <a:bodyPr wrap="none">
            <a:spAutoFit/>
          </a:bodyPr>
          <a:lstStyle/>
          <a:p>
            <a:pPr eaLnBrk="0" hangingPunct="0"/>
            <a:r>
              <a:rPr lang="fr-FR" sz="1800" u="sng">
                <a:latin typeface="Helvetica" pitchFamily="34" charset="0"/>
              </a:rPr>
              <a:t>le système</a:t>
            </a:r>
            <a:endParaRPr lang="fr-FR" sz="2400" u="sng">
              <a:latin typeface="Times New Roman" pitchFamily="18" charset="0"/>
            </a:endParaRPr>
          </a:p>
        </p:txBody>
      </p:sp>
      <p:sp>
        <p:nvSpPr>
          <p:cNvPr id="322570" name="Rectangle 14"/>
          <p:cNvSpPr>
            <a:spLocks noChangeArrowheads="1"/>
          </p:cNvSpPr>
          <p:nvPr/>
        </p:nvSpPr>
        <p:spPr bwMode="auto">
          <a:xfrm>
            <a:off x="5118100" y="2227263"/>
            <a:ext cx="1524000" cy="533400"/>
          </a:xfrm>
          <a:prstGeom prst="rect">
            <a:avLst/>
          </a:prstGeom>
          <a:noFill/>
          <a:ln w="12700">
            <a:solidFill>
              <a:schemeClr val="tx1"/>
            </a:solidFill>
            <a:miter lim="800000"/>
            <a:headEnd type="none" w="sm" len="sm"/>
            <a:tailEnd type="none" w="sm" len="sm"/>
          </a:ln>
        </p:spPr>
        <p:txBody>
          <a:bodyPr wrap="none" anchor="ctr"/>
          <a:lstStyle/>
          <a:p>
            <a:pPr eaLnBrk="0" hangingPunct="0"/>
            <a:endParaRPr lang="en-GB"/>
          </a:p>
        </p:txBody>
      </p:sp>
      <p:sp>
        <p:nvSpPr>
          <p:cNvPr id="322571" name="Line 15"/>
          <p:cNvSpPr>
            <a:spLocks noChangeShapeType="1"/>
          </p:cNvSpPr>
          <p:nvPr/>
        </p:nvSpPr>
        <p:spPr bwMode="auto">
          <a:xfrm>
            <a:off x="2298700" y="3141663"/>
            <a:ext cx="3581400" cy="0"/>
          </a:xfrm>
          <a:prstGeom prst="line">
            <a:avLst/>
          </a:prstGeom>
          <a:noFill/>
          <a:ln w="12700">
            <a:solidFill>
              <a:schemeClr val="tx1"/>
            </a:solidFill>
            <a:round/>
            <a:headEnd type="none" w="sm" len="sm"/>
            <a:tailEnd type="triangle" w="med" len="med"/>
          </a:ln>
        </p:spPr>
        <p:txBody>
          <a:bodyPr wrap="none" anchor="ctr"/>
          <a:lstStyle/>
          <a:p>
            <a:endParaRPr lang="fr-FR"/>
          </a:p>
        </p:txBody>
      </p:sp>
      <p:sp>
        <p:nvSpPr>
          <p:cNvPr id="322572" name="Text Box 16"/>
          <p:cNvSpPr txBox="1">
            <a:spLocks noChangeArrowheads="1"/>
          </p:cNvSpPr>
          <p:nvPr/>
        </p:nvSpPr>
        <p:spPr bwMode="auto">
          <a:xfrm>
            <a:off x="3441700" y="2878138"/>
            <a:ext cx="1327150" cy="336550"/>
          </a:xfrm>
          <a:prstGeom prst="rect">
            <a:avLst/>
          </a:prstGeom>
          <a:noFill/>
          <a:ln w="12700">
            <a:noFill/>
            <a:miter lim="800000"/>
            <a:headEnd type="none" w="sm" len="sm"/>
            <a:tailEnd type="none" w="sm" len="sm"/>
          </a:ln>
        </p:spPr>
        <p:txBody>
          <a:bodyPr wrap="none">
            <a:spAutoFit/>
          </a:bodyPr>
          <a:lstStyle/>
          <a:p>
            <a:pPr algn="l" eaLnBrk="0" hangingPunct="0"/>
            <a:r>
              <a:rPr lang="fr-FR">
                <a:latin typeface="Helvetica" pitchFamily="34" charset="0"/>
              </a:rPr>
              <a:t>Insérer carte</a:t>
            </a:r>
          </a:p>
        </p:txBody>
      </p:sp>
      <p:sp>
        <p:nvSpPr>
          <p:cNvPr id="322573" name="Line 17"/>
          <p:cNvSpPr>
            <a:spLocks noChangeShapeType="1"/>
          </p:cNvSpPr>
          <p:nvPr/>
        </p:nvSpPr>
        <p:spPr bwMode="auto">
          <a:xfrm>
            <a:off x="2298700" y="4360863"/>
            <a:ext cx="3581400" cy="0"/>
          </a:xfrm>
          <a:prstGeom prst="line">
            <a:avLst/>
          </a:prstGeom>
          <a:noFill/>
          <a:ln w="12700">
            <a:solidFill>
              <a:schemeClr val="tx1"/>
            </a:solidFill>
            <a:round/>
            <a:headEnd type="none" w="sm" len="sm"/>
            <a:tailEnd type="triangle" w="med" len="med"/>
          </a:ln>
        </p:spPr>
        <p:txBody>
          <a:bodyPr wrap="none" anchor="ctr"/>
          <a:lstStyle/>
          <a:p>
            <a:endParaRPr lang="fr-FR"/>
          </a:p>
        </p:txBody>
      </p:sp>
      <p:sp>
        <p:nvSpPr>
          <p:cNvPr id="322574" name="Text Box 18"/>
          <p:cNvSpPr txBox="1">
            <a:spLocks noChangeArrowheads="1"/>
          </p:cNvSpPr>
          <p:nvPr/>
        </p:nvSpPr>
        <p:spPr bwMode="auto">
          <a:xfrm>
            <a:off x="3213100" y="4056063"/>
            <a:ext cx="1946275" cy="336550"/>
          </a:xfrm>
          <a:prstGeom prst="rect">
            <a:avLst/>
          </a:prstGeom>
          <a:noFill/>
          <a:ln w="12700">
            <a:noFill/>
            <a:miter lim="800000"/>
            <a:headEnd type="none" w="sm" len="sm"/>
            <a:tailEnd type="none" w="sm" len="sm"/>
          </a:ln>
        </p:spPr>
        <p:txBody>
          <a:bodyPr wrap="none">
            <a:spAutoFit/>
          </a:bodyPr>
          <a:lstStyle/>
          <a:p>
            <a:pPr algn="l" eaLnBrk="0" hangingPunct="0"/>
            <a:r>
              <a:rPr lang="fr-FR">
                <a:latin typeface="Helvetica" pitchFamily="34" charset="0"/>
              </a:rPr>
              <a:t>Entrer code ‘1234 ’ </a:t>
            </a:r>
          </a:p>
        </p:txBody>
      </p:sp>
      <p:sp>
        <p:nvSpPr>
          <p:cNvPr id="322575" name="Line 19"/>
          <p:cNvSpPr>
            <a:spLocks noChangeShapeType="1"/>
          </p:cNvSpPr>
          <p:nvPr/>
        </p:nvSpPr>
        <p:spPr bwMode="auto">
          <a:xfrm flipH="1">
            <a:off x="2298700" y="3751263"/>
            <a:ext cx="3581400" cy="0"/>
          </a:xfrm>
          <a:prstGeom prst="line">
            <a:avLst/>
          </a:prstGeom>
          <a:noFill/>
          <a:ln w="12700">
            <a:solidFill>
              <a:schemeClr val="tx1"/>
            </a:solidFill>
            <a:round/>
            <a:headEnd type="none" w="sm" len="sm"/>
            <a:tailEnd type="triangle" w="med" len="med"/>
          </a:ln>
        </p:spPr>
        <p:txBody>
          <a:bodyPr wrap="none" anchor="ctr"/>
          <a:lstStyle/>
          <a:p>
            <a:endParaRPr lang="fr-FR"/>
          </a:p>
        </p:txBody>
      </p:sp>
      <p:sp>
        <p:nvSpPr>
          <p:cNvPr id="322576" name="Text Box 20"/>
          <p:cNvSpPr txBox="1">
            <a:spLocks noChangeArrowheads="1"/>
          </p:cNvSpPr>
          <p:nvPr/>
        </p:nvSpPr>
        <p:spPr bwMode="auto">
          <a:xfrm>
            <a:off x="3294063" y="3446463"/>
            <a:ext cx="1628775" cy="336550"/>
          </a:xfrm>
          <a:prstGeom prst="rect">
            <a:avLst/>
          </a:prstGeom>
          <a:noFill/>
          <a:ln w="12700">
            <a:noFill/>
            <a:miter lim="800000"/>
            <a:headEnd type="none" w="sm" len="sm"/>
            <a:tailEnd type="none" w="sm" len="sm"/>
          </a:ln>
        </p:spPr>
        <p:txBody>
          <a:bodyPr wrap="none">
            <a:spAutoFit/>
          </a:bodyPr>
          <a:lstStyle/>
          <a:p>
            <a:pPr eaLnBrk="0" hangingPunct="0"/>
            <a:r>
              <a:rPr lang="fr-FR">
                <a:latin typeface="Helvetica" pitchFamily="34" charset="0"/>
              </a:rPr>
              <a:t>Demander code</a:t>
            </a:r>
          </a:p>
        </p:txBody>
      </p:sp>
      <p:sp>
        <p:nvSpPr>
          <p:cNvPr id="322577" name="Line 21"/>
          <p:cNvSpPr>
            <a:spLocks noChangeShapeType="1"/>
          </p:cNvSpPr>
          <p:nvPr/>
        </p:nvSpPr>
        <p:spPr bwMode="auto">
          <a:xfrm flipH="1">
            <a:off x="2298700" y="4970463"/>
            <a:ext cx="3581400" cy="0"/>
          </a:xfrm>
          <a:prstGeom prst="line">
            <a:avLst/>
          </a:prstGeom>
          <a:noFill/>
          <a:ln w="12700">
            <a:solidFill>
              <a:schemeClr val="tx1"/>
            </a:solidFill>
            <a:round/>
            <a:headEnd type="none" w="sm" len="sm"/>
            <a:tailEnd type="triangle" w="med" len="med"/>
          </a:ln>
        </p:spPr>
        <p:txBody>
          <a:bodyPr wrap="none" anchor="ctr"/>
          <a:lstStyle/>
          <a:p>
            <a:endParaRPr lang="fr-FR"/>
          </a:p>
        </p:txBody>
      </p:sp>
      <p:sp>
        <p:nvSpPr>
          <p:cNvPr id="322578" name="Text Box 22"/>
          <p:cNvSpPr txBox="1">
            <a:spLocks noChangeArrowheads="1"/>
          </p:cNvSpPr>
          <p:nvPr/>
        </p:nvSpPr>
        <p:spPr bwMode="auto">
          <a:xfrm>
            <a:off x="3203575" y="4665663"/>
            <a:ext cx="1822450" cy="336550"/>
          </a:xfrm>
          <a:prstGeom prst="rect">
            <a:avLst/>
          </a:prstGeom>
          <a:noFill/>
          <a:ln w="12700">
            <a:noFill/>
            <a:miter lim="800000"/>
            <a:headEnd type="none" w="sm" len="sm"/>
            <a:tailEnd type="none" w="sm" len="sm"/>
          </a:ln>
        </p:spPr>
        <p:txBody>
          <a:bodyPr wrap="none">
            <a:spAutoFit/>
          </a:bodyPr>
          <a:lstStyle/>
          <a:p>
            <a:pPr eaLnBrk="0" hangingPunct="0"/>
            <a:r>
              <a:rPr lang="fr-FR">
                <a:latin typeface="Helvetica" pitchFamily="34" charset="0"/>
              </a:rPr>
              <a:t>Message d ’erreur</a:t>
            </a:r>
          </a:p>
        </p:txBody>
      </p:sp>
      <p:sp>
        <p:nvSpPr>
          <p:cNvPr id="322579" name="Line 23"/>
          <p:cNvSpPr>
            <a:spLocks noChangeShapeType="1"/>
          </p:cNvSpPr>
          <p:nvPr/>
        </p:nvSpPr>
        <p:spPr bwMode="auto">
          <a:xfrm flipH="1">
            <a:off x="2298700" y="5503863"/>
            <a:ext cx="3581400" cy="0"/>
          </a:xfrm>
          <a:prstGeom prst="line">
            <a:avLst/>
          </a:prstGeom>
          <a:noFill/>
          <a:ln w="12700">
            <a:solidFill>
              <a:schemeClr val="tx1"/>
            </a:solidFill>
            <a:round/>
            <a:headEnd type="none" w="sm" len="sm"/>
            <a:tailEnd type="triangle" w="med" len="med"/>
          </a:ln>
        </p:spPr>
        <p:txBody>
          <a:bodyPr wrap="none" anchor="ctr"/>
          <a:lstStyle/>
          <a:p>
            <a:endParaRPr lang="fr-FR"/>
          </a:p>
        </p:txBody>
      </p:sp>
      <p:sp>
        <p:nvSpPr>
          <p:cNvPr id="322580" name="Text Box 24"/>
          <p:cNvSpPr txBox="1">
            <a:spLocks noChangeArrowheads="1"/>
          </p:cNvSpPr>
          <p:nvPr/>
        </p:nvSpPr>
        <p:spPr bwMode="auto">
          <a:xfrm>
            <a:off x="3308350" y="5199063"/>
            <a:ext cx="1628775" cy="336550"/>
          </a:xfrm>
          <a:prstGeom prst="rect">
            <a:avLst/>
          </a:prstGeom>
          <a:noFill/>
          <a:ln w="12700">
            <a:noFill/>
            <a:miter lim="800000"/>
            <a:headEnd type="none" w="sm" len="sm"/>
            <a:tailEnd type="none" w="sm" len="sm"/>
          </a:ln>
        </p:spPr>
        <p:txBody>
          <a:bodyPr wrap="none">
            <a:spAutoFit/>
          </a:bodyPr>
          <a:lstStyle/>
          <a:p>
            <a:pPr eaLnBrk="0" hangingPunct="0"/>
            <a:r>
              <a:rPr lang="fr-FR">
                <a:latin typeface="Helvetica" pitchFamily="34" charset="0"/>
              </a:rPr>
              <a:t>Demander code</a:t>
            </a:r>
          </a:p>
        </p:txBody>
      </p:sp>
      <p:sp>
        <p:nvSpPr>
          <p:cNvPr id="322581" name="Line 25"/>
          <p:cNvSpPr>
            <a:spLocks noChangeShapeType="1"/>
          </p:cNvSpPr>
          <p:nvPr/>
        </p:nvSpPr>
        <p:spPr bwMode="auto">
          <a:xfrm>
            <a:off x="2298700" y="6113463"/>
            <a:ext cx="3581400" cy="0"/>
          </a:xfrm>
          <a:prstGeom prst="line">
            <a:avLst/>
          </a:prstGeom>
          <a:noFill/>
          <a:ln w="12700">
            <a:solidFill>
              <a:schemeClr val="tx1"/>
            </a:solidFill>
            <a:round/>
            <a:headEnd type="none" w="sm" len="sm"/>
            <a:tailEnd type="triangle" w="med" len="med"/>
          </a:ln>
        </p:spPr>
        <p:txBody>
          <a:bodyPr wrap="none" anchor="ctr"/>
          <a:lstStyle/>
          <a:p>
            <a:endParaRPr lang="fr-FR"/>
          </a:p>
        </p:txBody>
      </p:sp>
      <p:sp>
        <p:nvSpPr>
          <p:cNvPr id="322582" name="Text Box 26"/>
          <p:cNvSpPr txBox="1">
            <a:spLocks noChangeArrowheads="1"/>
          </p:cNvSpPr>
          <p:nvPr/>
        </p:nvSpPr>
        <p:spPr bwMode="auto">
          <a:xfrm>
            <a:off x="3213100" y="5808663"/>
            <a:ext cx="1946275" cy="336550"/>
          </a:xfrm>
          <a:prstGeom prst="rect">
            <a:avLst/>
          </a:prstGeom>
          <a:noFill/>
          <a:ln w="12700">
            <a:noFill/>
            <a:miter lim="800000"/>
            <a:headEnd type="none" w="sm" len="sm"/>
            <a:tailEnd type="none" w="sm" len="sm"/>
          </a:ln>
        </p:spPr>
        <p:txBody>
          <a:bodyPr wrap="none">
            <a:spAutoFit/>
          </a:bodyPr>
          <a:lstStyle/>
          <a:p>
            <a:pPr algn="l" eaLnBrk="0" hangingPunct="0"/>
            <a:r>
              <a:rPr lang="fr-FR">
                <a:latin typeface="Helvetica" pitchFamily="34" charset="0"/>
              </a:rPr>
              <a:t>Entrer code ‘6622 ’ </a:t>
            </a:r>
          </a:p>
        </p:txBody>
      </p:sp>
      <p:sp>
        <p:nvSpPr>
          <p:cNvPr id="322583" name="Freeform 27"/>
          <p:cNvSpPr>
            <a:spLocks/>
          </p:cNvSpPr>
          <p:nvPr/>
        </p:nvSpPr>
        <p:spPr bwMode="auto">
          <a:xfrm>
            <a:off x="5880100" y="3217863"/>
            <a:ext cx="381000" cy="381000"/>
          </a:xfrm>
          <a:custGeom>
            <a:avLst/>
            <a:gdLst>
              <a:gd name="T0" fmla="*/ 0 w 240"/>
              <a:gd name="T1" fmla="*/ 0 h 240"/>
              <a:gd name="T2" fmla="*/ 2147483647 w 240"/>
              <a:gd name="T3" fmla="*/ 0 h 240"/>
              <a:gd name="T4" fmla="*/ 2147483647 w 240"/>
              <a:gd name="T5" fmla="*/ 2147483647 h 240"/>
              <a:gd name="T6" fmla="*/ 2147483647 w 240"/>
              <a:gd name="T7" fmla="*/ 2147483647 h 240"/>
              <a:gd name="T8" fmla="*/ 0 60000 65536"/>
              <a:gd name="T9" fmla="*/ 0 60000 65536"/>
              <a:gd name="T10" fmla="*/ 0 60000 65536"/>
              <a:gd name="T11" fmla="*/ 0 60000 65536"/>
              <a:gd name="T12" fmla="*/ 0 w 240"/>
              <a:gd name="T13" fmla="*/ 0 h 240"/>
              <a:gd name="T14" fmla="*/ 240 w 240"/>
              <a:gd name="T15" fmla="*/ 240 h 240"/>
            </a:gdLst>
            <a:ahLst/>
            <a:cxnLst>
              <a:cxn ang="T8">
                <a:pos x="T0" y="T1"/>
              </a:cxn>
              <a:cxn ang="T9">
                <a:pos x="T2" y="T3"/>
              </a:cxn>
              <a:cxn ang="T10">
                <a:pos x="T4" y="T5"/>
              </a:cxn>
              <a:cxn ang="T11">
                <a:pos x="T6" y="T7"/>
              </a:cxn>
            </a:cxnLst>
            <a:rect l="T12" t="T13" r="T14" b="T15"/>
            <a:pathLst>
              <a:path w="240" h="240">
                <a:moveTo>
                  <a:pt x="0" y="0"/>
                </a:moveTo>
                <a:lnTo>
                  <a:pt x="240" y="0"/>
                </a:lnTo>
                <a:lnTo>
                  <a:pt x="240" y="240"/>
                </a:lnTo>
                <a:lnTo>
                  <a:pt x="48" y="240"/>
                </a:lnTo>
              </a:path>
            </a:pathLst>
          </a:custGeom>
          <a:noFill/>
          <a:ln w="12700">
            <a:solidFill>
              <a:schemeClr val="tx1"/>
            </a:solidFill>
            <a:round/>
            <a:headEnd type="none" w="sm" len="sm"/>
            <a:tailEnd type="triangle" w="med" len="med"/>
          </a:ln>
        </p:spPr>
        <p:txBody>
          <a:bodyPr wrap="none" anchor="ctr"/>
          <a:lstStyle/>
          <a:p>
            <a:pPr eaLnBrk="0" hangingPunct="0"/>
            <a:endParaRPr lang="en-GB"/>
          </a:p>
        </p:txBody>
      </p:sp>
      <p:sp>
        <p:nvSpPr>
          <p:cNvPr id="322584" name="Freeform 28"/>
          <p:cNvSpPr>
            <a:spLocks/>
          </p:cNvSpPr>
          <p:nvPr/>
        </p:nvSpPr>
        <p:spPr bwMode="auto">
          <a:xfrm>
            <a:off x="5880100" y="4437063"/>
            <a:ext cx="381000" cy="381000"/>
          </a:xfrm>
          <a:custGeom>
            <a:avLst/>
            <a:gdLst>
              <a:gd name="T0" fmla="*/ 0 w 240"/>
              <a:gd name="T1" fmla="*/ 0 h 240"/>
              <a:gd name="T2" fmla="*/ 2147483647 w 240"/>
              <a:gd name="T3" fmla="*/ 0 h 240"/>
              <a:gd name="T4" fmla="*/ 2147483647 w 240"/>
              <a:gd name="T5" fmla="*/ 2147483647 h 240"/>
              <a:gd name="T6" fmla="*/ 2147483647 w 240"/>
              <a:gd name="T7" fmla="*/ 2147483647 h 240"/>
              <a:gd name="T8" fmla="*/ 0 60000 65536"/>
              <a:gd name="T9" fmla="*/ 0 60000 65536"/>
              <a:gd name="T10" fmla="*/ 0 60000 65536"/>
              <a:gd name="T11" fmla="*/ 0 60000 65536"/>
              <a:gd name="T12" fmla="*/ 0 w 240"/>
              <a:gd name="T13" fmla="*/ 0 h 240"/>
              <a:gd name="T14" fmla="*/ 240 w 240"/>
              <a:gd name="T15" fmla="*/ 240 h 240"/>
            </a:gdLst>
            <a:ahLst/>
            <a:cxnLst>
              <a:cxn ang="T8">
                <a:pos x="T0" y="T1"/>
              </a:cxn>
              <a:cxn ang="T9">
                <a:pos x="T2" y="T3"/>
              </a:cxn>
              <a:cxn ang="T10">
                <a:pos x="T4" y="T5"/>
              </a:cxn>
              <a:cxn ang="T11">
                <a:pos x="T6" y="T7"/>
              </a:cxn>
            </a:cxnLst>
            <a:rect l="T12" t="T13" r="T14" b="T15"/>
            <a:pathLst>
              <a:path w="240" h="240">
                <a:moveTo>
                  <a:pt x="0" y="0"/>
                </a:moveTo>
                <a:lnTo>
                  <a:pt x="240" y="0"/>
                </a:lnTo>
                <a:lnTo>
                  <a:pt x="240" y="240"/>
                </a:lnTo>
                <a:lnTo>
                  <a:pt x="48" y="240"/>
                </a:lnTo>
              </a:path>
            </a:pathLst>
          </a:custGeom>
          <a:noFill/>
          <a:ln w="12700">
            <a:solidFill>
              <a:schemeClr val="tx1"/>
            </a:solidFill>
            <a:round/>
            <a:headEnd type="none" w="sm" len="sm"/>
            <a:tailEnd type="triangle" w="med" len="med"/>
          </a:ln>
        </p:spPr>
        <p:txBody>
          <a:bodyPr wrap="none" anchor="ctr"/>
          <a:lstStyle/>
          <a:p>
            <a:pPr eaLnBrk="0" hangingPunct="0"/>
            <a:endParaRPr lang="en-GB"/>
          </a:p>
        </p:txBody>
      </p:sp>
      <p:sp>
        <p:nvSpPr>
          <p:cNvPr id="322585" name="Text Box 29"/>
          <p:cNvSpPr txBox="1">
            <a:spLocks noChangeArrowheads="1"/>
          </p:cNvSpPr>
          <p:nvPr/>
        </p:nvSpPr>
        <p:spPr bwMode="auto">
          <a:xfrm>
            <a:off x="6261100" y="3294063"/>
            <a:ext cx="1336675" cy="336550"/>
          </a:xfrm>
          <a:prstGeom prst="rect">
            <a:avLst/>
          </a:prstGeom>
          <a:noFill/>
          <a:ln w="12700">
            <a:noFill/>
            <a:miter lim="800000"/>
            <a:headEnd type="none" w="sm" len="sm"/>
            <a:tailEnd type="none" w="sm" len="sm"/>
          </a:ln>
        </p:spPr>
        <p:txBody>
          <a:bodyPr wrap="none">
            <a:spAutoFit/>
          </a:bodyPr>
          <a:lstStyle/>
          <a:p>
            <a:pPr algn="l" eaLnBrk="0" hangingPunct="0"/>
            <a:r>
              <a:rPr lang="fr-FR">
                <a:latin typeface="Helvetica" pitchFamily="34" charset="0"/>
              </a:rPr>
              <a:t>Vérifier carte</a:t>
            </a:r>
          </a:p>
        </p:txBody>
      </p:sp>
      <p:sp>
        <p:nvSpPr>
          <p:cNvPr id="322586" name="Text Box 30"/>
          <p:cNvSpPr txBox="1">
            <a:spLocks noChangeArrowheads="1"/>
          </p:cNvSpPr>
          <p:nvPr/>
        </p:nvSpPr>
        <p:spPr bwMode="auto">
          <a:xfrm>
            <a:off x="6337300" y="4513263"/>
            <a:ext cx="1323975" cy="336550"/>
          </a:xfrm>
          <a:prstGeom prst="rect">
            <a:avLst/>
          </a:prstGeom>
          <a:noFill/>
          <a:ln w="12700">
            <a:noFill/>
            <a:miter lim="800000"/>
            <a:headEnd type="none" w="sm" len="sm"/>
            <a:tailEnd type="none" w="sm" len="sm"/>
          </a:ln>
        </p:spPr>
        <p:txBody>
          <a:bodyPr wrap="none">
            <a:spAutoFit/>
          </a:bodyPr>
          <a:lstStyle/>
          <a:p>
            <a:pPr algn="l" eaLnBrk="0" hangingPunct="0"/>
            <a:r>
              <a:rPr lang="fr-FR">
                <a:latin typeface="Helvetica" pitchFamily="34" charset="0"/>
              </a:rPr>
              <a:t>Vérifier code</a:t>
            </a:r>
          </a:p>
        </p:txBody>
      </p:sp>
      <p:sp>
        <p:nvSpPr>
          <p:cNvPr id="322587" name="Text Box 31"/>
          <p:cNvSpPr txBox="1">
            <a:spLocks noChangeArrowheads="1"/>
          </p:cNvSpPr>
          <p:nvPr/>
        </p:nvSpPr>
        <p:spPr bwMode="auto">
          <a:xfrm>
            <a:off x="3898900" y="6181725"/>
            <a:ext cx="436563" cy="457200"/>
          </a:xfrm>
          <a:prstGeom prst="rect">
            <a:avLst/>
          </a:prstGeom>
          <a:noFill/>
          <a:ln w="12700">
            <a:noFill/>
            <a:miter lim="800000"/>
            <a:headEnd type="none" w="sm" len="sm"/>
            <a:tailEnd type="none" w="sm" len="sm"/>
          </a:ln>
        </p:spPr>
        <p:txBody>
          <a:bodyPr wrap="none">
            <a:spAutoFit/>
          </a:bodyPr>
          <a:lstStyle/>
          <a:p>
            <a:pPr algn="l" eaLnBrk="0" hangingPunct="0"/>
            <a:r>
              <a:rPr lang="fr-FR" sz="2400">
                <a:latin typeface="Helvetica" pitchFamily="34" charset="0"/>
              </a:rPr>
              <a:t>...</a:t>
            </a:r>
            <a:endParaRPr lang="fr-FR">
              <a:latin typeface="Helvetica" pitchFamily="34" charset="0"/>
            </a:endParaRPr>
          </a:p>
        </p:txBody>
      </p:sp>
    </p:spTree>
  </p:cSld>
  <p:clrMapOvr>
    <a:masterClrMapping/>
  </p:clrMapOvr>
  <p:transition/>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Footer Placeholder 3"/>
          <p:cNvSpPr>
            <a:spLocks noGrp="1"/>
          </p:cNvSpPr>
          <p:nvPr>
            <p:ph type="ftr" sz="quarter" idx="10"/>
          </p:nvPr>
        </p:nvSpPr>
        <p:spPr>
          <a:noFill/>
        </p:spPr>
        <p:txBody>
          <a:bodyPr/>
          <a:lstStyle/>
          <a:p>
            <a:r>
              <a:rPr lang="fr-FR" altLang="en-US" smtClean="0"/>
              <a:t>Cours Java 2013 Bersini</a:t>
            </a:r>
            <a:endParaRPr lang="fr-FR" altLang="en-US" u="sng" smtClean="0"/>
          </a:p>
        </p:txBody>
      </p:sp>
      <p:sp>
        <p:nvSpPr>
          <p:cNvPr id="323587" name="Rectangle 2"/>
          <p:cNvSpPr>
            <a:spLocks noGrp="1" noChangeArrowheads="1"/>
          </p:cNvSpPr>
          <p:nvPr>
            <p:ph type="title"/>
          </p:nvPr>
        </p:nvSpPr>
        <p:spPr/>
        <p:txBody>
          <a:bodyPr/>
          <a:lstStyle/>
          <a:p>
            <a:r>
              <a:rPr lang="fr-FR" smtClean="0"/>
              <a:t>Les concepts de l’OO</a:t>
            </a:r>
            <a:br>
              <a:rPr lang="fr-FR" smtClean="0"/>
            </a:br>
            <a:r>
              <a:rPr lang="fr-FR" sz="2800" smtClean="0"/>
              <a:t>La modélisation devient la référence</a:t>
            </a:r>
          </a:p>
        </p:txBody>
      </p:sp>
      <p:sp>
        <p:nvSpPr>
          <p:cNvPr id="323588" name="Rectangle 3"/>
          <p:cNvSpPr>
            <a:spLocks noGrp="1" noChangeArrowheads="1"/>
          </p:cNvSpPr>
          <p:nvPr>
            <p:ph type="body" idx="1"/>
          </p:nvPr>
        </p:nvSpPr>
        <p:spPr>
          <a:xfrm>
            <a:off x="152400" y="1295400"/>
            <a:ext cx="8839200" cy="5116513"/>
          </a:xfrm>
        </p:spPr>
        <p:txBody>
          <a:bodyPr/>
          <a:lstStyle/>
          <a:p>
            <a:r>
              <a:rPr lang="fr-FR" smtClean="0"/>
              <a:t>Diagramme de classes</a:t>
            </a:r>
          </a:p>
          <a:p>
            <a:pPr lvl="1"/>
            <a:r>
              <a:rPr lang="fr-FR" smtClean="0"/>
              <a:t>Le but du diagramme de classes est de représenter les classes au sein d’un modèle</a:t>
            </a:r>
          </a:p>
          <a:p>
            <a:pPr lvl="1"/>
            <a:r>
              <a:rPr lang="fr-FR" smtClean="0"/>
              <a:t>Dans une application OO, les classes possèdent:</a:t>
            </a:r>
          </a:p>
          <a:p>
            <a:pPr lvl="2"/>
            <a:r>
              <a:rPr lang="fr-FR" smtClean="0"/>
              <a:t>Des attributs (variables membres)</a:t>
            </a:r>
          </a:p>
          <a:p>
            <a:pPr lvl="2"/>
            <a:r>
              <a:rPr lang="fr-FR" smtClean="0"/>
              <a:t>Des méthodes (fonctions membres)</a:t>
            </a:r>
          </a:p>
          <a:p>
            <a:pPr lvl="2"/>
            <a:r>
              <a:rPr lang="fr-FR" smtClean="0"/>
              <a:t>Des relations avec d’autres classes</a:t>
            </a:r>
          </a:p>
          <a:p>
            <a:pPr lvl="1"/>
            <a:r>
              <a:rPr lang="fr-FR" smtClean="0"/>
              <a:t>C’est tout cela que le diagramme de classes représente</a:t>
            </a:r>
          </a:p>
          <a:p>
            <a:pPr lvl="1"/>
            <a:r>
              <a:rPr lang="fr-FR" smtClean="0"/>
              <a:t>L’encapsulation est représentée par:</a:t>
            </a:r>
          </a:p>
          <a:p>
            <a:pPr lvl="2">
              <a:buFont typeface="Wingdings" pitchFamily="2" charset="2"/>
              <a:buNone/>
            </a:pPr>
            <a:r>
              <a:rPr lang="fr-FR" smtClean="0"/>
              <a:t>- (private), + (public), # (protected)</a:t>
            </a:r>
          </a:p>
          <a:p>
            <a:pPr lvl="1"/>
            <a:r>
              <a:rPr lang="fr-FR" smtClean="0"/>
              <a:t>Les attributs s’écrivent:</a:t>
            </a:r>
          </a:p>
          <a:p>
            <a:pPr lvl="2">
              <a:buFont typeface="Wingdings" pitchFamily="2" charset="2"/>
              <a:buNone/>
            </a:pPr>
            <a:r>
              <a:rPr lang="fr-FR" smtClean="0"/>
              <a:t>+/-/# nomVariable : Type</a:t>
            </a:r>
          </a:p>
          <a:p>
            <a:pPr lvl="1"/>
            <a:r>
              <a:rPr lang="fr-FR" smtClean="0"/>
              <a:t>Les méthodes s’écrivent:</a:t>
            </a:r>
          </a:p>
          <a:p>
            <a:pPr lvl="2">
              <a:buFont typeface="Wingdings" pitchFamily="2" charset="2"/>
              <a:buNone/>
            </a:pPr>
            <a:r>
              <a:rPr lang="fr-FR" smtClean="0"/>
              <a:t>+/-/# nomMethode(Type des arguments) : Type du retour ou « </a:t>
            </a:r>
            <a:r>
              <a:rPr lang="fr-FR" i="1" smtClean="0"/>
              <a:t>void</a:t>
            </a:r>
            <a:r>
              <a:rPr lang="fr-FR" smtClean="0"/>
              <a:t> »</a:t>
            </a:r>
          </a:p>
        </p:txBody>
      </p:sp>
      <p:sp>
        <p:nvSpPr>
          <p:cNvPr id="323589" name="Rectangle 4"/>
          <p:cNvSpPr>
            <a:spLocks noChangeArrowheads="1"/>
          </p:cNvSpPr>
          <p:nvPr/>
        </p:nvSpPr>
        <p:spPr bwMode="auto">
          <a:xfrm>
            <a:off x="6484938" y="4240213"/>
            <a:ext cx="1689100" cy="381000"/>
          </a:xfrm>
          <a:prstGeom prst="rect">
            <a:avLst/>
          </a:prstGeom>
          <a:solidFill>
            <a:schemeClr val="tx2"/>
          </a:solidFill>
          <a:ln w="9525">
            <a:solidFill>
              <a:schemeClr val="tx1"/>
            </a:solidFill>
            <a:miter lim="800000"/>
            <a:headEnd/>
            <a:tailEnd/>
          </a:ln>
        </p:spPr>
        <p:txBody>
          <a:bodyPr wrap="none" anchor="ctr"/>
          <a:lstStyle/>
          <a:p>
            <a:r>
              <a:rPr lang="fr-BE" sz="1800">
                <a:solidFill>
                  <a:schemeClr val="bg1"/>
                </a:solidFill>
              </a:rPr>
              <a:t>Nom Classe</a:t>
            </a:r>
            <a:endParaRPr lang="en-US" sz="1800">
              <a:solidFill>
                <a:schemeClr val="bg1"/>
              </a:solidFill>
            </a:endParaRPr>
          </a:p>
        </p:txBody>
      </p:sp>
      <p:sp>
        <p:nvSpPr>
          <p:cNvPr id="323590" name="Rectangle 5"/>
          <p:cNvSpPr>
            <a:spLocks noChangeArrowheads="1"/>
          </p:cNvSpPr>
          <p:nvPr/>
        </p:nvSpPr>
        <p:spPr bwMode="auto">
          <a:xfrm>
            <a:off x="6484938" y="4621213"/>
            <a:ext cx="1689100" cy="339725"/>
          </a:xfrm>
          <a:prstGeom prst="rect">
            <a:avLst/>
          </a:prstGeom>
          <a:solidFill>
            <a:srgbClr val="E6F4FF"/>
          </a:solidFill>
          <a:ln w="9525">
            <a:solidFill>
              <a:schemeClr val="tx1"/>
            </a:solidFill>
            <a:miter lim="800000"/>
            <a:headEnd/>
            <a:tailEnd/>
          </a:ln>
        </p:spPr>
        <p:txBody>
          <a:bodyPr wrap="none" anchor="ctr"/>
          <a:lstStyle/>
          <a:p>
            <a:pPr algn="l"/>
            <a:r>
              <a:rPr lang="fr-BE" sz="1400"/>
              <a:t>Attributs</a:t>
            </a:r>
            <a:endParaRPr lang="en-US" sz="1400"/>
          </a:p>
        </p:txBody>
      </p:sp>
      <p:sp>
        <p:nvSpPr>
          <p:cNvPr id="323591" name="Rectangle 6"/>
          <p:cNvSpPr>
            <a:spLocks noChangeArrowheads="1"/>
          </p:cNvSpPr>
          <p:nvPr/>
        </p:nvSpPr>
        <p:spPr bwMode="auto">
          <a:xfrm>
            <a:off x="6484938" y="4960938"/>
            <a:ext cx="1689100" cy="327025"/>
          </a:xfrm>
          <a:prstGeom prst="rect">
            <a:avLst/>
          </a:prstGeom>
          <a:solidFill>
            <a:srgbClr val="E6F4FF"/>
          </a:solidFill>
          <a:ln w="9525">
            <a:solidFill>
              <a:schemeClr val="tx1"/>
            </a:solidFill>
            <a:miter lim="800000"/>
            <a:headEnd/>
            <a:tailEnd/>
          </a:ln>
        </p:spPr>
        <p:txBody>
          <a:bodyPr wrap="none" anchor="ctr"/>
          <a:lstStyle/>
          <a:p>
            <a:pPr algn="l"/>
            <a:r>
              <a:rPr lang="fr-BE" sz="1400"/>
              <a:t>Méthodes()</a:t>
            </a:r>
            <a:endParaRPr lang="en-US" sz="1400"/>
          </a:p>
        </p:txBody>
      </p:sp>
    </p:spTree>
  </p:cSld>
  <p:clrMapOvr>
    <a:masterClrMapping/>
  </p:clrMapOvr>
  <p:transition/>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Footer Placeholder 3"/>
          <p:cNvSpPr>
            <a:spLocks noGrp="1"/>
          </p:cNvSpPr>
          <p:nvPr>
            <p:ph type="ftr" sz="quarter" idx="10"/>
          </p:nvPr>
        </p:nvSpPr>
        <p:spPr>
          <a:noFill/>
        </p:spPr>
        <p:txBody>
          <a:bodyPr/>
          <a:lstStyle/>
          <a:p>
            <a:r>
              <a:rPr lang="fr-FR" altLang="en-US" smtClean="0"/>
              <a:t>Cours Java 2013 Bersini</a:t>
            </a:r>
            <a:endParaRPr lang="fr-FR" altLang="en-US" u="sng" smtClean="0"/>
          </a:p>
        </p:txBody>
      </p:sp>
      <p:sp>
        <p:nvSpPr>
          <p:cNvPr id="324611" name="Rectangle 2"/>
          <p:cNvSpPr>
            <a:spLocks noGrp="1" noChangeArrowheads="1"/>
          </p:cNvSpPr>
          <p:nvPr>
            <p:ph type="title"/>
          </p:nvPr>
        </p:nvSpPr>
        <p:spPr/>
        <p:txBody>
          <a:bodyPr/>
          <a:lstStyle/>
          <a:p>
            <a:r>
              <a:rPr lang="fr-FR" smtClean="0"/>
              <a:t>Les concepts de l’OO</a:t>
            </a:r>
            <a:br>
              <a:rPr lang="fr-FR" smtClean="0"/>
            </a:br>
            <a:r>
              <a:rPr lang="fr-FR" sz="2800" smtClean="0"/>
              <a:t>La modélisation devient la référence</a:t>
            </a:r>
          </a:p>
        </p:txBody>
      </p:sp>
      <p:sp>
        <p:nvSpPr>
          <p:cNvPr id="324612" name="Rectangle 3"/>
          <p:cNvSpPr>
            <a:spLocks noGrp="1" noChangeArrowheads="1"/>
          </p:cNvSpPr>
          <p:nvPr>
            <p:ph type="body" idx="1"/>
          </p:nvPr>
        </p:nvSpPr>
        <p:spPr>
          <a:xfrm>
            <a:off x="152400" y="1295400"/>
            <a:ext cx="8839200" cy="5116513"/>
          </a:xfrm>
        </p:spPr>
        <p:txBody>
          <a:bodyPr/>
          <a:lstStyle/>
          <a:p>
            <a:r>
              <a:rPr lang="fr-FR" smtClean="0"/>
              <a:t>Les relations d’</a:t>
            </a:r>
            <a:r>
              <a:rPr lang="fr-FR" u="sng" smtClean="0"/>
              <a:t>héritage</a:t>
            </a:r>
            <a:r>
              <a:rPr lang="fr-FR" smtClean="0"/>
              <a:t> sont représentées par:</a:t>
            </a:r>
          </a:p>
          <a:p>
            <a:endParaRPr lang="fr-FR" smtClean="0"/>
          </a:p>
          <a:p>
            <a:pPr lvl="1"/>
            <a:r>
              <a:rPr lang="fr-FR" smtClean="0"/>
              <a:t>A			B signifie que la classe A hérite de la classe B</a:t>
            </a:r>
          </a:p>
          <a:p>
            <a:endParaRPr lang="fr-FR" smtClean="0"/>
          </a:p>
          <a:p>
            <a:r>
              <a:rPr lang="fr-FR" smtClean="0"/>
              <a:t>L’</a:t>
            </a:r>
            <a:r>
              <a:rPr lang="fr-FR" u="sng" smtClean="0"/>
              <a:t>agrégation faible</a:t>
            </a:r>
            <a:r>
              <a:rPr lang="fr-FR" smtClean="0"/>
              <a:t> est représentée par:</a:t>
            </a:r>
          </a:p>
          <a:p>
            <a:endParaRPr lang="fr-FR" smtClean="0"/>
          </a:p>
          <a:p>
            <a:pPr lvl="1"/>
            <a:r>
              <a:rPr lang="fr-FR" smtClean="0"/>
              <a:t>A			B signifie que la classe A possède</a:t>
            </a:r>
            <a:br>
              <a:rPr lang="fr-FR" smtClean="0"/>
            </a:br>
            <a:r>
              <a:rPr lang="fr-FR" smtClean="0"/>
              <a:t>			un ou plusieurs attributs B</a:t>
            </a:r>
          </a:p>
          <a:p>
            <a:endParaRPr lang="fr-FR" smtClean="0"/>
          </a:p>
          <a:p>
            <a:r>
              <a:rPr lang="fr-FR" smtClean="0"/>
              <a:t>L’</a:t>
            </a:r>
            <a:r>
              <a:rPr lang="fr-FR" u="sng" smtClean="0"/>
              <a:t>agrégation forte</a:t>
            </a:r>
            <a:r>
              <a:rPr lang="fr-FR" smtClean="0"/>
              <a:t> (ou </a:t>
            </a:r>
            <a:r>
              <a:rPr lang="fr-FR" u="sng" smtClean="0"/>
              <a:t>composition</a:t>
            </a:r>
            <a:r>
              <a:rPr lang="fr-FR" smtClean="0"/>
              <a:t>) est représentée par:</a:t>
            </a:r>
          </a:p>
          <a:p>
            <a:endParaRPr lang="fr-FR" smtClean="0"/>
          </a:p>
          <a:p>
            <a:pPr lvl="1"/>
            <a:r>
              <a:rPr lang="fr-FR" smtClean="0"/>
              <a:t>A			B signifie que les objets de la classe B ne peuvent exister</a:t>
            </a:r>
            <a:br>
              <a:rPr lang="fr-FR" smtClean="0"/>
            </a:br>
            <a:r>
              <a:rPr lang="fr-FR" smtClean="0"/>
              <a:t>		   	qu’au sein d’objets de type A</a:t>
            </a:r>
          </a:p>
        </p:txBody>
      </p:sp>
      <p:grpSp>
        <p:nvGrpSpPr>
          <p:cNvPr id="2" name="Group 4"/>
          <p:cNvGrpSpPr>
            <a:grpSpLocks/>
          </p:cNvGrpSpPr>
          <p:nvPr/>
        </p:nvGrpSpPr>
        <p:grpSpPr bwMode="auto">
          <a:xfrm>
            <a:off x="1450975" y="2162175"/>
            <a:ext cx="1165225" cy="193675"/>
            <a:chOff x="518" y="1362"/>
            <a:chExt cx="734" cy="122"/>
          </a:xfrm>
        </p:grpSpPr>
        <p:sp>
          <p:nvSpPr>
            <p:cNvPr id="324620" name="AutoShape 5"/>
            <p:cNvSpPr>
              <a:spLocks noChangeArrowheads="1"/>
            </p:cNvSpPr>
            <p:nvPr/>
          </p:nvSpPr>
          <p:spPr bwMode="auto">
            <a:xfrm rot="5400000">
              <a:off x="1080" y="1311"/>
              <a:ext cx="122" cy="223"/>
            </a:xfrm>
            <a:prstGeom prst="triangle">
              <a:avLst>
                <a:gd name="adj" fmla="val 50000"/>
              </a:avLst>
            </a:prstGeom>
            <a:noFill/>
            <a:ln w="19050">
              <a:solidFill>
                <a:schemeClr val="bg2"/>
              </a:solidFill>
              <a:miter lim="800000"/>
              <a:headEnd/>
              <a:tailEnd/>
            </a:ln>
          </p:spPr>
          <p:txBody>
            <a:bodyPr wrap="none" anchor="ctr"/>
            <a:lstStyle/>
            <a:p>
              <a:pPr eaLnBrk="0" hangingPunct="0"/>
              <a:endParaRPr lang="en-GB"/>
            </a:p>
          </p:txBody>
        </p:sp>
        <p:sp>
          <p:nvSpPr>
            <p:cNvPr id="324621" name="Line 6"/>
            <p:cNvSpPr>
              <a:spLocks noChangeShapeType="1"/>
            </p:cNvSpPr>
            <p:nvPr/>
          </p:nvSpPr>
          <p:spPr bwMode="auto">
            <a:xfrm flipH="1">
              <a:off x="518" y="1418"/>
              <a:ext cx="512" cy="0"/>
            </a:xfrm>
            <a:prstGeom prst="line">
              <a:avLst/>
            </a:prstGeom>
            <a:noFill/>
            <a:ln w="19050">
              <a:solidFill>
                <a:schemeClr val="bg2"/>
              </a:solidFill>
              <a:round/>
              <a:headEnd/>
              <a:tailEnd/>
            </a:ln>
          </p:spPr>
          <p:txBody>
            <a:bodyPr wrap="none" anchor="ctr"/>
            <a:lstStyle/>
            <a:p>
              <a:endParaRPr lang="fr-FR"/>
            </a:p>
          </p:txBody>
        </p:sp>
      </p:grpSp>
      <p:grpSp>
        <p:nvGrpSpPr>
          <p:cNvPr id="3" name="Group 7"/>
          <p:cNvGrpSpPr>
            <a:grpSpLocks/>
          </p:cNvGrpSpPr>
          <p:nvPr/>
        </p:nvGrpSpPr>
        <p:grpSpPr bwMode="auto">
          <a:xfrm>
            <a:off x="1444625" y="3706813"/>
            <a:ext cx="1138238" cy="193675"/>
            <a:chOff x="514" y="2335"/>
            <a:chExt cx="717" cy="122"/>
          </a:xfrm>
        </p:grpSpPr>
        <p:sp>
          <p:nvSpPr>
            <p:cNvPr id="324618" name="Freeform 8"/>
            <p:cNvSpPr>
              <a:spLocks/>
            </p:cNvSpPr>
            <p:nvPr/>
          </p:nvSpPr>
          <p:spPr bwMode="auto">
            <a:xfrm>
              <a:off x="514" y="2335"/>
              <a:ext cx="118" cy="122"/>
            </a:xfrm>
            <a:custGeom>
              <a:avLst/>
              <a:gdLst>
                <a:gd name="T0" fmla="*/ 0 w 96"/>
                <a:gd name="T1" fmla="*/ 155 h 86"/>
                <a:gd name="T2" fmla="*/ 111 w 96"/>
                <a:gd name="T3" fmla="*/ 348 h 86"/>
                <a:gd name="T4" fmla="*/ 219 w 96"/>
                <a:gd name="T5" fmla="*/ 155 h 86"/>
                <a:gd name="T6" fmla="*/ 113 w 96"/>
                <a:gd name="T7" fmla="*/ 0 h 86"/>
                <a:gd name="T8" fmla="*/ 0 w 96"/>
                <a:gd name="T9" fmla="*/ 155 h 86"/>
                <a:gd name="T10" fmla="*/ 0 60000 65536"/>
                <a:gd name="T11" fmla="*/ 0 60000 65536"/>
                <a:gd name="T12" fmla="*/ 0 60000 65536"/>
                <a:gd name="T13" fmla="*/ 0 60000 65536"/>
                <a:gd name="T14" fmla="*/ 0 60000 65536"/>
                <a:gd name="T15" fmla="*/ 0 w 96"/>
                <a:gd name="T16" fmla="*/ 0 h 86"/>
                <a:gd name="T17" fmla="*/ 96 w 96"/>
                <a:gd name="T18" fmla="*/ 86 h 86"/>
              </a:gdLst>
              <a:ahLst/>
              <a:cxnLst>
                <a:cxn ang="T10">
                  <a:pos x="T0" y="T1"/>
                </a:cxn>
                <a:cxn ang="T11">
                  <a:pos x="T2" y="T3"/>
                </a:cxn>
                <a:cxn ang="T12">
                  <a:pos x="T4" y="T5"/>
                </a:cxn>
                <a:cxn ang="T13">
                  <a:pos x="T6" y="T7"/>
                </a:cxn>
                <a:cxn ang="T14">
                  <a:pos x="T8" y="T9"/>
                </a:cxn>
              </a:cxnLst>
              <a:rect l="T15" t="T16" r="T17" b="T18"/>
              <a:pathLst>
                <a:path w="96" h="86">
                  <a:moveTo>
                    <a:pt x="0" y="38"/>
                  </a:moveTo>
                  <a:lnTo>
                    <a:pt x="48" y="86"/>
                  </a:lnTo>
                  <a:lnTo>
                    <a:pt x="96" y="38"/>
                  </a:lnTo>
                  <a:lnTo>
                    <a:pt x="50" y="0"/>
                  </a:lnTo>
                  <a:lnTo>
                    <a:pt x="0" y="38"/>
                  </a:lnTo>
                  <a:close/>
                </a:path>
              </a:pathLst>
            </a:custGeom>
            <a:noFill/>
            <a:ln w="19050">
              <a:solidFill>
                <a:schemeClr val="bg2"/>
              </a:solidFill>
              <a:round/>
              <a:headEnd/>
              <a:tailEnd/>
            </a:ln>
          </p:spPr>
          <p:txBody>
            <a:bodyPr/>
            <a:lstStyle/>
            <a:p>
              <a:pPr eaLnBrk="0" hangingPunct="0"/>
              <a:endParaRPr lang="en-GB"/>
            </a:p>
          </p:txBody>
        </p:sp>
        <p:sp>
          <p:nvSpPr>
            <p:cNvPr id="324619" name="Line 9"/>
            <p:cNvSpPr>
              <a:spLocks noChangeShapeType="1"/>
            </p:cNvSpPr>
            <p:nvPr/>
          </p:nvSpPr>
          <p:spPr bwMode="auto">
            <a:xfrm>
              <a:off x="626" y="2383"/>
              <a:ext cx="605" cy="0"/>
            </a:xfrm>
            <a:prstGeom prst="line">
              <a:avLst/>
            </a:prstGeom>
            <a:noFill/>
            <a:ln w="19050">
              <a:solidFill>
                <a:schemeClr val="bg2"/>
              </a:solidFill>
              <a:round/>
              <a:headEnd/>
              <a:tailEnd/>
            </a:ln>
          </p:spPr>
          <p:txBody>
            <a:bodyPr wrap="none" anchor="ctr"/>
            <a:lstStyle/>
            <a:p>
              <a:endParaRPr lang="fr-FR"/>
            </a:p>
          </p:txBody>
        </p:sp>
      </p:grpSp>
      <p:grpSp>
        <p:nvGrpSpPr>
          <p:cNvPr id="4" name="Group 10"/>
          <p:cNvGrpSpPr>
            <a:grpSpLocks/>
          </p:cNvGrpSpPr>
          <p:nvPr/>
        </p:nvGrpSpPr>
        <p:grpSpPr bwMode="auto">
          <a:xfrm>
            <a:off x="1489075" y="5540375"/>
            <a:ext cx="1138238" cy="193675"/>
            <a:chOff x="514" y="2335"/>
            <a:chExt cx="717" cy="122"/>
          </a:xfrm>
        </p:grpSpPr>
        <p:sp>
          <p:nvSpPr>
            <p:cNvPr id="324616" name="Freeform 11"/>
            <p:cNvSpPr>
              <a:spLocks/>
            </p:cNvSpPr>
            <p:nvPr/>
          </p:nvSpPr>
          <p:spPr bwMode="auto">
            <a:xfrm>
              <a:off x="514" y="2335"/>
              <a:ext cx="118" cy="122"/>
            </a:xfrm>
            <a:custGeom>
              <a:avLst/>
              <a:gdLst>
                <a:gd name="T0" fmla="*/ 0 w 96"/>
                <a:gd name="T1" fmla="*/ 155 h 86"/>
                <a:gd name="T2" fmla="*/ 111 w 96"/>
                <a:gd name="T3" fmla="*/ 348 h 86"/>
                <a:gd name="T4" fmla="*/ 219 w 96"/>
                <a:gd name="T5" fmla="*/ 155 h 86"/>
                <a:gd name="T6" fmla="*/ 113 w 96"/>
                <a:gd name="T7" fmla="*/ 0 h 86"/>
                <a:gd name="T8" fmla="*/ 0 w 96"/>
                <a:gd name="T9" fmla="*/ 155 h 86"/>
                <a:gd name="T10" fmla="*/ 0 60000 65536"/>
                <a:gd name="T11" fmla="*/ 0 60000 65536"/>
                <a:gd name="T12" fmla="*/ 0 60000 65536"/>
                <a:gd name="T13" fmla="*/ 0 60000 65536"/>
                <a:gd name="T14" fmla="*/ 0 60000 65536"/>
                <a:gd name="T15" fmla="*/ 0 w 96"/>
                <a:gd name="T16" fmla="*/ 0 h 86"/>
                <a:gd name="T17" fmla="*/ 96 w 96"/>
                <a:gd name="T18" fmla="*/ 86 h 86"/>
              </a:gdLst>
              <a:ahLst/>
              <a:cxnLst>
                <a:cxn ang="T10">
                  <a:pos x="T0" y="T1"/>
                </a:cxn>
                <a:cxn ang="T11">
                  <a:pos x="T2" y="T3"/>
                </a:cxn>
                <a:cxn ang="T12">
                  <a:pos x="T4" y="T5"/>
                </a:cxn>
                <a:cxn ang="T13">
                  <a:pos x="T6" y="T7"/>
                </a:cxn>
                <a:cxn ang="T14">
                  <a:pos x="T8" y="T9"/>
                </a:cxn>
              </a:cxnLst>
              <a:rect l="T15" t="T16" r="T17" b="T18"/>
              <a:pathLst>
                <a:path w="96" h="86">
                  <a:moveTo>
                    <a:pt x="0" y="38"/>
                  </a:moveTo>
                  <a:lnTo>
                    <a:pt x="48" y="86"/>
                  </a:lnTo>
                  <a:lnTo>
                    <a:pt x="96" y="38"/>
                  </a:lnTo>
                  <a:lnTo>
                    <a:pt x="50" y="0"/>
                  </a:lnTo>
                  <a:lnTo>
                    <a:pt x="0" y="38"/>
                  </a:lnTo>
                  <a:close/>
                </a:path>
              </a:pathLst>
            </a:custGeom>
            <a:solidFill>
              <a:schemeClr val="bg2"/>
            </a:solidFill>
            <a:ln w="19050">
              <a:solidFill>
                <a:schemeClr val="bg2"/>
              </a:solidFill>
              <a:round/>
              <a:headEnd/>
              <a:tailEnd/>
            </a:ln>
          </p:spPr>
          <p:txBody>
            <a:bodyPr/>
            <a:lstStyle/>
            <a:p>
              <a:pPr eaLnBrk="0" hangingPunct="0"/>
              <a:endParaRPr lang="en-GB"/>
            </a:p>
          </p:txBody>
        </p:sp>
        <p:sp>
          <p:nvSpPr>
            <p:cNvPr id="324617" name="Line 12"/>
            <p:cNvSpPr>
              <a:spLocks noChangeShapeType="1"/>
            </p:cNvSpPr>
            <p:nvPr/>
          </p:nvSpPr>
          <p:spPr bwMode="auto">
            <a:xfrm>
              <a:off x="626" y="2383"/>
              <a:ext cx="605" cy="0"/>
            </a:xfrm>
            <a:prstGeom prst="line">
              <a:avLst/>
            </a:prstGeom>
            <a:noFill/>
            <a:ln w="19050">
              <a:solidFill>
                <a:schemeClr val="bg2"/>
              </a:solidFill>
              <a:round/>
              <a:headEnd/>
              <a:tailEnd/>
            </a:ln>
          </p:spPr>
          <p:txBody>
            <a:bodyPr wrap="none" anchor="ctr"/>
            <a:lstStyle/>
            <a:p>
              <a:endParaRPr lang="fr-FR"/>
            </a:p>
          </p:txBody>
        </p:sp>
      </p:grpSp>
    </p:spTree>
  </p:cSld>
  <p:clrMapOvr>
    <a:masterClrMapping/>
  </p:clrMapOvr>
  <p:transition/>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Footer Placeholder 3"/>
          <p:cNvSpPr>
            <a:spLocks noGrp="1"/>
          </p:cNvSpPr>
          <p:nvPr>
            <p:ph type="ftr" sz="quarter" idx="10"/>
          </p:nvPr>
        </p:nvSpPr>
        <p:spPr>
          <a:noFill/>
        </p:spPr>
        <p:txBody>
          <a:bodyPr/>
          <a:lstStyle/>
          <a:p>
            <a:r>
              <a:rPr lang="fr-FR" altLang="en-US" smtClean="0"/>
              <a:t>Cours Java 2013 Bersini</a:t>
            </a:r>
            <a:endParaRPr lang="fr-FR" altLang="en-US" u="sng" smtClean="0"/>
          </a:p>
        </p:txBody>
      </p:sp>
      <p:sp>
        <p:nvSpPr>
          <p:cNvPr id="325635" name="Rectangle 2"/>
          <p:cNvSpPr>
            <a:spLocks noGrp="1" noChangeArrowheads="1"/>
          </p:cNvSpPr>
          <p:nvPr>
            <p:ph type="title"/>
          </p:nvPr>
        </p:nvSpPr>
        <p:spPr/>
        <p:txBody>
          <a:bodyPr/>
          <a:lstStyle/>
          <a:p>
            <a:r>
              <a:rPr lang="fr-FR" smtClean="0"/>
              <a:t>Les concepts de l’OO</a:t>
            </a:r>
            <a:br>
              <a:rPr lang="fr-FR" smtClean="0"/>
            </a:br>
            <a:r>
              <a:rPr lang="fr-FR" sz="2800" smtClean="0"/>
              <a:t>La modélisation devient la référence</a:t>
            </a:r>
          </a:p>
        </p:txBody>
      </p:sp>
      <p:sp>
        <p:nvSpPr>
          <p:cNvPr id="325636" name="Rectangle 3"/>
          <p:cNvSpPr>
            <a:spLocks noGrp="1" noChangeArrowheads="1"/>
          </p:cNvSpPr>
          <p:nvPr>
            <p:ph type="body" idx="1"/>
          </p:nvPr>
        </p:nvSpPr>
        <p:spPr>
          <a:xfrm>
            <a:off x="152400" y="981075"/>
            <a:ext cx="8839200" cy="5430838"/>
          </a:xfrm>
        </p:spPr>
        <p:txBody>
          <a:bodyPr/>
          <a:lstStyle/>
          <a:p>
            <a:r>
              <a:rPr lang="fr-FR" smtClean="0"/>
              <a:t>Exemple de diagramme de classes</a:t>
            </a:r>
          </a:p>
        </p:txBody>
      </p:sp>
      <p:cxnSp>
        <p:nvCxnSpPr>
          <p:cNvPr id="325637" name="AutoShape 4"/>
          <p:cNvCxnSpPr>
            <a:cxnSpLocks noChangeShapeType="1"/>
            <a:stCxn id="325641" idx="2"/>
            <a:endCxn id="325655" idx="0"/>
          </p:cNvCxnSpPr>
          <p:nvPr/>
        </p:nvCxnSpPr>
        <p:spPr bwMode="auto">
          <a:xfrm rot="5400000">
            <a:off x="1463675" y="4448175"/>
            <a:ext cx="838200" cy="914400"/>
          </a:xfrm>
          <a:prstGeom prst="bentConnector3">
            <a:avLst>
              <a:gd name="adj1" fmla="val 50000"/>
            </a:avLst>
          </a:prstGeom>
          <a:noFill/>
          <a:ln w="9525">
            <a:solidFill>
              <a:schemeClr val="tx1"/>
            </a:solidFill>
            <a:miter lim="800000"/>
            <a:headEnd type="triangle" w="med" len="med"/>
            <a:tailEnd/>
          </a:ln>
        </p:spPr>
      </p:cxnSp>
      <p:cxnSp>
        <p:nvCxnSpPr>
          <p:cNvPr id="325638" name="AutoShape 5"/>
          <p:cNvCxnSpPr>
            <a:cxnSpLocks noChangeShapeType="1"/>
            <a:stCxn id="325641" idx="2"/>
            <a:endCxn id="325658" idx="0"/>
          </p:cNvCxnSpPr>
          <p:nvPr/>
        </p:nvCxnSpPr>
        <p:spPr bwMode="auto">
          <a:xfrm rot="16200000" flipH="1">
            <a:off x="2797175" y="4029075"/>
            <a:ext cx="838200" cy="1752600"/>
          </a:xfrm>
          <a:prstGeom prst="bentConnector3">
            <a:avLst>
              <a:gd name="adj1" fmla="val 50000"/>
            </a:avLst>
          </a:prstGeom>
          <a:noFill/>
          <a:ln w="9525">
            <a:solidFill>
              <a:schemeClr val="tx1"/>
            </a:solidFill>
            <a:miter lim="800000"/>
            <a:headEnd type="stealth" w="med" len="med"/>
            <a:tailEnd/>
          </a:ln>
        </p:spPr>
      </p:cxnSp>
      <p:sp>
        <p:nvSpPr>
          <p:cNvPr id="325639" name="Rectangle 6"/>
          <p:cNvSpPr>
            <a:spLocks noChangeArrowheads="1"/>
          </p:cNvSpPr>
          <p:nvPr/>
        </p:nvSpPr>
        <p:spPr bwMode="auto">
          <a:xfrm>
            <a:off x="1235075" y="1438275"/>
            <a:ext cx="2209800" cy="381000"/>
          </a:xfrm>
          <a:prstGeom prst="rect">
            <a:avLst/>
          </a:prstGeom>
          <a:solidFill>
            <a:srgbClr val="E6F4FF"/>
          </a:solidFill>
          <a:ln w="9525">
            <a:solidFill>
              <a:schemeClr val="tx1"/>
            </a:solidFill>
            <a:miter lim="800000"/>
            <a:headEnd/>
            <a:tailEnd/>
          </a:ln>
        </p:spPr>
        <p:txBody>
          <a:bodyPr wrap="none" anchor="ctr"/>
          <a:lstStyle/>
          <a:p>
            <a:r>
              <a:rPr lang="fr-BE" sz="1800" i="1"/>
              <a:t>BankAccount</a:t>
            </a:r>
            <a:endParaRPr lang="en-US" sz="1800" i="1"/>
          </a:p>
        </p:txBody>
      </p:sp>
      <p:sp>
        <p:nvSpPr>
          <p:cNvPr id="325640" name="Rectangle 7"/>
          <p:cNvSpPr>
            <a:spLocks noChangeArrowheads="1"/>
          </p:cNvSpPr>
          <p:nvPr/>
        </p:nvSpPr>
        <p:spPr bwMode="auto">
          <a:xfrm>
            <a:off x="1235075" y="1819275"/>
            <a:ext cx="2209800" cy="1066800"/>
          </a:xfrm>
          <a:prstGeom prst="rect">
            <a:avLst/>
          </a:prstGeom>
          <a:solidFill>
            <a:srgbClr val="E6F4FF"/>
          </a:solidFill>
          <a:ln w="9525">
            <a:solidFill>
              <a:schemeClr val="tx1"/>
            </a:solidFill>
            <a:miter lim="800000"/>
            <a:headEnd/>
            <a:tailEnd/>
          </a:ln>
        </p:spPr>
        <p:txBody>
          <a:bodyPr wrap="none" anchor="ctr"/>
          <a:lstStyle/>
          <a:p>
            <a:pPr algn="l"/>
            <a:r>
              <a:rPr lang="fr-BE" sz="1400"/>
              <a:t>- owner : String</a:t>
            </a:r>
          </a:p>
          <a:p>
            <a:pPr algn="l"/>
            <a:r>
              <a:rPr lang="fr-BE" sz="1400"/>
              <a:t>- number : String</a:t>
            </a:r>
          </a:p>
          <a:p>
            <a:pPr algn="l"/>
            <a:r>
              <a:rPr lang="fr-BE" sz="1400"/>
              <a:t>- solde : int</a:t>
            </a:r>
          </a:p>
          <a:p>
            <a:pPr algn="l"/>
            <a:r>
              <a:rPr lang="fr-BE" sz="1400"/>
              <a:t>- interest : double</a:t>
            </a:r>
            <a:endParaRPr lang="en-US" sz="1400"/>
          </a:p>
        </p:txBody>
      </p:sp>
      <p:sp>
        <p:nvSpPr>
          <p:cNvPr id="325641" name="Rectangle 8"/>
          <p:cNvSpPr>
            <a:spLocks noChangeArrowheads="1"/>
          </p:cNvSpPr>
          <p:nvPr/>
        </p:nvSpPr>
        <p:spPr bwMode="auto">
          <a:xfrm>
            <a:off x="1235075" y="2886075"/>
            <a:ext cx="2209800" cy="1600200"/>
          </a:xfrm>
          <a:prstGeom prst="rect">
            <a:avLst/>
          </a:prstGeom>
          <a:solidFill>
            <a:srgbClr val="E6F4FF"/>
          </a:solidFill>
          <a:ln w="9525">
            <a:solidFill>
              <a:schemeClr val="tx1"/>
            </a:solidFill>
            <a:miter lim="800000"/>
            <a:headEnd/>
            <a:tailEnd/>
          </a:ln>
        </p:spPr>
        <p:txBody>
          <a:bodyPr wrap="none" anchor="ctr"/>
          <a:lstStyle/>
          <a:p>
            <a:pPr algn="l"/>
            <a:r>
              <a:rPr lang="fr-BE" sz="1400"/>
              <a:t>deposit(int):int</a:t>
            </a:r>
          </a:p>
          <a:p>
            <a:pPr algn="l"/>
            <a:r>
              <a:rPr lang="fr-BE" sz="1400"/>
              <a:t>withdraw(int):int</a:t>
            </a:r>
          </a:p>
          <a:p>
            <a:pPr algn="l"/>
            <a:r>
              <a:rPr lang="fr-BE" sz="1400"/>
              <a:t>addALoan(Loan l):void</a:t>
            </a:r>
          </a:p>
          <a:p>
            <a:pPr algn="l"/>
            <a:r>
              <a:rPr lang="fr-BE" sz="1400"/>
              <a:t>payYourLoans():void</a:t>
            </a:r>
          </a:p>
          <a:p>
            <a:pPr algn="l"/>
            <a:r>
              <a:rPr lang="fr-BE" sz="1400" i="1"/>
              <a:t>calculInterest():int</a:t>
            </a:r>
          </a:p>
          <a:p>
            <a:pPr algn="l"/>
            <a:r>
              <a:rPr lang="fr-BE" sz="1400"/>
              <a:t>isReimbursed(int):void</a:t>
            </a:r>
            <a:endParaRPr lang="en-US" sz="1400"/>
          </a:p>
        </p:txBody>
      </p:sp>
      <p:sp>
        <p:nvSpPr>
          <p:cNvPr id="325642" name="Rectangle 9"/>
          <p:cNvSpPr>
            <a:spLocks noChangeArrowheads="1"/>
          </p:cNvSpPr>
          <p:nvPr/>
        </p:nvSpPr>
        <p:spPr bwMode="auto">
          <a:xfrm>
            <a:off x="5654675" y="3952875"/>
            <a:ext cx="2362200" cy="381000"/>
          </a:xfrm>
          <a:prstGeom prst="rect">
            <a:avLst/>
          </a:prstGeom>
          <a:solidFill>
            <a:srgbClr val="E6F4FF"/>
          </a:solidFill>
          <a:ln w="9525">
            <a:solidFill>
              <a:schemeClr val="tx1"/>
            </a:solidFill>
            <a:miter lim="800000"/>
            <a:headEnd/>
            <a:tailEnd/>
          </a:ln>
        </p:spPr>
        <p:txBody>
          <a:bodyPr wrap="none" anchor="ctr"/>
          <a:lstStyle/>
          <a:p>
            <a:r>
              <a:rPr lang="fr-BE" sz="1800"/>
              <a:t>Loan</a:t>
            </a:r>
            <a:endParaRPr lang="en-US" sz="1800"/>
          </a:p>
        </p:txBody>
      </p:sp>
      <p:sp>
        <p:nvSpPr>
          <p:cNvPr id="325643" name="Rectangle 10"/>
          <p:cNvSpPr>
            <a:spLocks noChangeArrowheads="1"/>
          </p:cNvSpPr>
          <p:nvPr/>
        </p:nvSpPr>
        <p:spPr bwMode="auto">
          <a:xfrm>
            <a:off x="5654675" y="4333875"/>
            <a:ext cx="2362200" cy="533400"/>
          </a:xfrm>
          <a:prstGeom prst="rect">
            <a:avLst/>
          </a:prstGeom>
          <a:solidFill>
            <a:srgbClr val="E6F4FF"/>
          </a:solidFill>
          <a:ln w="9525">
            <a:solidFill>
              <a:schemeClr val="tx1"/>
            </a:solidFill>
            <a:miter lim="800000"/>
            <a:headEnd/>
            <a:tailEnd/>
          </a:ln>
        </p:spPr>
        <p:txBody>
          <a:bodyPr wrap="none" anchor="ctr"/>
          <a:lstStyle/>
          <a:p>
            <a:pPr algn="l"/>
            <a:r>
              <a:rPr lang="fr-BE" sz="1400"/>
              <a:t>- amount : int</a:t>
            </a:r>
          </a:p>
          <a:p>
            <a:pPr algn="l"/>
            <a:r>
              <a:rPr lang="fr-BE" sz="1400"/>
              <a:t>- mensuality : int</a:t>
            </a:r>
            <a:endParaRPr lang="en-US" sz="1400"/>
          </a:p>
        </p:txBody>
      </p:sp>
      <p:sp>
        <p:nvSpPr>
          <p:cNvPr id="325644" name="Rectangle 11"/>
          <p:cNvSpPr>
            <a:spLocks noChangeArrowheads="1"/>
          </p:cNvSpPr>
          <p:nvPr/>
        </p:nvSpPr>
        <p:spPr bwMode="auto">
          <a:xfrm>
            <a:off x="5654675" y="4867275"/>
            <a:ext cx="2362200" cy="762000"/>
          </a:xfrm>
          <a:prstGeom prst="rect">
            <a:avLst/>
          </a:prstGeom>
          <a:solidFill>
            <a:srgbClr val="E6F4FF"/>
          </a:solidFill>
          <a:ln w="9525">
            <a:solidFill>
              <a:schemeClr val="tx1"/>
            </a:solidFill>
            <a:miter lim="800000"/>
            <a:headEnd/>
            <a:tailEnd/>
          </a:ln>
        </p:spPr>
        <p:txBody>
          <a:bodyPr wrap="none" anchor="ctr"/>
          <a:lstStyle/>
          <a:p>
            <a:pPr algn="l"/>
            <a:r>
              <a:rPr lang="fr-BE" sz="1400"/>
              <a:t>Loan(int,int,BankAccount)</a:t>
            </a:r>
          </a:p>
          <a:p>
            <a:pPr algn="l"/>
            <a:r>
              <a:rPr lang="fr-BE" sz="1400"/>
              <a:t>reimbourse():void</a:t>
            </a:r>
            <a:endParaRPr lang="en-US" sz="1400"/>
          </a:p>
        </p:txBody>
      </p:sp>
      <p:cxnSp>
        <p:nvCxnSpPr>
          <p:cNvPr id="325645" name="AutoShape 12"/>
          <p:cNvCxnSpPr>
            <a:cxnSpLocks noChangeShapeType="1"/>
            <a:stCxn id="325640" idx="3"/>
            <a:endCxn id="325643" idx="1"/>
          </p:cNvCxnSpPr>
          <p:nvPr/>
        </p:nvCxnSpPr>
        <p:spPr bwMode="auto">
          <a:xfrm>
            <a:off x="3444875" y="2352675"/>
            <a:ext cx="2209800" cy="2247900"/>
          </a:xfrm>
          <a:prstGeom prst="bentConnector3">
            <a:avLst>
              <a:gd name="adj1" fmla="val 50000"/>
            </a:avLst>
          </a:prstGeom>
          <a:noFill/>
          <a:ln w="9525">
            <a:solidFill>
              <a:schemeClr val="tx1"/>
            </a:solidFill>
            <a:miter lim="800000"/>
            <a:headEnd type="triangle" w="med" len="med"/>
            <a:tailEnd type="triangle" w="med" len="med"/>
          </a:ln>
        </p:spPr>
      </p:cxnSp>
      <p:sp>
        <p:nvSpPr>
          <p:cNvPr id="325646" name="Rectangle 13"/>
          <p:cNvSpPr>
            <a:spLocks noChangeArrowheads="1"/>
          </p:cNvSpPr>
          <p:nvPr/>
        </p:nvSpPr>
        <p:spPr bwMode="auto">
          <a:xfrm>
            <a:off x="6340475" y="3114675"/>
            <a:ext cx="2362200" cy="381000"/>
          </a:xfrm>
          <a:prstGeom prst="rect">
            <a:avLst/>
          </a:prstGeom>
          <a:solidFill>
            <a:srgbClr val="E6F4FF"/>
          </a:solidFill>
          <a:ln w="9525">
            <a:solidFill>
              <a:schemeClr val="tx1"/>
            </a:solidFill>
            <a:miter lim="800000"/>
            <a:headEnd/>
            <a:tailEnd/>
          </a:ln>
        </p:spPr>
        <p:txBody>
          <a:bodyPr wrap="none" anchor="ctr"/>
          <a:lstStyle/>
          <a:p>
            <a:r>
              <a:rPr lang="fr-BE" sz="1800"/>
              <a:t>Bank</a:t>
            </a:r>
            <a:endParaRPr lang="en-US" sz="1800"/>
          </a:p>
        </p:txBody>
      </p:sp>
      <p:sp>
        <p:nvSpPr>
          <p:cNvPr id="325647" name="Rectangle 14"/>
          <p:cNvSpPr>
            <a:spLocks noChangeArrowheads="1"/>
          </p:cNvSpPr>
          <p:nvPr/>
        </p:nvSpPr>
        <p:spPr bwMode="auto">
          <a:xfrm>
            <a:off x="6340475" y="3495675"/>
            <a:ext cx="2362200" cy="152400"/>
          </a:xfrm>
          <a:prstGeom prst="rect">
            <a:avLst/>
          </a:prstGeom>
          <a:solidFill>
            <a:srgbClr val="E6F4FF"/>
          </a:solidFill>
          <a:ln w="9525">
            <a:solidFill>
              <a:schemeClr val="tx1"/>
            </a:solidFill>
            <a:miter lim="800000"/>
            <a:headEnd/>
            <a:tailEnd/>
          </a:ln>
        </p:spPr>
        <p:txBody>
          <a:bodyPr wrap="none" anchor="ctr"/>
          <a:lstStyle/>
          <a:p>
            <a:pPr algn="l"/>
            <a:endParaRPr lang="en-GB" sz="1400"/>
          </a:p>
        </p:txBody>
      </p:sp>
      <p:sp>
        <p:nvSpPr>
          <p:cNvPr id="325648" name="Rectangle 15"/>
          <p:cNvSpPr>
            <a:spLocks noChangeArrowheads="1"/>
          </p:cNvSpPr>
          <p:nvPr/>
        </p:nvSpPr>
        <p:spPr bwMode="auto">
          <a:xfrm>
            <a:off x="6340475" y="3648075"/>
            <a:ext cx="2362200" cy="152400"/>
          </a:xfrm>
          <a:prstGeom prst="rect">
            <a:avLst/>
          </a:prstGeom>
          <a:solidFill>
            <a:srgbClr val="E6F4FF"/>
          </a:solidFill>
          <a:ln w="9525">
            <a:solidFill>
              <a:schemeClr val="tx1"/>
            </a:solidFill>
            <a:miter lim="800000"/>
            <a:headEnd/>
            <a:tailEnd/>
          </a:ln>
        </p:spPr>
        <p:txBody>
          <a:bodyPr wrap="none" anchor="ctr"/>
          <a:lstStyle/>
          <a:p>
            <a:pPr algn="l"/>
            <a:endParaRPr lang="en-GB" sz="1400"/>
          </a:p>
        </p:txBody>
      </p:sp>
      <p:cxnSp>
        <p:nvCxnSpPr>
          <p:cNvPr id="325649" name="AutoShape 16"/>
          <p:cNvCxnSpPr>
            <a:cxnSpLocks noChangeShapeType="1"/>
            <a:stCxn id="325639" idx="3"/>
            <a:endCxn id="325646" idx="1"/>
          </p:cNvCxnSpPr>
          <p:nvPr/>
        </p:nvCxnSpPr>
        <p:spPr bwMode="auto">
          <a:xfrm>
            <a:off x="3444875" y="1628775"/>
            <a:ext cx="2895600" cy="1676400"/>
          </a:xfrm>
          <a:prstGeom prst="bentConnector3">
            <a:avLst>
              <a:gd name="adj1" fmla="val 50000"/>
            </a:avLst>
          </a:prstGeom>
          <a:noFill/>
          <a:ln w="9525">
            <a:solidFill>
              <a:schemeClr val="tx1"/>
            </a:solidFill>
            <a:miter lim="800000"/>
            <a:headEnd/>
            <a:tailEnd type="triangle" w="med" len="med"/>
          </a:ln>
        </p:spPr>
      </p:cxnSp>
      <p:sp>
        <p:nvSpPr>
          <p:cNvPr id="325650" name="Freeform 17"/>
          <p:cNvSpPr>
            <a:spLocks/>
          </p:cNvSpPr>
          <p:nvPr/>
        </p:nvSpPr>
        <p:spPr bwMode="auto">
          <a:xfrm>
            <a:off x="5502275" y="4562475"/>
            <a:ext cx="152400" cy="136525"/>
          </a:xfrm>
          <a:custGeom>
            <a:avLst/>
            <a:gdLst>
              <a:gd name="T0" fmla="*/ 0 w 96"/>
              <a:gd name="T1" fmla="*/ 2147483647 h 86"/>
              <a:gd name="T2" fmla="*/ 2147483647 w 96"/>
              <a:gd name="T3" fmla="*/ 2147483647 h 86"/>
              <a:gd name="T4" fmla="*/ 2147483647 w 96"/>
              <a:gd name="T5" fmla="*/ 2147483647 h 86"/>
              <a:gd name="T6" fmla="*/ 2147483647 w 96"/>
              <a:gd name="T7" fmla="*/ 0 h 86"/>
              <a:gd name="T8" fmla="*/ 0 w 96"/>
              <a:gd name="T9" fmla="*/ 2147483647 h 86"/>
              <a:gd name="T10" fmla="*/ 0 60000 65536"/>
              <a:gd name="T11" fmla="*/ 0 60000 65536"/>
              <a:gd name="T12" fmla="*/ 0 60000 65536"/>
              <a:gd name="T13" fmla="*/ 0 60000 65536"/>
              <a:gd name="T14" fmla="*/ 0 60000 65536"/>
              <a:gd name="T15" fmla="*/ 0 w 96"/>
              <a:gd name="T16" fmla="*/ 0 h 86"/>
              <a:gd name="T17" fmla="*/ 96 w 96"/>
              <a:gd name="T18" fmla="*/ 86 h 86"/>
            </a:gdLst>
            <a:ahLst/>
            <a:cxnLst>
              <a:cxn ang="T10">
                <a:pos x="T0" y="T1"/>
              </a:cxn>
              <a:cxn ang="T11">
                <a:pos x="T2" y="T3"/>
              </a:cxn>
              <a:cxn ang="T12">
                <a:pos x="T4" y="T5"/>
              </a:cxn>
              <a:cxn ang="T13">
                <a:pos x="T6" y="T7"/>
              </a:cxn>
              <a:cxn ang="T14">
                <a:pos x="T8" y="T9"/>
              </a:cxn>
            </a:cxnLst>
            <a:rect l="T15" t="T16" r="T17" b="T18"/>
            <a:pathLst>
              <a:path w="96" h="86">
                <a:moveTo>
                  <a:pt x="0" y="38"/>
                </a:moveTo>
                <a:lnTo>
                  <a:pt x="48" y="86"/>
                </a:lnTo>
                <a:lnTo>
                  <a:pt x="96" y="38"/>
                </a:lnTo>
                <a:lnTo>
                  <a:pt x="50" y="0"/>
                </a:lnTo>
                <a:lnTo>
                  <a:pt x="0" y="38"/>
                </a:lnTo>
                <a:close/>
              </a:path>
            </a:pathLst>
          </a:custGeom>
          <a:solidFill>
            <a:srgbClr val="E6F4FF"/>
          </a:solidFill>
          <a:ln w="9525">
            <a:solidFill>
              <a:schemeClr val="tx1"/>
            </a:solidFill>
            <a:round/>
            <a:headEnd/>
            <a:tailEnd/>
          </a:ln>
        </p:spPr>
        <p:txBody>
          <a:bodyPr/>
          <a:lstStyle/>
          <a:p>
            <a:pPr eaLnBrk="0" hangingPunct="0"/>
            <a:endParaRPr lang="en-GB"/>
          </a:p>
        </p:txBody>
      </p:sp>
      <p:sp>
        <p:nvSpPr>
          <p:cNvPr id="325651" name="Freeform 18"/>
          <p:cNvSpPr>
            <a:spLocks/>
          </p:cNvSpPr>
          <p:nvPr/>
        </p:nvSpPr>
        <p:spPr bwMode="auto">
          <a:xfrm>
            <a:off x="6188075" y="3243263"/>
            <a:ext cx="152400" cy="136525"/>
          </a:xfrm>
          <a:custGeom>
            <a:avLst/>
            <a:gdLst>
              <a:gd name="T0" fmla="*/ 0 w 96"/>
              <a:gd name="T1" fmla="*/ 2147483647 h 86"/>
              <a:gd name="T2" fmla="*/ 2147483647 w 96"/>
              <a:gd name="T3" fmla="*/ 2147483647 h 86"/>
              <a:gd name="T4" fmla="*/ 2147483647 w 96"/>
              <a:gd name="T5" fmla="*/ 2147483647 h 86"/>
              <a:gd name="T6" fmla="*/ 2147483647 w 96"/>
              <a:gd name="T7" fmla="*/ 0 h 86"/>
              <a:gd name="T8" fmla="*/ 0 w 96"/>
              <a:gd name="T9" fmla="*/ 2147483647 h 86"/>
              <a:gd name="T10" fmla="*/ 0 60000 65536"/>
              <a:gd name="T11" fmla="*/ 0 60000 65536"/>
              <a:gd name="T12" fmla="*/ 0 60000 65536"/>
              <a:gd name="T13" fmla="*/ 0 60000 65536"/>
              <a:gd name="T14" fmla="*/ 0 60000 65536"/>
              <a:gd name="T15" fmla="*/ 0 w 96"/>
              <a:gd name="T16" fmla="*/ 0 h 86"/>
              <a:gd name="T17" fmla="*/ 96 w 96"/>
              <a:gd name="T18" fmla="*/ 86 h 86"/>
            </a:gdLst>
            <a:ahLst/>
            <a:cxnLst>
              <a:cxn ang="T10">
                <a:pos x="T0" y="T1"/>
              </a:cxn>
              <a:cxn ang="T11">
                <a:pos x="T2" y="T3"/>
              </a:cxn>
              <a:cxn ang="T12">
                <a:pos x="T4" y="T5"/>
              </a:cxn>
              <a:cxn ang="T13">
                <a:pos x="T6" y="T7"/>
              </a:cxn>
              <a:cxn ang="T14">
                <a:pos x="T8" y="T9"/>
              </a:cxn>
            </a:cxnLst>
            <a:rect l="T15" t="T16" r="T17" b="T18"/>
            <a:pathLst>
              <a:path w="96" h="86">
                <a:moveTo>
                  <a:pt x="0" y="38"/>
                </a:moveTo>
                <a:lnTo>
                  <a:pt x="48" y="86"/>
                </a:lnTo>
                <a:lnTo>
                  <a:pt x="96" y="38"/>
                </a:lnTo>
                <a:lnTo>
                  <a:pt x="50" y="0"/>
                </a:lnTo>
                <a:lnTo>
                  <a:pt x="0" y="38"/>
                </a:lnTo>
                <a:close/>
              </a:path>
            </a:pathLst>
          </a:custGeom>
          <a:solidFill>
            <a:schemeClr val="tx1"/>
          </a:solidFill>
          <a:ln w="9525">
            <a:solidFill>
              <a:schemeClr val="tx1"/>
            </a:solidFill>
            <a:round/>
            <a:headEnd/>
            <a:tailEnd/>
          </a:ln>
        </p:spPr>
        <p:txBody>
          <a:bodyPr/>
          <a:lstStyle/>
          <a:p>
            <a:pPr eaLnBrk="0" hangingPunct="0"/>
            <a:endParaRPr lang="en-GB"/>
          </a:p>
        </p:txBody>
      </p:sp>
      <p:sp>
        <p:nvSpPr>
          <p:cNvPr id="325652" name="Freeform 19"/>
          <p:cNvSpPr>
            <a:spLocks/>
          </p:cNvSpPr>
          <p:nvPr/>
        </p:nvSpPr>
        <p:spPr bwMode="auto">
          <a:xfrm>
            <a:off x="3444875" y="2276475"/>
            <a:ext cx="152400" cy="136525"/>
          </a:xfrm>
          <a:custGeom>
            <a:avLst/>
            <a:gdLst>
              <a:gd name="T0" fmla="*/ 0 w 96"/>
              <a:gd name="T1" fmla="*/ 2147483647 h 86"/>
              <a:gd name="T2" fmla="*/ 2147483647 w 96"/>
              <a:gd name="T3" fmla="*/ 2147483647 h 86"/>
              <a:gd name="T4" fmla="*/ 2147483647 w 96"/>
              <a:gd name="T5" fmla="*/ 2147483647 h 86"/>
              <a:gd name="T6" fmla="*/ 2147483647 w 96"/>
              <a:gd name="T7" fmla="*/ 0 h 86"/>
              <a:gd name="T8" fmla="*/ 0 w 96"/>
              <a:gd name="T9" fmla="*/ 2147483647 h 86"/>
              <a:gd name="T10" fmla="*/ 0 60000 65536"/>
              <a:gd name="T11" fmla="*/ 0 60000 65536"/>
              <a:gd name="T12" fmla="*/ 0 60000 65536"/>
              <a:gd name="T13" fmla="*/ 0 60000 65536"/>
              <a:gd name="T14" fmla="*/ 0 60000 65536"/>
              <a:gd name="T15" fmla="*/ 0 w 96"/>
              <a:gd name="T16" fmla="*/ 0 h 86"/>
              <a:gd name="T17" fmla="*/ 96 w 96"/>
              <a:gd name="T18" fmla="*/ 86 h 86"/>
            </a:gdLst>
            <a:ahLst/>
            <a:cxnLst>
              <a:cxn ang="T10">
                <a:pos x="T0" y="T1"/>
              </a:cxn>
              <a:cxn ang="T11">
                <a:pos x="T2" y="T3"/>
              </a:cxn>
              <a:cxn ang="T12">
                <a:pos x="T4" y="T5"/>
              </a:cxn>
              <a:cxn ang="T13">
                <a:pos x="T6" y="T7"/>
              </a:cxn>
              <a:cxn ang="T14">
                <a:pos x="T8" y="T9"/>
              </a:cxn>
            </a:cxnLst>
            <a:rect l="T15" t="T16" r="T17" b="T18"/>
            <a:pathLst>
              <a:path w="96" h="86">
                <a:moveTo>
                  <a:pt x="0" y="38"/>
                </a:moveTo>
                <a:lnTo>
                  <a:pt x="48" y="86"/>
                </a:lnTo>
                <a:lnTo>
                  <a:pt x="96" y="38"/>
                </a:lnTo>
                <a:lnTo>
                  <a:pt x="50" y="0"/>
                </a:lnTo>
                <a:lnTo>
                  <a:pt x="0" y="38"/>
                </a:lnTo>
                <a:close/>
              </a:path>
            </a:pathLst>
          </a:custGeom>
          <a:solidFill>
            <a:srgbClr val="E6F4FF"/>
          </a:solidFill>
          <a:ln w="9525">
            <a:solidFill>
              <a:schemeClr val="tx1"/>
            </a:solidFill>
            <a:round/>
            <a:headEnd/>
            <a:tailEnd/>
          </a:ln>
        </p:spPr>
        <p:txBody>
          <a:bodyPr/>
          <a:lstStyle/>
          <a:p>
            <a:pPr eaLnBrk="0" hangingPunct="0"/>
            <a:endParaRPr lang="en-GB"/>
          </a:p>
        </p:txBody>
      </p:sp>
      <p:sp>
        <p:nvSpPr>
          <p:cNvPr id="325653" name="Text Box 20"/>
          <p:cNvSpPr txBox="1">
            <a:spLocks noChangeArrowheads="1"/>
          </p:cNvSpPr>
          <p:nvPr/>
        </p:nvSpPr>
        <p:spPr bwMode="auto">
          <a:xfrm>
            <a:off x="5819775" y="2919413"/>
            <a:ext cx="296863" cy="336550"/>
          </a:xfrm>
          <a:prstGeom prst="rect">
            <a:avLst/>
          </a:prstGeom>
          <a:noFill/>
          <a:ln w="9525">
            <a:noFill/>
            <a:miter lim="800000"/>
            <a:headEnd/>
            <a:tailEnd/>
          </a:ln>
        </p:spPr>
        <p:txBody>
          <a:bodyPr wrap="none">
            <a:spAutoFit/>
          </a:bodyPr>
          <a:lstStyle/>
          <a:p>
            <a:pPr algn="l"/>
            <a:r>
              <a:rPr lang="fr-BE"/>
              <a:t>1</a:t>
            </a:r>
            <a:endParaRPr lang="en-US"/>
          </a:p>
        </p:txBody>
      </p:sp>
      <p:sp>
        <p:nvSpPr>
          <p:cNvPr id="325654" name="Text Box 21"/>
          <p:cNvSpPr txBox="1">
            <a:spLocks noChangeArrowheads="1"/>
          </p:cNvSpPr>
          <p:nvPr/>
        </p:nvSpPr>
        <p:spPr bwMode="auto">
          <a:xfrm>
            <a:off x="3468688" y="1365250"/>
            <a:ext cx="303212" cy="457200"/>
          </a:xfrm>
          <a:prstGeom prst="rect">
            <a:avLst/>
          </a:prstGeom>
          <a:noFill/>
          <a:ln w="9525">
            <a:noFill/>
            <a:miter lim="800000"/>
            <a:headEnd/>
            <a:tailEnd/>
          </a:ln>
        </p:spPr>
        <p:txBody>
          <a:bodyPr wrap="none">
            <a:spAutoFit/>
          </a:bodyPr>
          <a:lstStyle/>
          <a:p>
            <a:pPr algn="l"/>
            <a:r>
              <a:rPr lang="fr-BE" sz="2400"/>
              <a:t>*</a:t>
            </a:r>
            <a:endParaRPr lang="en-US" sz="2400"/>
          </a:p>
        </p:txBody>
      </p:sp>
      <p:sp>
        <p:nvSpPr>
          <p:cNvPr id="325655" name="Rectangle 22"/>
          <p:cNvSpPr>
            <a:spLocks noChangeArrowheads="1"/>
          </p:cNvSpPr>
          <p:nvPr/>
        </p:nvSpPr>
        <p:spPr bwMode="auto">
          <a:xfrm>
            <a:off x="320675" y="5324475"/>
            <a:ext cx="2209800" cy="381000"/>
          </a:xfrm>
          <a:prstGeom prst="rect">
            <a:avLst/>
          </a:prstGeom>
          <a:solidFill>
            <a:srgbClr val="E6F4FF"/>
          </a:solidFill>
          <a:ln w="9525">
            <a:solidFill>
              <a:schemeClr val="tx1"/>
            </a:solidFill>
            <a:miter lim="800000"/>
            <a:headEnd/>
            <a:tailEnd/>
          </a:ln>
        </p:spPr>
        <p:txBody>
          <a:bodyPr wrap="none" anchor="ctr"/>
          <a:lstStyle/>
          <a:p>
            <a:r>
              <a:rPr lang="fr-BE" sz="1800"/>
              <a:t>NormalAccount</a:t>
            </a:r>
            <a:endParaRPr lang="en-US" sz="1800"/>
          </a:p>
        </p:txBody>
      </p:sp>
      <p:sp>
        <p:nvSpPr>
          <p:cNvPr id="325656" name="Rectangle 23"/>
          <p:cNvSpPr>
            <a:spLocks noChangeArrowheads="1"/>
          </p:cNvSpPr>
          <p:nvPr/>
        </p:nvSpPr>
        <p:spPr bwMode="auto">
          <a:xfrm>
            <a:off x="320675" y="5705475"/>
            <a:ext cx="2209800" cy="76200"/>
          </a:xfrm>
          <a:prstGeom prst="rect">
            <a:avLst/>
          </a:prstGeom>
          <a:solidFill>
            <a:srgbClr val="E6F4FF"/>
          </a:solidFill>
          <a:ln w="9525">
            <a:solidFill>
              <a:schemeClr val="tx1"/>
            </a:solidFill>
            <a:miter lim="800000"/>
            <a:headEnd/>
            <a:tailEnd/>
          </a:ln>
        </p:spPr>
        <p:txBody>
          <a:bodyPr wrap="none" anchor="ctr"/>
          <a:lstStyle/>
          <a:p>
            <a:pPr algn="l"/>
            <a:endParaRPr lang="en-GB" sz="1400"/>
          </a:p>
        </p:txBody>
      </p:sp>
      <p:sp>
        <p:nvSpPr>
          <p:cNvPr id="325657" name="Rectangle 24"/>
          <p:cNvSpPr>
            <a:spLocks noChangeArrowheads="1"/>
          </p:cNvSpPr>
          <p:nvPr/>
        </p:nvSpPr>
        <p:spPr bwMode="auto">
          <a:xfrm>
            <a:off x="320675" y="5781675"/>
            <a:ext cx="2209800" cy="304800"/>
          </a:xfrm>
          <a:prstGeom prst="rect">
            <a:avLst/>
          </a:prstGeom>
          <a:solidFill>
            <a:srgbClr val="E6F4FF"/>
          </a:solidFill>
          <a:ln w="9525">
            <a:solidFill>
              <a:schemeClr val="tx1"/>
            </a:solidFill>
            <a:miter lim="800000"/>
            <a:headEnd/>
            <a:tailEnd/>
          </a:ln>
        </p:spPr>
        <p:txBody>
          <a:bodyPr wrap="none" anchor="ctr"/>
          <a:lstStyle/>
          <a:p>
            <a:pPr algn="l"/>
            <a:r>
              <a:rPr lang="fr-BE" sz="1400"/>
              <a:t>calculInterest():int</a:t>
            </a:r>
            <a:endParaRPr lang="en-US" sz="1400"/>
          </a:p>
        </p:txBody>
      </p:sp>
      <p:sp>
        <p:nvSpPr>
          <p:cNvPr id="325658" name="Rectangle 25"/>
          <p:cNvSpPr>
            <a:spLocks noChangeArrowheads="1"/>
          </p:cNvSpPr>
          <p:nvPr/>
        </p:nvSpPr>
        <p:spPr bwMode="auto">
          <a:xfrm>
            <a:off x="2987675" y="5324475"/>
            <a:ext cx="2209800" cy="381000"/>
          </a:xfrm>
          <a:prstGeom prst="rect">
            <a:avLst/>
          </a:prstGeom>
          <a:solidFill>
            <a:srgbClr val="E6F4FF"/>
          </a:solidFill>
          <a:ln w="9525">
            <a:solidFill>
              <a:schemeClr val="tx1"/>
            </a:solidFill>
            <a:miter lim="800000"/>
            <a:headEnd/>
            <a:tailEnd/>
          </a:ln>
        </p:spPr>
        <p:txBody>
          <a:bodyPr wrap="none" anchor="ctr"/>
          <a:lstStyle/>
          <a:p>
            <a:r>
              <a:rPr lang="fr-BE" sz="1800"/>
              <a:t>SparingAccount</a:t>
            </a:r>
            <a:endParaRPr lang="en-US" sz="1800"/>
          </a:p>
        </p:txBody>
      </p:sp>
      <p:sp>
        <p:nvSpPr>
          <p:cNvPr id="325659" name="Rectangle 26"/>
          <p:cNvSpPr>
            <a:spLocks noChangeArrowheads="1"/>
          </p:cNvSpPr>
          <p:nvPr/>
        </p:nvSpPr>
        <p:spPr bwMode="auto">
          <a:xfrm>
            <a:off x="2987675" y="5705475"/>
            <a:ext cx="2209800" cy="76200"/>
          </a:xfrm>
          <a:prstGeom prst="rect">
            <a:avLst/>
          </a:prstGeom>
          <a:solidFill>
            <a:srgbClr val="E6F4FF"/>
          </a:solidFill>
          <a:ln w="9525">
            <a:solidFill>
              <a:schemeClr val="tx1"/>
            </a:solidFill>
            <a:miter lim="800000"/>
            <a:headEnd/>
            <a:tailEnd/>
          </a:ln>
        </p:spPr>
        <p:txBody>
          <a:bodyPr wrap="none" anchor="ctr"/>
          <a:lstStyle/>
          <a:p>
            <a:pPr algn="l"/>
            <a:endParaRPr lang="en-GB" sz="1400"/>
          </a:p>
        </p:txBody>
      </p:sp>
      <p:sp>
        <p:nvSpPr>
          <p:cNvPr id="325660" name="Rectangle 27"/>
          <p:cNvSpPr>
            <a:spLocks noChangeArrowheads="1"/>
          </p:cNvSpPr>
          <p:nvPr/>
        </p:nvSpPr>
        <p:spPr bwMode="auto">
          <a:xfrm>
            <a:off x="2987675" y="5781675"/>
            <a:ext cx="2209800" cy="304800"/>
          </a:xfrm>
          <a:prstGeom prst="rect">
            <a:avLst/>
          </a:prstGeom>
          <a:solidFill>
            <a:srgbClr val="E6F4FF"/>
          </a:solidFill>
          <a:ln w="9525">
            <a:solidFill>
              <a:schemeClr val="tx1"/>
            </a:solidFill>
            <a:miter lim="800000"/>
            <a:headEnd/>
            <a:tailEnd/>
          </a:ln>
        </p:spPr>
        <p:txBody>
          <a:bodyPr wrap="none" anchor="ctr"/>
          <a:lstStyle/>
          <a:p>
            <a:pPr algn="l"/>
            <a:r>
              <a:rPr lang="fr-BE" sz="1400"/>
              <a:t>calculInterest():int</a:t>
            </a:r>
            <a:endParaRPr lang="en-US" sz="1400"/>
          </a:p>
        </p:txBody>
      </p:sp>
      <p:sp>
        <p:nvSpPr>
          <p:cNvPr id="325661" name="Rectangle 28"/>
          <p:cNvSpPr>
            <a:spLocks noChangeArrowheads="1"/>
          </p:cNvSpPr>
          <p:nvPr/>
        </p:nvSpPr>
        <p:spPr bwMode="auto">
          <a:xfrm>
            <a:off x="6111875" y="1666875"/>
            <a:ext cx="2362200" cy="381000"/>
          </a:xfrm>
          <a:prstGeom prst="rect">
            <a:avLst/>
          </a:prstGeom>
          <a:solidFill>
            <a:srgbClr val="E6F4FF"/>
          </a:solidFill>
          <a:ln w="9525">
            <a:solidFill>
              <a:schemeClr val="tx1"/>
            </a:solidFill>
            <a:miter lim="800000"/>
            <a:headEnd/>
            <a:tailEnd/>
          </a:ln>
        </p:spPr>
        <p:txBody>
          <a:bodyPr wrap="none" anchor="ctr"/>
          <a:lstStyle/>
          <a:p>
            <a:r>
              <a:rPr lang="fr-BE" sz="1800"/>
              <a:t>MyProgram</a:t>
            </a:r>
            <a:endParaRPr lang="en-US" sz="1800"/>
          </a:p>
        </p:txBody>
      </p:sp>
      <p:sp>
        <p:nvSpPr>
          <p:cNvPr id="325662" name="Rectangle 29"/>
          <p:cNvSpPr>
            <a:spLocks noChangeArrowheads="1"/>
          </p:cNvSpPr>
          <p:nvPr/>
        </p:nvSpPr>
        <p:spPr bwMode="auto">
          <a:xfrm>
            <a:off x="6111875" y="2047875"/>
            <a:ext cx="2362200" cy="152400"/>
          </a:xfrm>
          <a:prstGeom prst="rect">
            <a:avLst/>
          </a:prstGeom>
          <a:solidFill>
            <a:srgbClr val="E6F4FF"/>
          </a:solidFill>
          <a:ln w="9525">
            <a:solidFill>
              <a:schemeClr val="tx1"/>
            </a:solidFill>
            <a:miter lim="800000"/>
            <a:headEnd/>
            <a:tailEnd/>
          </a:ln>
        </p:spPr>
        <p:txBody>
          <a:bodyPr wrap="none" anchor="ctr"/>
          <a:lstStyle/>
          <a:p>
            <a:pPr algn="l"/>
            <a:endParaRPr lang="en-GB" sz="1400"/>
          </a:p>
        </p:txBody>
      </p:sp>
      <p:sp>
        <p:nvSpPr>
          <p:cNvPr id="325663" name="Rectangle 30"/>
          <p:cNvSpPr>
            <a:spLocks noChangeArrowheads="1"/>
          </p:cNvSpPr>
          <p:nvPr/>
        </p:nvSpPr>
        <p:spPr bwMode="auto">
          <a:xfrm>
            <a:off x="6111875" y="2200275"/>
            <a:ext cx="2362200" cy="152400"/>
          </a:xfrm>
          <a:prstGeom prst="rect">
            <a:avLst/>
          </a:prstGeom>
          <a:solidFill>
            <a:srgbClr val="E6F4FF"/>
          </a:solidFill>
          <a:ln w="9525">
            <a:solidFill>
              <a:schemeClr val="tx1"/>
            </a:solidFill>
            <a:miter lim="800000"/>
            <a:headEnd/>
            <a:tailEnd/>
          </a:ln>
        </p:spPr>
        <p:txBody>
          <a:bodyPr wrap="none" anchor="ctr"/>
          <a:lstStyle/>
          <a:p>
            <a:pPr algn="l"/>
            <a:endParaRPr lang="en-GB" sz="1400"/>
          </a:p>
        </p:txBody>
      </p:sp>
      <p:cxnSp>
        <p:nvCxnSpPr>
          <p:cNvPr id="325664" name="AutoShape 31"/>
          <p:cNvCxnSpPr>
            <a:cxnSpLocks noChangeShapeType="1"/>
            <a:stCxn id="325646" idx="0"/>
            <a:endCxn id="325661" idx="1"/>
          </p:cNvCxnSpPr>
          <p:nvPr/>
        </p:nvCxnSpPr>
        <p:spPr bwMode="auto">
          <a:xfrm rot="5400000" flipH="1">
            <a:off x="6188075" y="1781175"/>
            <a:ext cx="1257300" cy="1409700"/>
          </a:xfrm>
          <a:prstGeom prst="bentConnector4">
            <a:avLst>
              <a:gd name="adj1" fmla="val 42426"/>
              <a:gd name="adj2" fmla="val 116218"/>
            </a:avLst>
          </a:prstGeom>
          <a:noFill/>
          <a:ln w="9525">
            <a:solidFill>
              <a:schemeClr val="tx1"/>
            </a:solidFill>
            <a:miter lim="800000"/>
            <a:headEnd/>
            <a:tailEnd type="triangle" w="med" len="med"/>
          </a:ln>
        </p:spPr>
      </p:cxnSp>
      <p:sp>
        <p:nvSpPr>
          <p:cNvPr id="325665" name="Freeform 32"/>
          <p:cNvSpPr>
            <a:spLocks/>
          </p:cNvSpPr>
          <p:nvPr/>
        </p:nvSpPr>
        <p:spPr bwMode="auto">
          <a:xfrm>
            <a:off x="5959475" y="1789113"/>
            <a:ext cx="152400" cy="136525"/>
          </a:xfrm>
          <a:custGeom>
            <a:avLst/>
            <a:gdLst>
              <a:gd name="T0" fmla="*/ 0 w 96"/>
              <a:gd name="T1" fmla="*/ 2147483647 h 86"/>
              <a:gd name="T2" fmla="*/ 2147483647 w 96"/>
              <a:gd name="T3" fmla="*/ 2147483647 h 86"/>
              <a:gd name="T4" fmla="*/ 2147483647 w 96"/>
              <a:gd name="T5" fmla="*/ 2147483647 h 86"/>
              <a:gd name="T6" fmla="*/ 2147483647 w 96"/>
              <a:gd name="T7" fmla="*/ 0 h 86"/>
              <a:gd name="T8" fmla="*/ 0 w 96"/>
              <a:gd name="T9" fmla="*/ 2147483647 h 86"/>
              <a:gd name="T10" fmla="*/ 0 60000 65536"/>
              <a:gd name="T11" fmla="*/ 0 60000 65536"/>
              <a:gd name="T12" fmla="*/ 0 60000 65536"/>
              <a:gd name="T13" fmla="*/ 0 60000 65536"/>
              <a:gd name="T14" fmla="*/ 0 60000 65536"/>
              <a:gd name="T15" fmla="*/ 0 w 96"/>
              <a:gd name="T16" fmla="*/ 0 h 86"/>
              <a:gd name="T17" fmla="*/ 96 w 96"/>
              <a:gd name="T18" fmla="*/ 86 h 86"/>
            </a:gdLst>
            <a:ahLst/>
            <a:cxnLst>
              <a:cxn ang="T10">
                <a:pos x="T0" y="T1"/>
              </a:cxn>
              <a:cxn ang="T11">
                <a:pos x="T2" y="T3"/>
              </a:cxn>
              <a:cxn ang="T12">
                <a:pos x="T4" y="T5"/>
              </a:cxn>
              <a:cxn ang="T13">
                <a:pos x="T6" y="T7"/>
              </a:cxn>
              <a:cxn ang="T14">
                <a:pos x="T8" y="T9"/>
              </a:cxn>
            </a:cxnLst>
            <a:rect l="T15" t="T16" r="T17" b="T18"/>
            <a:pathLst>
              <a:path w="96" h="86">
                <a:moveTo>
                  <a:pt x="0" y="38"/>
                </a:moveTo>
                <a:lnTo>
                  <a:pt x="48" y="86"/>
                </a:lnTo>
                <a:lnTo>
                  <a:pt x="96" y="38"/>
                </a:lnTo>
                <a:lnTo>
                  <a:pt x="50" y="0"/>
                </a:lnTo>
                <a:lnTo>
                  <a:pt x="0" y="38"/>
                </a:lnTo>
                <a:close/>
              </a:path>
            </a:pathLst>
          </a:custGeom>
          <a:solidFill>
            <a:srgbClr val="E6F4FF"/>
          </a:solidFill>
          <a:ln w="9525">
            <a:solidFill>
              <a:schemeClr val="tx1"/>
            </a:solidFill>
            <a:round/>
            <a:headEnd/>
            <a:tailEnd/>
          </a:ln>
        </p:spPr>
        <p:txBody>
          <a:bodyPr/>
          <a:lstStyle/>
          <a:p>
            <a:pPr eaLnBrk="0" hangingPunct="0"/>
            <a:endParaRPr lang="en-GB"/>
          </a:p>
        </p:txBody>
      </p:sp>
    </p:spTree>
  </p:cSld>
  <p:clrMapOvr>
    <a:masterClrMapping/>
  </p:clrMapOvr>
  <p:transition/>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Footer Placeholder 3"/>
          <p:cNvSpPr>
            <a:spLocks noGrp="1"/>
          </p:cNvSpPr>
          <p:nvPr>
            <p:ph type="ftr" sz="quarter" idx="10"/>
          </p:nvPr>
        </p:nvSpPr>
        <p:spPr>
          <a:noFill/>
        </p:spPr>
        <p:txBody>
          <a:bodyPr/>
          <a:lstStyle/>
          <a:p>
            <a:r>
              <a:rPr lang="fr-FR" altLang="en-US" smtClean="0"/>
              <a:t>Cours Java 2013 Bersini</a:t>
            </a:r>
            <a:endParaRPr lang="fr-FR" altLang="en-US" u="sng" smtClean="0"/>
          </a:p>
        </p:txBody>
      </p:sp>
      <p:sp>
        <p:nvSpPr>
          <p:cNvPr id="326659" name="Rectangle 2"/>
          <p:cNvSpPr>
            <a:spLocks noGrp="1" noChangeArrowheads="1"/>
          </p:cNvSpPr>
          <p:nvPr>
            <p:ph type="title"/>
          </p:nvPr>
        </p:nvSpPr>
        <p:spPr/>
        <p:txBody>
          <a:bodyPr/>
          <a:lstStyle/>
          <a:p>
            <a:r>
              <a:rPr lang="fr-FR" smtClean="0"/>
              <a:t>Les concepts de l’OO</a:t>
            </a:r>
            <a:br>
              <a:rPr lang="fr-FR" smtClean="0"/>
            </a:br>
            <a:r>
              <a:rPr lang="fr-FR" sz="2800" smtClean="0"/>
              <a:t>La modélisation devient la référence</a:t>
            </a:r>
          </a:p>
        </p:txBody>
      </p:sp>
      <p:sp>
        <p:nvSpPr>
          <p:cNvPr id="326660" name="Rectangle 3"/>
          <p:cNvSpPr>
            <a:spLocks noGrp="1" noChangeArrowheads="1"/>
          </p:cNvSpPr>
          <p:nvPr>
            <p:ph type="body" idx="1"/>
          </p:nvPr>
        </p:nvSpPr>
        <p:spPr>
          <a:xfrm>
            <a:off x="152400" y="990600"/>
            <a:ext cx="8839200" cy="4953000"/>
          </a:xfrm>
        </p:spPr>
        <p:txBody>
          <a:bodyPr/>
          <a:lstStyle/>
          <a:p>
            <a:r>
              <a:rPr lang="fr-FR" smtClean="0"/>
              <a:t>Exemple de diagramme de séquence</a:t>
            </a:r>
          </a:p>
        </p:txBody>
      </p:sp>
      <p:sp>
        <p:nvSpPr>
          <p:cNvPr id="326661" name="Rectangle 4"/>
          <p:cNvSpPr>
            <a:spLocks noChangeArrowheads="1"/>
          </p:cNvSpPr>
          <p:nvPr/>
        </p:nvSpPr>
        <p:spPr bwMode="auto">
          <a:xfrm>
            <a:off x="7096125" y="2224088"/>
            <a:ext cx="1812925" cy="457200"/>
          </a:xfrm>
          <a:prstGeom prst="rect">
            <a:avLst/>
          </a:prstGeom>
          <a:noFill/>
          <a:ln w="12700">
            <a:solidFill>
              <a:schemeClr val="tx1"/>
            </a:solidFill>
            <a:miter lim="800000"/>
            <a:headEnd type="none" w="sm" len="sm"/>
            <a:tailEnd type="none" w="sm" len="sm"/>
          </a:ln>
        </p:spPr>
        <p:txBody>
          <a:bodyPr wrap="none" anchor="ctr"/>
          <a:lstStyle/>
          <a:p>
            <a:pPr eaLnBrk="0" hangingPunct="0"/>
            <a:endParaRPr lang="en-GB"/>
          </a:p>
        </p:txBody>
      </p:sp>
      <p:sp>
        <p:nvSpPr>
          <p:cNvPr id="326662" name="Text Box 5"/>
          <p:cNvSpPr txBox="1">
            <a:spLocks noChangeArrowheads="1"/>
          </p:cNvSpPr>
          <p:nvPr/>
        </p:nvSpPr>
        <p:spPr bwMode="auto">
          <a:xfrm>
            <a:off x="7080250" y="2286000"/>
            <a:ext cx="1835150" cy="366713"/>
          </a:xfrm>
          <a:prstGeom prst="rect">
            <a:avLst/>
          </a:prstGeom>
          <a:noFill/>
          <a:ln w="12700">
            <a:noFill/>
            <a:miter lim="800000"/>
            <a:headEnd type="none" w="sm" len="sm"/>
            <a:tailEnd type="none" w="sm" len="sm"/>
          </a:ln>
        </p:spPr>
        <p:txBody>
          <a:bodyPr wrap="none">
            <a:spAutoFit/>
          </a:bodyPr>
          <a:lstStyle/>
          <a:p>
            <a:pPr algn="l" eaLnBrk="0" hangingPunct="0"/>
            <a:r>
              <a:rPr lang="fr-FR" sz="1800">
                <a:latin typeface="Helvetica" pitchFamily="34" charset="0"/>
              </a:rPr>
              <a:t> </a:t>
            </a:r>
            <a:r>
              <a:rPr lang="fr-FR" sz="1800" u="sng">
                <a:latin typeface="Helvetica" pitchFamily="34" charset="0"/>
              </a:rPr>
              <a:t>le compte de P.</a:t>
            </a:r>
            <a:endParaRPr lang="fr-FR" sz="1800">
              <a:latin typeface="Helvetica" pitchFamily="34" charset="0"/>
            </a:endParaRPr>
          </a:p>
        </p:txBody>
      </p:sp>
      <p:sp>
        <p:nvSpPr>
          <p:cNvPr id="326663" name="Rectangle 6"/>
          <p:cNvSpPr>
            <a:spLocks noChangeArrowheads="1"/>
          </p:cNvSpPr>
          <p:nvPr/>
        </p:nvSpPr>
        <p:spPr bwMode="auto">
          <a:xfrm>
            <a:off x="1304925" y="2224088"/>
            <a:ext cx="1050925" cy="457200"/>
          </a:xfrm>
          <a:prstGeom prst="rect">
            <a:avLst/>
          </a:prstGeom>
          <a:noFill/>
          <a:ln w="12700">
            <a:solidFill>
              <a:schemeClr val="tx1"/>
            </a:solidFill>
            <a:miter lim="800000"/>
            <a:headEnd type="none" w="sm" len="sm"/>
            <a:tailEnd type="none" w="sm" len="sm"/>
          </a:ln>
        </p:spPr>
        <p:txBody>
          <a:bodyPr wrap="none" anchor="ctr"/>
          <a:lstStyle/>
          <a:p>
            <a:pPr eaLnBrk="0" hangingPunct="0"/>
            <a:endParaRPr lang="en-GB"/>
          </a:p>
        </p:txBody>
      </p:sp>
      <p:sp>
        <p:nvSpPr>
          <p:cNvPr id="326664" name="Text Box 7"/>
          <p:cNvSpPr txBox="1">
            <a:spLocks noChangeArrowheads="1"/>
          </p:cNvSpPr>
          <p:nvPr/>
        </p:nvSpPr>
        <p:spPr bwMode="auto">
          <a:xfrm>
            <a:off x="1289050" y="2286000"/>
            <a:ext cx="1098550" cy="366713"/>
          </a:xfrm>
          <a:prstGeom prst="rect">
            <a:avLst/>
          </a:prstGeom>
          <a:noFill/>
          <a:ln w="12700">
            <a:noFill/>
            <a:miter lim="800000"/>
            <a:headEnd type="none" w="sm" len="sm"/>
            <a:tailEnd type="none" w="sm" len="sm"/>
          </a:ln>
        </p:spPr>
        <p:txBody>
          <a:bodyPr wrap="none">
            <a:spAutoFit/>
          </a:bodyPr>
          <a:lstStyle/>
          <a:p>
            <a:pPr algn="l" eaLnBrk="0" hangingPunct="0"/>
            <a:r>
              <a:rPr lang="fr-FR" sz="1800" u="sng">
                <a:latin typeface="Helvetica" pitchFamily="34" charset="0"/>
              </a:rPr>
              <a:t>le distrib.</a:t>
            </a:r>
            <a:endParaRPr lang="fr-FR" sz="1800">
              <a:latin typeface="Helvetica" pitchFamily="34" charset="0"/>
            </a:endParaRPr>
          </a:p>
        </p:txBody>
      </p:sp>
      <p:sp>
        <p:nvSpPr>
          <p:cNvPr id="326665" name="Rectangle 8"/>
          <p:cNvSpPr>
            <a:spLocks noChangeArrowheads="1"/>
          </p:cNvSpPr>
          <p:nvPr/>
        </p:nvSpPr>
        <p:spPr bwMode="auto">
          <a:xfrm>
            <a:off x="5648325" y="2224088"/>
            <a:ext cx="1279525" cy="457200"/>
          </a:xfrm>
          <a:prstGeom prst="rect">
            <a:avLst/>
          </a:prstGeom>
          <a:noFill/>
          <a:ln w="12700">
            <a:solidFill>
              <a:schemeClr val="tx1"/>
            </a:solidFill>
            <a:miter lim="800000"/>
            <a:headEnd type="none" w="sm" len="sm"/>
            <a:tailEnd type="none" w="sm" len="sm"/>
          </a:ln>
        </p:spPr>
        <p:txBody>
          <a:bodyPr wrap="none" anchor="ctr"/>
          <a:lstStyle/>
          <a:p>
            <a:pPr eaLnBrk="0" hangingPunct="0"/>
            <a:endParaRPr lang="en-GB"/>
          </a:p>
        </p:txBody>
      </p:sp>
      <p:sp>
        <p:nvSpPr>
          <p:cNvPr id="326666" name="Text Box 9"/>
          <p:cNvSpPr txBox="1">
            <a:spLocks noChangeArrowheads="1"/>
          </p:cNvSpPr>
          <p:nvPr/>
        </p:nvSpPr>
        <p:spPr bwMode="auto">
          <a:xfrm>
            <a:off x="5632450" y="2286000"/>
            <a:ext cx="1250950" cy="366713"/>
          </a:xfrm>
          <a:prstGeom prst="rect">
            <a:avLst/>
          </a:prstGeom>
          <a:noFill/>
          <a:ln w="12700">
            <a:noFill/>
            <a:miter lim="800000"/>
            <a:headEnd type="none" w="sm" len="sm"/>
            <a:tailEnd type="none" w="sm" len="sm"/>
          </a:ln>
        </p:spPr>
        <p:txBody>
          <a:bodyPr wrap="none">
            <a:spAutoFit/>
          </a:bodyPr>
          <a:lstStyle/>
          <a:p>
            <a:pPr algn="l" eaLnBrk="0" hangingPunct="0"/>
            <a:r>
              <a:rPr lang="fr-FR" sz="1800">
                <a:latin typeface="Helvetica" pitchFamily="34" charset="0"/>
              </a:rPr>
              <a:t> </a:t>
            </a:r>
            <a:r>
              <a:rPr lang="fr-FR" sz="1800" u="sng">
                <a:latin typeface="Helvetica" pitchFamily="34" charset="0"/>
              </a:rPr>
              <a:t>la banque</a:t>
            </a:r>
            <a:endParaRPr lang="fr-FR" sz="1800">
              <a:latin typeface="Helvetica" pitchFamily="34" charset="0"/>
            </a:endParaRPr>
          </a:p>
        </p:txBody>
      </p:sp>
      <p:sp>
        <p:nvSpPr>
          <p:cNvPr id="326667" name="Text Box 10"/>
          <p:cNvSpPr txBox="1">
            <a:spLocks noChangeArrowheads="1"/>
          </p:cNvSpPr>
          <p:nvPr/>
        </p:nvSpPr>
        <p:spPr bwMode="auto">
          <a:xfrm>
            <a:off x="298450" y="2286000"/>
            <a:ext cx="615950" cy="366713"/>
          </a:xfrm>
          <a:prstGeom prst="rect">
            <a:avLst/>
          </a:prstGeom>
          <a:noFill/>
          <a:ln w="12700">
            <a:noFill/>
            <a:miter lim="800000"/>
            <a:headEnd type="none" w="sm" len="sm"/>
            <a:tailEnd type="none" w="sm" len="sm"/>
          </a:ln>
        </p:spPr>
        <p:txBody>
          <a:bodyPr wrap="none">
            <a:spAutoFit/>
          </a:bodyPr>
          <a:lstStyle/>
          <a:p>
            <a:pPr algn="l" eaLnBrk="0" hangingPunct="0"/>
            <a:r>
              <a:rPr lang="fr-FR" sz="1800" u="sng">
                <a:latin typeface="Helvetica" pitchFamily="34" charset="0"/>
              </a:rPr>
              <a:t>paul</a:t>
            </a:r>
            <a:endParaRPr lang="fr-FR" sz="1800">
              <a:latin typeface="Helvetica" pitchFamily="34" charset="0"/>
            </a:endParaRPr>
          </a:p>
        </p:txBody>
      </p:sp>
      <p:sp>
        <p:nvSpPr>
          <p:cNvPr id="326668" name="Line 11"/>
          <p:cNvSpPr>
            <a:spLocks noChangeShapeType="1"/>
          </p:cNvSpPr>
          <p:nvPr/>
        </p:nvSpPr>
        <p:spPr bwMode="auto">
          <a:xfrm>
            <a:off x="603250" y="2667000"/>
            <a:ext cx="0" cy="3429000"/>
          </a:xfrm>
          <a:prstGeom prst="line">
            <a:avLst/>
          </a:prstGeom>
          <a:noFill/>
          <a:ln w="57150">
            <a:solidFill>
              <a:schemeClr val="tx1"/>
            </a:solidFill>
            <a:round/>
            <a:headEnd type="none" w="sm" len="sm"/>
            <a:tailEnd type="none" w="sm" len="sm"/>
          </a:ln>
        </p:spPr>
        <p:txBody>
          <a:bodyPr wrap="none" anchor="ctr"/>
          <a:lstStyle/>
          <a:p>
            <a:endParaRPr lang="fr-FR"/>
          </a:p>
        </p:txBody>
      </p:sp>
      <p:grpSp>
        <p:nvGrpSpPr>
          <p:cNvPr id="2" name="Group 12"/>
          <p:cNvGrpSpPr>
            <a:grpSpLocks/>
          </p:cNvGrpSpPr>
          <p:nvPr/>
        </p:nvGrpSpPr>
        <p:grpSpPr bwMode="auto">
          <a:xfrm>
            <a:off x="450850" y="1600200"/>
            <a:ext cx="328613" cy="685800"/>
            <a:chOff x="528" y="1824"/>
            <a:chExt cx="192" cy="576"/>
          </a:xfrm>
        </p:grpSpPr>
        <p:sp>
          <p:nvSpPr>
            <p:cNvPr id="326694" name="Oval 13"/>
            <p:cNvSpPr>
              <a:spLocks noChangeArrowheads="1"/>
            </p:cNvSpPr>
            <p:nvPr/>
          </p:nvSpPr>
          <p:spPr bwMode="auto">
            <a:xfrm>
              <a:off x="528" y="1824"/>
              <a:ext cx="192" cy="192"/>
            </a:xfrm>
            <a:prstGeom prst="ellipse">
              <a:avLst/>
            </a:prstGeom>
            <a:noFill/>
            <a:ln w="28575">
              <a:solidFill>
                <a:schemeClr val="tx1"/>
              </a:solidFill>
              <a:round/>
              <a:headEnd type="none" w="sm" len="sm"/>
              <a:tailEnd type="none" w="sm" len="sm"/>
            </a:ln>
          </p:spPr>
          <p:txBody>
            <a:bodyPr wrap="none" anchor="ctr"/>
            <a:lstStyle/>
            <a:p>
              <a:pPr eaLnBrk="0" hangingPunct="0"/>
              <a:endParaRPr lang="en-GB"/>
            </a:p>
          </p:txBody>
        </p:sp>
        <p:sp>
          <p:nvSpPr>
            <p:cNvPr id="326695" name="Line 14"/>
            <p:cNvSpPr>
              <a:spLocks noChangeShapeType="1"/>
            </p:cNvSpPr>
            <p:nvPr/>
          </p:nvSpPr>
          <p:spPr bwMode="auto">
            <a:xfrm>
              <a:off x="624" y="2016"/>
              <a:ext cx="0" cy="288"/>
            </a:xfrm>
            <a:prstGeom prst="line">
              <a:avLst/>
            </a:prstGeom>
            <a:noFill/>
            <a:ln w="28575">
              <a:solidFill>
                <a:schemeClr val="tx1"/>
              </a:solidFill>
              <a:round/>
              <a:headEnd type="none" w="sm" len="sm"/>
              <a:tailEnd type="none" w="sm" len="sm"/>
            </a:ln>
          </p:spPr>
          <p:txBody>
            <a:bodyPr wrap="none" anchor="ctr"/>
            <a:lstStyle/>
            <a:p>
              <a:endParaRPr lang="fr-FR"/>
            </a:p>
          </p:txBody>
        </p:sp>
        <p:sp>
          <p:nvSpPr>
            <p:cNvPr id="326696" name="Line 15"/>
            <p:cNvSpPr>
              <a:spLocks noChangeShapeType="1"/>
            </p:cNvSpPr>
            <p:nvPr/>
          </p:nvSpPr>
          <p:spPr bwMode="auto">
            <a:xfrm>
              <a:off x="624" y="2304"/>
              <a:ext cx="96" cy="96"/>
            </a:xfrm>
            <a:prstGeom prst="line">
              <a:avLst/>
            </a:prstGeom>
            <a:noFill/>
            <a:ln w="28575">
              <a:solidFill>
                <a:schemeClr val="tx1"/>
              </a:solidFill>
              <a:round/>
              <a:headEnd type="none" w="sm" len="sm"/>
              <a:tailEnd type="none" w="sm" len="sm"/>
            </a:ln>
          </p:spPr>
          <p:txBody>
            <a:bodyPr wrap="none" anchor="ctr"/>
            <a:lstStyle/>
            <a:p>
              <a:endParaRPr lang="fr-FR"/>
            </a:p>
          </p:txBody>
        </p:sp>
        <p:sp>
          <p:nvSpPr>
            <p:cNvPr id="326697" name="Line 16"/>
            <p:cNvSpPr>
              <a:spLocks noChangeShapeType="1"/>
            </p:cNvSpPr>
            <p:nvPr/>
          </p:nvSpPr>
          <p:spPr bwMode="auto">
            <a:xfrm flipH="1">
              <a:off x="528" y="2304"/>
              <a:ext cx="96" cy="96"/>
            </a:xfrm>
            <a:prstGeom prst="line">
              <a:avLst/>
            </a:prstGeom>
            <a:noFill/>
            <a:ln w="28575">
              <a:solidFill>
                <a:schemeClr val="tx1"/>
              </a:solidFill>
              <a:round/>
              <a:headEnd type="none" w="sm" len="sm"/>
              <a:tailEnd type="none" w="sm" len="sm"/>
            </a:ln>
          </p:spPr>
          <p:txBody>
            <a:bodyPr wrap="none" anchor="ctr"/>
            <a:lstStyle/>
            <a:p>
              <a:endParaRPr lang="fr-FR"/>
            </a:p>
          </p:txBody>
        </p:sp>
        <p:sp>
          <p:nvSpPr>
            <p:cNvPr id="326698" name="Line 17"/>
            <p:cNvSpPr>
              <a:spLocks noChangeShapeType="1"/>
            </p:cNvSpPr>
            <p:nvPr/>
          </p:nvSpPr>
          <p:spPr bwMode="auto">
            <a:xfrm>
              <a:off x="528" y="2112"/>
              <a:ext cx="192" cy="0"/>
            </a:xfrm>
            <a:prstGeom prst="line">
              <a:avLst/>
            </a:prstGeom>
            <a:noFill/>
            <a:ln w="28575">
              <a:solidFill>
                <a:schemeClr val="tx1"/>
              </a:solidFill>
              <a:round/>
              <a:headEnd type="none" w="sm" len="sm"/>
              <a:tailEnd type="none" w="sm" len="sm"/>
            </a:ln>
          </p:spPr>
          <p:txBody>
            <a:bodyPr wrap="none" anchor="ctr"/>
            <a:lstStyle/>
            <a:p>
              <a:endParaRPr lang="fr-FR"/>
            </a:p>
          </p:txBody>
        </p:sp>
      </p:grpSp>
      <p:sp>
        <p:nvSpPr>
          <p:cNvPr id="326670" name="Line 18"/>
          <p:cNvSpPr>
            <a:spLocks noChangeShapeType="1"/>
          </p:cNvSpPr>
          <p:nvPr/>
        </p:nvSpPr>
        <p:spPr bwMode="auto">
          <a:xfrm>
            <a:off x="2051050" y="2667000"/>
            <a:ext cx="0" cy="3200400"/>
          </a:xfrm>
          <a:prstGeom prst="line">
            <a:avLst/>
          </a:prstGeom>
          <a:noFill/>
          <a:ln w="57150">
            <a:solidFill>
              <a:schemeClr val="tx1"/>
            </a:solidFill>
            <a:round/>
            <a:headEnd type="none" w="sm" len="sm"/>
            <a:tailEnd type="none" w="sm" len="sm"/>
          </a:ln>
        </p:spPr>
        <p:txBody>
          <a:bodyPr wrap="none" anchor="ctr"/>
          <a:lstStyle/>
          <a:p>
            <a:endParaRPr lang="fr-FR"/>
          </a:p>
        </p:txBody>
      </p:sp>
      <p:sp>
        <p:nvSpPr>
          <p:cNvPr id="326671" name="Line 19"/>
          <p:cNvSpPr>
            <a:spLocks noChangeShapeType="1"/>
          </p:cNvSpPr>
          <p:nvPr/>
        </p:nvSpPr>
        <p:spPr bwMode="auto">
          <a:xfrm>
            <a:off x="603250" y="3276600"/>
            <a:ext cx="1371600" cy="0"/>
          </a:xfrm>
          <a:prstGeom prst="line">
            <a:avLst/>
          </a:prstGeom>
          <a:noFill/>
          <a:ln w="12700">
            <a:solidFill>
              <a:schemeClr val="tx1"/>
            </a:solidFill>
            <a:round/>
            <a:headEnd type="none" w="sm" len="sm"/>
            <a:tailEnd type="triangle" w="med" len="med"/>
          </a:ln>
        </p:spPr>
        <p:txBody>
          <a:bodyPr wrap="none" anchor="ctr"/>
          <a:lstStyle/>
          <a:p>
            <a:endParaRPr lang="fr-FR"/>
          </a:p>
        </p:txBody>
      </p:sp>
      <p:sp>
        <p:nvSpPr>
          <p:cNvPr id="326672" name="Text Box 20"/>
          <p:cNvSpPr txBox="1">
            <a:spLocks noChangeArrowheads="1"/>
          </p:cNvSpPr>
          <p:nvPr/>
        </p:nvSpPr>
        <p:spPr bwMode="auto">
          <a:xfrm>
            <a:off x="679450" y="2995613"/>
            <a:ext cx="1058863" cy="304800"/>
          </a:xfrm>
          <a:prstGeom prst="rect">
            <a:avLst/>
          </a:prstGeom>
          <a:noFill/>
          <a:ln w="12700">
            <a:noFill/>
            <a:miter lim="800000"/>
            <a:headEnd type="none" w="sm" len="sm"/>
            <a:tailEnd type="none" w="sm" len="sm"/>
          </a:ln>
        </p:spPr>
        <p:txBody>
          <a:bodyPr wrap="none">
            <a:spAutoFit/>
          </a:bodyPr>
          <a:lstStyle/>
          <a:p>
            <a:pPr algn="l" eaLnBrk="0" hangingPunct="0"/>
            <a:r>
              <a:rPr lang="fr-FR" sz="1400">
                <a:latin typeface="Helvetica" pitchFamily="34" charset="0"/>
              </a:rPr>
              <a:t>retirer(500)</a:t>
            </a:r>
          </a:p>
        </p:txBody>
      </p:sp>
      <p:sp>
        <p:nvSpPr>
          <p:cNvPr id="326673" name="Line 21"/>
          <p:cNvSpPr>
            <a:spLocks noChangeShapeType="1"/>
          </p:cNvSpPr>
          <p:nvPr/>
        </p:nvSpPr>
        <p:spPr bwMode="auto">
          <a:xfrm>
            <a:off x="6242050" y="2667000"/>
            <a:ext cx="0" cy="3352800"/>
          </a:xfrm>
          <a:prstGeom prst="line">
            <a:avLst/>
          </a:prstGeom>
          <a:noFill/>
          <a:ln w="57150">
            <a:solidFill>
              <a:schemeClr val="tx1"/>
            </a:solidFill>
            <a:round/>
            <a:headEnd type="none" w="sm" len="sm"/>
            <a:tailEnd type="none" w="sm" len="sm"/>
          </a:ln>
        </p:spPr>
        <p:txBody>
          <a:bodyPr wrap="none" anchor="ctr"/>
          <a:lstStyle/>
          <a:p>
            <a:endParaRPr lang="fr-FR"/>
          </a:p>
        </p:txBody>
      </p:sp>
      <p:sp>
        <p:nvSpPr>
          <p:cNvPr id="326674" name="Line 22"/>
          <p:cNvSpPr>
            <a:spLocks noChangeShapeType="1"/>
          </p:cNvSpPr>
          <p:nvPr/>
        </p:nvSpPr>
        <p:spPr bwMode="auto">
          <a:xfrm>
            <a:off x="8223250" y="2667000"/>
            <a:ext cx="0" cy="3352800"/>
          </a:xfrm>
          <a:prstGeom prst="line">
            <a:avLst/>
          </a:prstGeom>
          <a:noFill/>
          <a:ln w="57150">
            <a:solidFill>
              <a:schemeClr val="tx1"/>
            </a:solidFill>
            <a:round/>
            <a:headEnd type="none" w="sm" len="sm"/>
            <a:tailEnd type="none" w="sm" len="sm"/>
          </a:ln>
        </p:spPr>
        <p:txBody>
          <a:bodyPr wrap="none" anchor="ctr"/>
          <a:lstStyle/>
          <a:p>
            <a:endParaRPr lang="fr-FR"/>
          </a:p>
        </p:txBody>
      </p:sp>
      <p:sp>
        <p:nvSpPr>
          <p:cNvPr id="326675" name="Line 23"/>
          <p:cNvSpPr>
            <a:spLocks noChangeShapeType="1"/>
          </p:cNvSpPr>
          <p:nvPr/>
        </p:nvSpPr>
        <p:spPr bwMode="auto">
          <a:xfrm>
            <a:off x="2051050" y="4343400"/>
            <a:ext cx="4114800" cy="0"/>
          </a:xfrm>
          <a:prstGeom prst="line">
            <a:avLst/>
          </a:prstGeom>
          <a:noFill/>
          <a:ln w="12700">
            <a:solidFill>
              <a:schemeClr val="tx1"/>
            </a:solidFill>
            <a:round/>
            <a:headEnd type="none" w="sm" len="sm"/>
            <a:tailEnd type="triangle" w="med" len="med"/>
          </a:ln>
        </p:spPr>
        <p:txBody>
          <a:bodyPr wrap="none" anchor="ctr"/>
          <a:lstStyle/>
          <a:p>
            <a:endParaRPr lang="fr-FR"/>
          </a:p>
        </p:txBody>
      </p:sp>
      <p:sp>
        <p:nvSpPr>
          <p:cNvPr id="326676" name="Line 24"/>
          <p:cNvSpPr>
            <a:spLocks noChangeShapeType="1"/>
          </p:cNvSpPr>
          <p:nvPr/>
        </p:nvSpPr>
        <p:spPr bwMode="auto">
          <a:xfrm>
            <a:off x="6318250" y="5029200"/>
            <a:ext cx="1828800" cy="0"/>
          </a:xfrm>
          <a:prstGeom prst="line">
            <a:avLst/>
          </a:prstGeom>
          <a:noFill/>
          <a:ln w="12700">
            <a:solidFill>
              <a:schemeClr val="tx1"/>
            </a:solidFill>
            <a:round/>
            <a:headEnd type="none" w="sm" len="sm"/>
            <a:tailEnd type="triangle" w="med" len="med"/>
          </a:ln>
        </p:spPr>
        <p:txBody>
          <a:bodyPr wrap="none" anchor="ctr"/>
          <a:lstStyle/>
          <a:p>
            <a:endParaRPr lang="fr-FR"/>
          </a:p>
        </p:txBody>
      </p:sp>
      <p:sp>
        <p:nvSpPr>
          <p:cNvPr id="326677" name="Text Box 25"/>
          <p:cNvSpPr txBox="1">
            <a:spLocks noChangeArrowheads="1"/>
          </p:cNvSpPr>
          <p:nvPr/>
        </p:nvSpPr>
        <p:spPr bwMode="auto">
          <a:xfrm>
            <a:off x="6470650" y="4724400"/>
            <a:ext cx="1524000" cy="304800"/>
          </a:xfrm>
          <a:prstGeom prst="rect">
            <a:avLst/>
          </a:prstGeom>
          <a:noFill/>
          <a:ln w="12700">
            <a:noFill/>
            <a:miter lim="800000"/>
            <a:headEnd type="none" w="sm" len="sm"/>
            <a:tailEnd type="none" w="sm" len="sm"/>
          </a:ln>
        </p:spPr>
        <p:txBody>
          <a:bodyPr>
            <a:spAutoFit/>
          </a:bodyPr>
          <a:lstStyle/>
          <a:p>
            <a:pPr algn="l" eaLnBrk="0" hangingPunct="0"/>
            <a:r>
              <a:rPr lang="fr-FR" sz="1400">
                <a:latin typeface="Helvetica" pitchFamily="34" charset="0"/>
              </a:rPr>
              <a:t>débiter(500)</a:t>
            </a:r>
          </a:p>
        </p:txBody>
      </p:sp>
      <p:sp>
        <p:nvSpPr>
          <p:cNvPr id="326678" name="Rectangle 26"/>
          <p:cNvSpPr>
            <a:spLocks noChangeArrowheads="1"/>
          </p:cNvSpPr>
          <p:nvPr/>
        </p:nvSpPr>
        <p:spPr bwMode="auto">
          <a:xfrm>
            <a:off x="2600325" y="2224088"/>
            <a:ext cx="1508125" cy="457200"/>
          </a:xfrm>
          <a:prstGeom prst="rect">
            <a:avLst/>
          </a:prstGeom>
          <a:noFill/>
          <a:ln w="12700">
            <a:solidFill>
              <a:schemeClr val="tx1"/>
            </a:solidFill>
            <a:miter lim="800000"/>
            <a:headEnd type="none" w="sm" len="sm"/>
            <a:tailEnd type="none" w="sm" len="sm"/>
          </a:ln>
        </p:spPr>
        <p:txBody>
          <a:bodyPr wrap="none" anchor="ctr"/>
          <a:lstStyle/>
          <a:p>
            <a:pPr eaLnBrk="0" hangingPunct="0"/>
            <a:endParaRPr lang="en-GB"/>
          </a:p>
        </p:txBody>
      </p:sp>
      <p:sp>
        <p:nvSpPr>
          <p:cNvPr id="326679" name="Text Box 27"/>
          <p:cNvSpPr txBox="1">
            <a:spLocks noChangeArrowheads="1"/>
          </p:cNvSpPr>
          <p:nvPr/>
        </p:nvSpPr>
        <p:spPr bwMode="auto">
          <a:xfrm>
            <a:off x="2584450" y="2286000"/>
            <a:ext cx="1530350" cy="366713"/>
          </a:xfrm>
          <a:prstGeom prst="rect">
            <a:avLst/>
          </a:prstGeom>
          <a:noFill/>
          <a:ln w="12700">
            <a:noFill/>
            <a:miter lim="800000"/>
            <a:headEnd type="none" w="sm" len="sm"/>
            <a:tailEnd type="none" w="sm" len="sm"/>
          </a:ln>
        </p:spPr>
        <p:txBody>
          <a:bodyPr wrap="none">
            <a:spAutoFit/>
          </a:bodyPr>
          <a:lstStyle/>
          <a:p>
            <a:pPr algn="l" eaLnBrk="0" hangingPunct="0"/>
            <a:r>
              <a:rPr lang="fr-FR" sz="1800" u="sng">
                <a:latin typeface="Helvetica" pitchFamily="34" charset="0"/>
              </a:rPr>
              <a:t>la carte de P.</a:t>
            </a:r>
            <a:endParaRPr lang="fr-FR" sz="1800">
              <a:latin typeface="Helvetica" pitchFamily="34" charset="0"/>
            </a:endParaRPr>
          </a:p>
        </p:txBody>
      </p:sp>
      <p:sp>
        <p:nvSpPr>
          <p:cNvPr id="326680" name="Line 28"/>
          <p:cNvSpPr>
            <a:spLocks noChangeShapeType="1"/>
          </p:cNvSpPr>
          <p:nvPr/>
        </p:nvSpPr>
        <p:spPr bwMode="auto">
          <a:xfrm>
            <a:off x="3346450" y="2667000"/>
            <a:ext cx="0" cy="1371600"/>
          </a:xfrm>
          <a:prstGeom prst="line">
            <a:avLst/>
          </a:prstGeom>
          <a:noFill/>
          <a:ln w="57150">
            <a:solidFill>
              <a:schemeClr val="tx1"/>
            </a:solidFill>
            <a:round/>
            <a:headEnd type="none" w="sm" len="sm"/>
            <a:tailEnd type="none" w="sm" len="sm"/>
          </a:ln>
        </p:spPr>
        <p:txBody>
          <a:bodyPr wrap="none" anchor="ctr"/>
          <a:lstStyle/>
          <a:p>
            <a:endParaRPr lang="fr-FR"/>
          </a:p>
        </p:txBody>
      </p:sp>
      <p:sp>
        <p:nvSpPr>
          <p:cNvPr id="326681" name="Line 29"/>
          <p:cNvSpPr>
            <a:spLocks noChangeShapeType="1"/>
          </p:cNvSpPr>
          <p:nvPr/>
        </p:nvSpPr>
        <p:spPr bwMode="auto">
          <a:xfrm>
            <a:off x="2051050" y="3581400"/>
            <a:ext cx="1295400" cy="0"/>
          </a:xfrm>
          <a:prstGeom prst="line">
            <a:avLst/>
          </a:prstGeom>
          <a:noFill/>
          <a:ln w="12700">
            <a:solidFill>
              <a:schemeClr val="tx1"/>
            </a:solidFill>
            <a:round/>
            <a:headEnd type="none" w="sm" len="sm"/>
            <a:tailEnd type="triangle" w="med" len="med"/>
          </a:ln>
        </p:spPr>
        <p:txBody>
          <a:bodyPr wrap="none" anchor="ctr"/>
          <a:lstStyle/>
          <a:p>
            <a:endParaRPr lang="fr-FR"/>
          </a:p>
        </p:txBody>
      </p:sp>
      <p:sp>
        <p:nvSpPr>
          <p:cNvPr id="326682" name="Text Box 30"/>
          <p:cNvSpPr txBox="1">
            <a:spLocks noChangeArrowheads="1"/>
          </p:cNvSpPr>
          <p:nvPr/>
        </p:nvSpPr>
        <p:spPr bwMode="auto">
          <a:xfrm>
            <a:off x="2051050" y="3300413"/>
            <a:ext cx="1362075" cy="304800"/>
          </a:xfrm>
          <a:prstGeom prst="rect">
            <a:avLst/>
          </a:prstGeom>
          <a:noFill/>
          <a:ln w="12700">
            <a:noFill/>
            <a:miter lim="800000"/>
            <a:headEnd type="none" w="sm" len="sm"/>
            <a:tailEnd type="none" w="sm" len="sm"/>
          </a:ln>
        </p:spPr>
        <p:txBody>
          <a:bodyPr wrap="none">
            <a:spAutoFit/>
          </a:bodyPr>
          <a:lstStyle/>
          <a:p>
            <a:pPr algn="l" eaLnBrk="0" hangingPunct="0"/>
            <a:r>
              <a:rPr lang="fr-FR" sz="1400">
                <a:latin typeface="Helvetica" pitchFamily="34" charset="0"/>
              </a:rPr>
              <a:t>lireN°Compte()</a:t>
            </a:r>
          </a:p>
        </p:txBody>
      </p:sp>
      <p:sp>
        <p:nvSpPr>
          <p:cNvPr id="326683" name="Rectangle 31"/>
          <p:cNvSpPr>
            <a:spLocks noChangeArrowheads="1"/>
          </p:cNvSpPr>
          <p:nvPr/>
        </p:nvSpPr>
        <p:spPr bwMode="auto">
          <a:xfrm>
            <a:off x="4276725" y="2224088"/>
            <a:ext cx="1279525" cy="457200"/>
          </a:xfrm>
          <a:prstGeom prst="rect">
            <a:avLst/>
          </a:prstGeom>
          <a:noFill/>
          <a:ln w="12700">
            <a:solidFill>
              <a:schemeClr val="tx1"/>
            </a:solidFill>
            <a:miter lim="800000"/>
            <a:headEnd type="none" w="sm" len="sm"/>
            <a:tailEnd type="none" w="sm" len="sm"/>
          </a:ln>
        </p:spPr>
        <p:txBody>
          <a:bodyPr wrap="none" anchor="ctr"/>
          <a:lstStyle/>
          <a:p>
            <a:pPr eaLnBrk="0" hangingPunct="0"/>
            <a:endParaRPr lang="en-GB"/>
          </a:p>
        </p:txBody>
      </p:sp>
      <p:sp>
        <p:nvSpPr>
          <p:cNvPr id="326684" name="Text Box 32"/>
          <p:cNvSpPr txBox="1">
            <a:spLocks noChangeArrowheads="1"/>
          </p:cNvSpPr>
          <p:nvPr/>
        </p:nvSpPr>
        <p:spPr bwMode="auto">
          <a:xfrm>
            <a:off x="4260850" y="2286000"/>
            <a:ext cx="1250950" cy="366713"/>
          </a:xfrm>
          <a:prstGeom prst="rect">
            <a:avLst/>
          </a:prstGeom>
          <a:noFill/>
          <a:ln w="12700">
            <a:noFill/>
            <a:miter lim="800000"/>
            <a:headEnd type="none" w="sm" len="sm"/>
            <a:tailEnd type="none" w="sm" len="sm"/>
          </a:ln>
        </p:spPr>
        <p:txBody>
          <a:bodyPr wrap="none">
            <a:spAutoFit/>
          </a:bodyPr>
          <a:lstStyle/>
          <a:p>
            <a:pPr algn="l" eaLnBrk="0" hangingPunct="0"/>
            <a:r>
              <a:rPr lang="fr-FR" sz="1800">
                <a:latin typeface="Helvetica" pitchFamily="34" charset="0"/>
              </a:rPr>
              <a:t> </a:t>
            </a:r>
            <a:r>
              <a:rPr lang="fr-FR" sz="1800" u="sng">
                <a:latin typeface="Helvetica" pitchFamily="34" charset="0"/>
              </a:rPr>
              <a:t>la reserve</a:t>
            </a:r>
            <a:endParaRPr lang="fr-FR" sz="1800">
              <a:latin typeface="Helvetica" pitchFamily="34" charset="0"/>
            </a:endParaRPr>
          </a:p>
        </p:txBody>
      </p:sp>
      <p:sp>
        <p:nvSpPr>
          <p:cNvPr id="326685" name="Line 33"/>
          <p:cNvSpPr>
            <a:spLocks noChangeShapeType="1"/>
          </p:cNvSpPr>
          <p:nvPr/>
        </p:nvSpPr>
        <p:spPr bwMode="auto">
          <a:xfrm>
            <a:off x="4946650" y="2667000"/>
            <a:ext cx="0" cy="1371600"/>
          </a:xfrm>
          <a:prstGeom prst="line">
            <a:avLst/>
          </a:prstGeom>
          <a:noFill/>
          <a:ln w="57150">
            <a:solidFill>
              <a:schemeClr val="tx1"/>
            </a:solidFill>
            <a:round/>
            <a:headEnd type="none" w="sm" len="sm"/>
            <a:tailEnd type="none" w="sm" len="sm"/>
          </a:ln>
        </p:spPr>
        <p:txBody>
          <a:bodyPr wrap="none" anchor="ctr"/>
          <a:lstStyle/>
          <a:p>
            <a:endParaRPr lang="fr-FR"/>
          </a:p>
        </p:txBody>
      </p:sp>
      <p:sp>
        <p:nvSpPr>
          <p:cNvPr id="326686" name="Text Box 34"/>
          <p:cNvSpPr txBox="1">
            <a:spLocks noChangeArrowheads="1"/>
          </p:cNvSpPr>
          <p:nvPr/>
        </p:nvSpPr>
        <p:spPr bwMode="auto">
          <a:xfrm>
            <a:off x="3041650" y="4038600"/>
            <a:ext cx="2447925" cy="304800"/>
          </a:xfrm>
          <a:prstGeom prst="rect">
            <a:avLst/>
          </a:prstGeom>
          <a:noFill/>
          <a:ln w="12700">
            <a:noFill/>
            <a:miter lim="800000"/>
            <a:headEnd type="none" w="sm" len="sm"/>
            <a:tailEnd type="none" w="sm" len="sm"/>
          </a:ln>
        </p:spPr>
        <p:txBody>
          <a:bodyPr wrap="none">
            <a:spAutoFit/>
          </a:bodyPr>
          <a:lstStyle/>
          <a:p>
            <a:pPr algn="l" eaLnBrk="0" hangingPunct="0"/>
            <a:r>
              <a:rPr lang="fr-FR" sz="1400">
                <a:latin typeface="Helvetica" pitchFamily="34" charset="0"/>
              </a:rPr>
              <a:t>retirerDeLArgent(500,88219)</a:t>
            </a:r>
          </a:p>
        </p:txBody>
      </p:sp>
      <p:sp>
        <p:nvSpPr>
          <p:cNvPr id="326687" name="Line 35"/>
          <p:cNvSpPr>
            <a:spLocks noChangeShapeType="1"/>
          </p:cNvSpPr>
          <p:nvPr/>
        </p:nvSpPr>
        <p:spPr bwMode="auto">
          <a:xfrm>
            <a:off x="4946650" y="4419600"/>
            <a:ext cx="0" cy="1546225"/>
          </a:xfrm>
          <a:prstGeom prst="line">
            <a:avLst/>
          </a:prstGeom>
          <a:noFill/>
          <a:ln w="57150">
            <a:solidFill>
              <a:schemeClr val="tx1"/>
            </a:solidFill>
            <a:round/>
            <a:headEnd type="none" w="sm" len="sm"/>
            <a:tailEnd type="none" w="sm" len="sm"/>
          </a:ln>
        </p:spPr>
        <p:txBody>
          <a:bodyPr wrap="none" anchor="ctr"/>
          <a:lstStyle/>
          <a:p>
            <a:endParaRPr lang="fr-FR"/>
          </a:p>
        </p:txBody>
      </p:sp>
      <p:sp>
        <p:nvSpPr>
          <p:cNvPr id="326688" name="Line 36"/>
          <p:cNvSpPr>
            <a:spLocks noChangeShapeType="1"/>
          </p:cNvSpPr>
          <p:nvPr/>
        </p:nvSpPr>
        <p:spPr bwMode="auto">
          <a:xfrm>
            <a:off x="3346450" y="4473575"/>
            <a:ext cx="0" cy="784225"/>
          </a:xfrm>
          <a:prstGeom prst="line">
            <a:avLst/>
          </a:prstGeom>
          <a:noFill/>
          <a:ln w="57150">
            <a:solidFill>
              <a:schemeClr val="tx1"/>
            </a:solidFill>
            <a:round/>
            <a:headEnd type="none" w="sm" len="sm"/>
            <a:tailEnd type="none" w="sm" len="sm"/>
          </a:ln>
        </p:spPr>
        <p:txBody>
          <a:bodyPr wrap="none" anchor="ctr"/>
          <a:lstStyle/>
          <a:p>
            <a:endParaRPr lang="fr-FR"/>
          </a:p>
        </p:txBody>
      </p:sp>
      <p:sp>
        <p:nvSpPr>
          <p:cNvPr id="326689" name="Line 37"/>
          <p:cNvSpPr>
            <a:spLocks noChangeShapeType="1"/>
          </p:cNvSpPr>
          <p:nvPr/>
        </p:nvSpPr>
        <p:spPr bwMode="auto">
          <a:xfrm>
            <a:off x="2127250" y="5562600"/>
            <a:ext cx="2743200" cy="0"/>
          </a:xfrm>
          <a:prstGeom prst="line">
            <a:avLst/>
          </a:prstGeom>
          <a:noFill/>
          <a:ln w="12700">
            <a:solidFill>
              <a:schemeClr val="tx1"/>
            </a:solidFill>
            <a:round/>
            <a:headEnd type="none" w="sm" len="sm"/>
            <a:tailEnd type="triangle" w="med" len="med"/>
          </a:ln>
        </p:spPr>
        <p:txBody>
          <a:bodyPr wrap="none" anchor="ctr"/>
          <a:lstStyle/>
          <a:p>
            <a:endParaRPr lang="fr-FR"/>
          </a:p>
        </p:txBody>
      </p:sp>
      <p:sp>
        <p:nvSpPr>
          <p:cNvPr id="326690" name="Text Box 38"/>
          <p:cNvSpPr txBox="1">
            <a:spLocks noChangeArrowheads="1"/>
          </p:cNvSpPr>
          <p:nvPr/>
        </p:nvSpPr>
        <p:spPr bwMode="auto">
          <a:xfrm>
            <a:off x="2203450" y="5257800"/>
            <a:ext cx="1584325" cy="304800"/>
          </a:xfrm>
          <a:prstGeom prst="rect">
            <a:avLst/>
          </a:prstGeom>
          <a:noFill/>
          <a:ln w="12700">
            <a:noFill/>
            <a:miter lim="800000"/>
            <a:headEnd type="none" w="sm" len="sm"/>
            <a:tailEnd type="none" w="sm" len="sm"/>
          </a:ln>
        </p:spPr>
        <p:txBody>
          <a:bodyPr wrap="none">
            <a:spAutoFit/>
          </a:bodyPr>
          <a:lstStyle/>
          <a:p>
            <a:pPr algn="l" eaLnBrk="0" hangingPunct="0"/>
            <a:r>
              <a:rPr lang="fr-FR" sz="1400">
                <a:latin typeface="Helvetica" pitchFamily="34" charset="0"/>
              </a:rPr>
              <a:t>sortirDesBillets(5)</a:t>
            </a:r>
          </a:p>
        </p:txBody>
      </p:sp>
      <p:sp>
        <p:nvSpPr>
          <p:cNvPr id="326691" name="Line 39"/>
          <p:cNvSpPr>
            <a:spLocks noChangeShapeType="1"/>
          </p:cNvSpPr>
          <p:nvPr/>
        </p:nvSpPr>
        <p:spPr bwMode="auto">
          <a:xfrm>
            <a:off x="3346450" y="5638800"/>
            <a:ext cx="0" cy="228600"/>
          </a:xfrm>
          <a:prstGeom prst="line">
            <a:avLst/>
          </a:prstGeom>
          <a:noFill/>
          <a:ln w="57150">
            <a:solidFill>
              <a:schemeClr val="tx1"/>
            </a:solidFill>
            <a:round/>
            <a:headEnd type="none" w="sm" len="sm"/>
            <a:tailEnd type="none" w="sm" len="sm"/>
          </a:ln>
        </p:spPr>
        <p:txBody>
          <a:bodyPr wrap="none" anchor="ctr"/>
          <a:lstStyle/>
          <a:p>
            <a:endParaRPr lang="fr-FR"/>
          </a:p>
        </p:txBody>
      </p:sp>
      <p:sp>
        <p:nvSpPr>
          <p:cNvPr id="326692" name="Line 40"/>
          <p:cNvSpPr>
            <a:spLocks noChangeShapeType="1"/>
          </p:cNvSpPr>
          <p:nvPr/>
        </p:nvSpPr>
        <p:spPr bwMode="auto">
          <a:xfrm flipH="1">
            <a:off x="603250" y="5943600"/>
            <a:ext cx="4343400" cy="0"/>
          </a:xfrm>
          <a:prstGeom prst="line">
            <a:avLst/>
          </a:prstGeom>
          <a:noFill/>
          <a:ln w="12700">
            <a:solidFill>
              <a:schemeClr val="tx1"/>
            </a:solidFill>
            <a:round/>
            <a:headEnd type="none" w="sm" len="sm"/>
            <a:tailEnd type="triangle" w="med" len="med"/>
          </a:ln>
        </p:spPr>
        <p:txBody>
          <a:bodyPr wrap="none" anchor="ctr"/>
          <a:lstStyle/>
          <a:p>
            <a:endParaRPr lang="fr-FR"/>
          </a:p>
        </p:txBody>
      </p:sp>
      <p:sp>
        <p:nvSpPr>
          <p:cNvPr id="326693" name="Text Box 41"/>
          <p:cNvSpPr txBox="1">
            <a:spLocks noChangeArrowheads="1"/>
          </p:cNvSpPr>
          <p:nvPr/>
        </p:nvSpPr>
        <p:spPr bwMode="auto">
          <a:xfrm>
            <a:off x="1822450" y="5943600"/>
            <a:ext cx="1219200" cy="304800"/>
          </a:xfrm>
          <a:prstGeom prst="rect">
            <a:avLst/>
          </a:prstGeom>
          <a:noFill/>
          <a:ln w="12700">
            <a:noFill/>
            <a:miter lim="800000"/>
            <a:headEnd type="none" w="sm" len="sm"/>
            <a:tailEnd type="none" w="sm" len="sm"/>
          </a:ln>
        </p:spPr>
        <p:txBody>
          <a:bodyPr wrap="none">
            <a:spAutoFit/>
          </a:bodyPr>
          <a:lstStyle/>
          <a:p>
            <a:pPr algn="l" eaLnBrk="0" hangingPunct="0"/>
            <a:r>
              <a:rPr lang="fr-FR" sz="1400">
                <a:latin typeface="Helvetica" pitchFamily="34" charset="0"/>
              </a:rPr>
              <a:t>sortirBillets ()</a:t>
            </a:r>
          </a:p>
        </p:txBody>
      </p:sp>
    </p:spTree>
  </p:cSld>
  <p:clrMapOvr>
    <a:masterClrMapping/>
  </p:clrMapOvr>
  <p:transition/>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82" name="Footer Placeholder 3"/>
          <p:cNvSpPr>
            <a:spLocks noGrp="1"/>
          </p:cNvSpPr>
          <p:nvPr>
            <p:ph type="ftr" sz="quarter" idx="10"/>
          </p:nvPr>
        </p:nvSpPr>
        <p:spPr>
          <a:noFill/>
        </p:spPr>
        <p:txBody>
          <a:bodyPr/>
          <a:lstStyle/>
          <a:p>
            <a:r>
              <a:rPr lang="fr-FR" altLang="en-US" smtClean="0"/>
              <a:t>Cours Java 2013 Bersini</a:t>
            </a:r>
            <a:endParaRPr lang="fr-FR" altLang="en-US" u="sng" smtClean="0"/>
          </a:p>
        </p:txBody>
      </p:sp>
      <p:sp>
        <p:nvSpPr>
          <p:cNvPr id="327683" name="Rectangle 2"/>
          <p:cNvSpPr>
            <a:spLocks noGrp="1" noChangeArrowheads="1"/>
          </p:cNvSpPr>
          <p:nvPr>
            <p:ph type="title"/>
          </p:nvPr>
        </p:nvSpPr>
        <p:spPr/>
        <p:txBody>
          <a:bodyPr/>
          <a:lstStyle/>
          <a:p>
            <a:r>
              <a:rPr lang="fr-FR" smtClean="0"/>
              <a:t>Les concepts de l’OO</a:t>
            </a:r>
            <a:br>
              <a:rPr lang="fr-FR" smtClean="0"/>
            </a:br>
            <a:r>
              <a:rPr lang="fr-FR" sz="2800" smtClean="0"/>
              <a:t>Les avantages de l’OO</a:t>
            </a:r>
          </a:p>
        </p:txBody>
      </p:sp>
      <p:sp>
        <p:nvSpPr>
          <p:cNvPr id="965635" name="Rectangle 3"/>
          <p:cNvSpPr>
            <a:spLocks noGrp="1" noChangeArrowheads="1"/>
          </p:cNvSpPr>
          <p:nvPr>
            <p:ph type="body" idx="1"/>
          </p:nvPr>
        </p:nvSpPr>
        <p:spPr>
          <a:xfrm>
            <a:off x="152400" y="1295400"/>
            <a:ext cx="8839200" cy="5105400"/>
          </a:xfrm>
        </p:spPr>
        <p:txBody>
          <a:bodyPr/>
          <a:lstStyle/>
          <a:p>
            <a:pPr>
              <a:lnSpc>
                <a:spcPct val="90000"/>
              </a:lnSpc>
            </a:pPr>
            <a:r>
              <a:rPr lang="fr-FR" smtClean="0"/>
              <a:t>Les programmes sont plus stables, plus robustes et plus faciles à maintenir car le couplage est faible entre les classes («encapsulation»)</a:t>
            </a:r>
          </a:p>
          <a:p>
            <a:pPr>
              <a:lnSpc>
                <a:spcPct val="90000"/>
              </a:lnSpc>
            </a:pPr>
            <a:r>
              <a:rPr lang="fr-FR" smtClean="0"/>
              <a:t>elle facilite grandement le ré-emploi des programmes: par petite adaptation, par agrégation ou par héritage</a:t>
            </a:r>
          </a:p>
          <a:p>
            <a:pPr>
              <a:lnSpc>
                <a:spcPct val="90000"/>
              </a:lnSpc>
            </a:pPr>
            <a:r>
              <a:rPr lang="fr-FR" smtClean="0"/>
              <a:t>émergence des «design patterns»</a:t>
            </a:r>
          </a:p>
          <a:p>
            <a:pPr>
              <a:lnSpc>
                <a:spcPct val="90000"/>
              </a:lnSpc>
            </a:pPr>
            <a:r>
              <a:rPr lang="fr-FR" smtClean="0"/>
              <a:t>il est plus facile de travailler de manière itérée et évolutive car les programmes sont facilement extensibles. On peut donc graduellement réduire le risque plutôt que de laisser la seule évaluation pour la fin.</a:t>
            </a:r>
          </a:p>
          <a:p>
            <a:pPr>
              <a:lnSpc>
                <a:spcPct val="90000"/>
              </a:lnSpc>
            </a:pPr>
            <a:r>
              <a:rPr lang="fr-FR" smtClean="0"/>
              <a:t>l’OO permet de faire une bonne analyse du problème suffisamment détachée de l’étape d’écriture du code - on peut travailler de manière très abstraite </a:t>
            </a:r>
            <a:r>
              <a:rPr lang="fr-FR" smtClean="0">
                <a:sym typeface="Wingdings" pitchFamily="2" charset="2"/>
              </a:rPr>
              <a:t> </a:t>
            </a:r>
            <a:r>
              <a:rPr lang="fr-FR" smtClean="0"/>
              <a:t>UML</a:t>
            </a:r>
          </a:p>
          <a:p>
            <a:pPr>
              <a:lnSpc>
                <a:spcPct val="90000"/>
              </a:lnSpc>
            </a:pPr>
            <a:r>
              <a:rPr lang="fr-FR" smtClean="0"/>
              <a:t>l’OO colle beaucoup mieux à notre façon de percevoir et de découper le monde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65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656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656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656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656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656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5" grpId="0" build="p" autoUpdateAnimBg="0"/>
    </p:bld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Footer Placeholder 3"/>
          <p:cNvSpPr>
            <a:spLocks noGrp="1"/>
          </p:cNvSpPr>
          <p:nvPr>
            <p:ph type="ftr" sz="quarter" idx="10"/>
          </p:nvPr>
        </p:nvSpPr>
        <p:spPr>
          <a:noFill/>
        </p:spPr>
        <p:txBody>
          <a:bodyPr/>
          <a:lstStyle/>
          <a:p>
            <a:r>
              <a:rPr lang="fr-FR" altLang="en-US" smtClean="0"/>
              <a:t>Cours Java 2013 Bersini</a:t>
            </a:r>
            <a:endParaRPr lang="fr-FR" altLang="en-US" u="sng" smtClean="0"/>
          </a:p>
        </p:txBody>
      </p:sp>
      <p:sp>
        <p:nvSpPr>
          <p:cNvPr id="328707" name="Rectangle 2"/>
          <p:cNvSpPr>
            <a:spLocks noGrp="1" noChangeArrowheads="1"/>
          </p:cNvSpPr>
          <p:nvPr>
            <p:ph type="title"/>
          </p:nvPr>
        </p:nvSpPr>
        <p:spPr/>
        <p:txBody>
          <a:bodyPr/>
          <a:lstStyle/>
          <a:p>
            <a:r>
              <a:rPr lang="fr-FR" smtClean="0"/>
              <a:t>Les concepts de l’OO</a:t>
            </a:r>
            <a:br>
              <a:rPr lang="fr-FR" smtClean="0"/>
            </a:br>
            <a:r>
              <a:rPr lang="fr-FR" sz="2800" smtClean="0"/>
              <a:t>Les avantages de l’OO</a:t>
            </a:r>
          </a:p>
        </p:txBody>
      </p:sp>
      <p:sp>
        <p:nvSpPr>
          <p:cNvPr id="328708" name="Rectangle 3"/>
          <p:cNvSpPr>
            <a:spLocks noGrp="1" noChangeArrowheads="1"/>
          </p:cNvSpPr>
          <p:nvPr>
            <p:ph type="body" idx="1"/>
          </p:nvPr>
        </p:nvSpPr>
        <p:spPr>
          <a:xfrm>
            <a:off x="152400" y="1295400"/>
            <a:ext cx="8839200" cy="5105400"/>
          </a:xfrm>
        </p:spPr>
        <p:txBody>
          <a:bodyPr/>
          <a:lstStyle/>
          <a:p>
            <a:r>
              <a:rPr lang="fr-FR" smtClean="0"/>
              <a:t>Tous ces avantages de l’OO se font de plus en plus évidents avec le grossissement des projets informatiques et la multiplication des acteurs. Des aspects tels l’encapsulation, l’héritage ou le polymorphisme prennent vraiment tout leur sens. On appréhende mieux les bénéfices de langage plus stable, plus facilement extensible et plus facilement ré-employable</a:t>
            </a:r>
          </a:p>
          <a:p>
            <a:r>
              <a:rPr lang="fr-FR" smtClean="0"/>
              <a:t>JAVA est un langage strictement OO qui a été propulsé sur la scène par sa complémentarité avec Internet mais cette même complémentarité (avec ce réseau complètement ouvert) rend encore plus précieux les aspects de stabilité et de sécurité</a:t>
            </a:r>
          </a:p>
        </p:txBody>
      </p:sp>
    </p:spTree>
  </p:cSld>
  <p:clrMapOvr>
    <a:masterClrMapping/>
  </p:clrMapOvr>
  <p:transition/>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Footer Placeholder 3"/>
          <p:cNvSpPr>
            <a:spLocks noGrp="1"/>
          </p:cNvSpPr>
          <p:nvPr>
            <p:ph type="ftr" sz="quarter" idx="10"/>
          </p:nvPr>
        </p:nvSpPr>
        <p:spPr>
          <a:noFill/>
        </p:spPr>
        <p:txBody>
          <a:bodyPr/>
          <a:lstStyle/>
          <a:p>
            <a:r>
              <a:rPr lang="fr-FR" altLang="en-US" smtClean="0"/>
              <a:t>Cours Java 2013 Bersini</a:t>
            </a:r>
            <a:endParaRPr lang="fr-FR" altLang="en-US" u="sng" smtClean="0"/>
          </a:p>
        </p:txBody>
      </p:sp>
      <p:sp>
        <p:nvSpPr>
          <p:cNvPr id="329731" name="Rectangle 2"/>
          <p:cNvSpPr>
            <a:spLocks noGrp="1" noChangeArrowheads="1"/>
          </p:cNvSpPr>
          <p:nvPr>
            <p:ph type="title"/>
          </p:nvPr>
        </p:nvSpPr>
        <p:spPr/>
        <p:txBody>
          <a:bodyPr/>
          <a:lstStyle/>
          <a:p>
            <a:r>
              <a:rPr lang="fr-FR" smtClean="0"/>
              <a:t>Les concepts de l’OO</a:t>
            </a:r>
            <a:br>
              <a:rPr lang="fr-FR" smtClean="0"/>
            </a:br>
            <a:r>
              <a:rPr lang="fr-FR" sz="2800" smtClean="0"/>
              <a:t>Langages et plateformes</a:t>
            </a:r>
          </a:p>
        </p:txBody>
      </p:sp>
      <p:sp>
        <p:nvSpPr>
          <p:cNvPr id="329732" name="Rectangle 3"/>
          <p:cNvSpPr>
            <a:spLocks noGrp="1" noChangeArrowheads="1"/>
          </p:cNvSpPr>
          <p:nvPr>
            <p:ph type="body" idx="1"/>
          </p:nvPr>
        </p:nvSpPr>
        <p:spPr>
          <a:xfrm>
            <a:off x="152400" y="990600"/>
            <a:ext cx="8839200" cy="5334000"/>
          </a:xfrm>
        </p:spPr>
        <p:txBody>
          <a:bodyPr/>
          <a:lstStyle/>
          <a:p>
            <a:pPr>
              <a:lnSpc>
                <a:spcPct val="90000"/>
              </a:lnSpc>
            </a:pPr>
            <a:r>
              <a:rPr lang="fr-FR" smtClean="0"/>
              <a:t>Quels sont les principaux langages orienté objet aujourd’hui?</a:t>
            </a:r>
          </a:p>
          <a:p>
            <a:pPr lvl="1">
              <a:lnSpc>
                <a:spcPct val="90000"/>
              </a:lnSpc>
            </a:pPr>
            <a:r>
              <a:rPr lang="fr-FR" smtClean="0"/>
              <a:t>C++</a:t>
            </a:r>
          </a:p>
          <a:p>
            <a:pPr lvl="2">
              <a:lnSpc>
                <a:spcPct val="90000"/>
              </a:lnSpc>
            </a:pPr>
            <a:r>
              <a:rPr lang="fr-FR" smtClean="0"/>
              <a:t>Hybride, permet la coexistence d’OO et procédural</a:t>
            </a:r>
          </a:p>
          <a:p>
            <a:pPr lvl="2">
              <a:lnSpc>
                <a:spcPct val="90000"/>
              </a:lnSpc>
            </a:pPr>
            <a:r>
              <a:rPr lang="fr-FR" smtClean="0"/>
              <a:t>Puissant et plus complexe</a:t>
            </a:r>
          </a:p>
          <a:p>
            <a:pPr lvl="2">
              <a:lnSpc>
                <a:spcPct val="90000"/>
              </a:lnSpc>
            </a:pPr>
            <a:r>
              <a:rPr lang="fr-FR" smtClean="0"/>
              <a:t>Pas de « ramasse-miettes », multihéritage, etc.</a:t>
            </a:r>
          </a:p>
          <a:p>
            <a:pPr lvl="1">
              <a:lnSpc>
                <a:spcPct val="90000"/>
              </a:lnSpc>
            </a:pPr>
            <a:r>
              <a:rPr lang="fr-FR" smtClean="0"/>
              <a:t>Java</a:t>
            </a:r>
          </a:p>
          <a:p>
            <a:pPr lvl="2">
              <a:lnSpc>
                <a:spcPct val="90000"/>
              </a:lnSpc>
            </a:pPr>
            <a:r>
              <a:rPr lang="fr-FR" smtClean="0"/>
              <a:t>Très épuré et strictement OO</a:t>
            </a:r>
          </a:p>
          <a:p>
            <a:pPr lvl="2">
              <a:lnSpc>
                <a:spcPct val="90000"/>
              </a:lnSpc>
            </a:pPr>
            <a:r>
              <a:rPr lang="fr-FR" smtClean="0"/>
              <a:t>Neutre architecturalement (Multi-plateformes)</a:t>
            </a:r>
          </a:p>
          <a:p>
            <a:pPr lvl="2">
              <a:lnSpc>
                <a:spcPct val="90000"/>
              </a:lnSpc>
            </a:pPr>
            <a:r>
              <a:rPr lang="fr-FR" smtClean="0"/>
              <a:t>Ramasse-miettes, pas de multihéritage, nombreuses librairies disponibles</a:t>
            </a:r>
          </a:p>
          <a:p>
            <a:pPr lvl="1">
              <a:lnSpc>
                <a:spcPct val="90000"/>
              </a:lnSpc>
            </a:pPr>
            <a:r>
              <a:rPr lang="fr-FR" smtClean="0"/>
              <a:t>C#</a:t>
            </a:r>
          </a:p>
          <a:p>
            <a:pPr lvl="2">
              <a:lnSpc>
                <a:spcPct val="90000"/>
              </a:lnSpc>
            </a:pPr>
            <a:r>
              <a:rPr lang="fr-FR" smtClean="0"/>
              <a:t>Très proche de Java</a:t>
            </a:r>
          </a:p>
          <a:p>
            <a:pPr lvl="2">
              <a:lnSpc>
                <a:spcPct val="90000"/>
              </a:lnSpc>
            </a:pPr>
            <a:r>
              <a:rPr lang="fr-FR" smtClean="0"/>
              <a:t>Conçu par Microsoft</a:t>
            </a:r>
          </a:p>
          <a:p>
            <a:pPr lvl="1">
              <a:lnSpc>
                <a:spcPct val="90000"/>
              </a:lnSpc>
            </a:pPr>
            <a:r>
              <a:rPr lang="fr-FR" smtClean="0"/>
              <a:t>Eiffel</a:t>
            </a:r>
          </a:p>
          <a:p>
            <a:pPr lvl="2">
              <a:lnSpc>
                <a:spcPct val="90000"/>
              </a:lnSpc>
            </a:pPr>
            <a:r>
              <a:rPr lang="fr-FR" smtClean="0"/>
              <a:t>Le plus pur(itain) des langages OO</a:t>
            </a:r>
          </a:p>
          <a:p>
            <a:pPr lvl="2">
              <a:lnSpc>
                <a:spcPct val="90000"/>
              </a:lnSpc>
            </a:pPr>
            <a:r>
              <a:rPr lang="fr-FR" smtClean="0"/>
              <a:t>Conçu par Bertrand Meyer</a:t>
            </a:r>
          </a:p>
          <a:p>
            <a:pPr lvl="1">
              <a:lnSpc>
                <a:spcPct val="90000"/>
              </a:lnSpc>
            </a:pPr>
            <a:r>
              <a:rPr lang="fr-FR" smtClean="0"/>
              <a:t>Autres</a:t>
            </a:r>
          </a:p>
          <a:p>
            <a:pPr lvl="2">
              <a:lnSpc>
                <a:spcPct val="90000"/>
              </a:lnSpc>
            </a:pPr>
            <a:r>
              <a:rPr lang="fr-FR" smtClean="0"/>
              <a:t>PowerBuilder, Delphi, Smalltalk (I.A.), etc.</a:t>
            </a:r>
          </a:p>
        </p:txBody>
      </p:sp>
    </p:spTree>
  </p:cSld>
  <p:clrMapOvr>
    <a:masterClrMapping/>
  </p:clrMapOvr>
  <p:transition/>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Footer Placeholder 3"/>
          <p:cNvSpPr>
            <a:spLocks noGrp="1"/>
          </p:cNvSpPr>
          <p:nvPr>
            <p:ph type="ftr" sz="quarter" idx="10"/>
          </p:nvPr>
        </p:nvSpPr>
        <p:spPr>
          <a:noFill/>
        </p:spPr>
        <p:txBody>
          <a:bodyPr/>
          <a:lstStyle/>
          <a:p>
            <a:r>
              <a:rPr lang="fr-FR" altLang="en-US" smtClean="0"/>
              <a:t>Cours Java 2013 Bersini</a:t>
            </a:r>
            <a:endParaRPr lang="fr-FR" altLang="en-US" u="sng" smtClean="0"/>
          </a:p>
        </p:txBody>
      </p:sp>
      <p:sp>
        <p:nvSpPr>
          <p:cNvPr id="330755" name="Rectangle 2"/>
          <p:cNvSpPr>
            <a:spLocks noGrp="1" noChangeArrowheads="1"/>
          </p:cNvSpPr>
          <p:nvPr>
            <p:ph type="title"/>
          </p:nvPr>
        </p:nvSpPr>
        <p:spPr/>
        <p:txBody>
          <a:bodyPr/>
          <a:lstStyle/>
          <a:p>
            <a:r>
              <a:rPr lang="fr-FR" smtClean="0"/>
              <a:t>Les concepts de l’OO</a:t>
            </a:r>
            <a:br>
              <a:rPr lang="fr-FR" smtClean="0"/>
            </a:br>
            <a:r>
              <a:rPr lang="fr-FR" sz="2800" smtClean="0"/>
              <a:t>En résumé</a:t>
            </a:r>
            <a:endParaRPr lang="en-US" sz="2400" smtClean="0"/>
          </a:p>
        </p:txBody>
      </p:sp>
      <p:sp>
        <p:nvSpPr>
          <p:cNvPr id="330756" name="Rectangle 3"/>
          <p:cNvSpPr>
            <a:spLocks noGrp="1" noChangeArrowheads="1"/>
          </p:cNvSpPr>
          <p:nvPr>
            <p:ph type="body" idx="1"/>
          </p:nvPr>
        </p:nvSpPr>
        <p:spPr>
          <a:xfrm>
            <a:off x="152400" y="1173163"/>
            <a:ext cx="8839200" cy="5318125"/>
          </a:xfrm>
        </p:spPr>
        <p:txBody>
          <a:bodyPr/>
          <a:lstStyle/>
          <a:p>
            <a:r>
              <a:rPr lang="fr-BE" sz="1800" smtClean="0"/>
              <a:t>Tout est un objet</a:t>
            </a:r>
          </a:p>
          <a:p>
            <a:r>
              <a:rPr lang="fr-BE" sz="1800" smtClean="0"/>
              <a:t>L’exécution d’un programme est réalisée par échanges de messages entre objets</a:t>
            </a:r>
          </a:p>
          <a:p>
            <a:r>
              <a:rPr lang="fr-BE" sz="1800" smtClean="0"/>
              <a:t>Un message est une demande d’action, caractérisée par les paramètres nécessaires à la réalisation de cette action</a:t>
            </a:r>
          </a:p>
          <a:p>
            <a:r>
              <a:rPr lang="fr-BE" sz="1800" smtClean="0"/>
              <a:t>Tout objet est une instance de classe, qui est le « moule » générique des objets de ce type</a:t>
            </a:r>
          </a:p>
          <a:p>
            <a:r>
              <a:rPr lang="fr-BE" sz="1800" smtClean="0"/>
              <a:t>Les classes définissent les comportements possibles de leurs objets</a:t>
            </a:r>
          </a:p>
          <a:p>
            <a:r>
              <a:rPr lang="fr-BE" sz="1800" smtClean="0"/>
              <a:t>Les classes sont organisées en une structure arborescente à racine unique : la hiérarchie d’héritage</a:t>
            </a:r>
          </a:p>
          <a:p>
            <a:r>
              <a:rPr lang="fr-BE" sz="1800" smtClean="0"/>
              <a:t>Tout le code des programmes de trouve entièrement et exclusivement dans le corps des classes</a:t>
            </a:r>
          </a:p>
          <a:p>
            <a:r>
              <a:rPr lang="fr-BE" sz="1800" smtClean="0"/>
              <a:t>A l’exception toutefois de deux instructions:</a:t>
            </a:r>
          </a:p>
          <a:p>
            <a:pPr lvl="1"/>
            <a:r>
              <a:rPr lang="fr-BE" sz="1600" smtClean="0"/>
              <a:t>package </a:t>
            </a:r>
            <a:r>
              <a:rPr lang="fr-BE" sz="1600" smtClean="0">
                <a:sym typeface="Wingdings" pitchFamily="2" charset="2"/>
              </a:rPr>
              <a:t> définit l’ensemble auquel la classe appartient</a:t>
            </a:r>
          </a:p>
          <a:p>
            <a:pPr lvl="1"/>
            <a:r>
              <a:rPr lang="fr-BE" sz="1600" smtClean="0"/>
              <a:t>import </a:t>
            </a:r>
            <a:r>
              <a:rPr lang="fr-BE" sz="1600" smtClean="0">
                <a:sym typeface="Wingdings" pitchFamily="2" charset="2"/>
              </a:rPr>
              <a:t> permet l’utilisation de classes extérieures au package</a:t>
            </a:r>
          </a:p>
          <a:p>
            <a:r>
              <a:rPr lang="fr-BE" sz="1800" smtClean="0"/>
              <a:t>UML permet la représentation graphique des applications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oter Placeholder 3"/>
          <p:cNvSpPr>
            <a:spLocks noGrp="1"/>
          </p:cNvSpPr>
          <p:nvPr>
            <p:ph type="ftr" sz="quarter" idx="10"/>
          </p:nvPr>
        </p:nvSpPr>
        <p:spPr>
          <a:noFill/>
        </p:spPr>
        <p:txBody>
          <a:bodyPr/>
          <a:lstStyle/>
          <a:p>
            <a:r>
              <a:rPr lang="fr-FR" smtClean="0"/>
              <a:t>Cours Java 2013 Bersini</a:t>
            </a:r>
            <a:endParaRPr lang="fr-FR" u="sng"/>
          </a:p>
        </p:txBody>
      </p:sp>
      <p:sp>
        <p:nvSpPr>
          <p:cNvPr id="83971" name="Rectangle 2"/>
          <p:cNvSpPr>
            <a:spLocks noGrp="1" noChangeArrowheads="1"/>
          </p:cNvSpPr>
          <p:nvPr>
            <p:ph type="title"/>
          </p:nvPr>
        </p:nvSpPr>
        <p:spPr/>
        <p:txBody>
          <a:bodyPr/>
          <a:lstStyle/>
          <a:p>
            <a:r>
              <a:rPr lang="fr-BE" smtClean="0"/>
              <a:t>Les utilitaires de Java</a:t>
            </a:r>
            <a:br>
              <a:rPr lang="fr-BE" smtClean="0"/>
            </a:br>
            <a:endParaRPr lang="fr-FR" sz="2800" i="1" smtClean="0"/>
          </a:p>
        </p:txBody>
      </p:sp>
      <p:sp>
        <p:nvSpPr>
          <p:cNvPr id="83972" name="Rectangle 3"/>
          <p:cNvSpPr>
            <a:spLocks noGrp="1" noChangeArrowheads="1"/>
          </p:cNvSpPr>
          <p:nvPr>
            <p:ph type="body" idx="1"/>
          </p:nvPr>
        </p:nvSpPr>
        <p:spPr>
          <a:xfrm>
            <a:off x="152400" y="1295400"/>
            <a:ext cx="8839200" cy="4908550"/>
          </a:xfrm>
        </p:spPr>
        <p:txBody>
          <a:bodyPr/>
          <a:lstStyle/>
          <a:p>
            <a:r>
              <a:rPr lang="fr-FR" smtClean="0"/>
              <a:t>javac</a:t>
            </a:r>
          </a:p>
          <a:p>
            <a:pPr lvl="1"/>
            <a:r>
              <a:rPr lang="fr-FR" smtClean="0"/>
              <a:t>Compilateur, traduit fichier source .java en fichier bytecode .class</a:t>
            </a:r>
          </a:p>
          <a:p>
            <a:pPr lvl="1"/>
            <a:endParaRPr lang="fr-FR" smtClean="0"/>
          </a:p>
          <a:p>
            <a:r>
              <a:rPr lang="fr-FR" smtClean="0"/>
              <a:t>java</a:t>
            </a:r>
          </a:p>
          <a:p>
            <a:pPr lvl="1"/>
            <a:r>
              <a:rPr lang="fr-FR" smtClean="0"/>
              <a:t>Interpréteur java, lance des programmes</a:t>
            </a:r>
          </a:p>
          <a:p>
            <a:pPr lvl="1"/>
            <a:endParaRPr lang="fr-FR" smtClean="0"/>
          </a:p>
          <a:p>
            <a:r>
              <a:rPr lang="fr-FR" smtClean="0"/>
              <a:t>javadoc</a:t>
            </a:r>
          </a:p>
          <a:p>
            <a:pPr lvl="1"/>
            <a:r>
              <a:rPr lang="fr-FR" smtClean="0"/>
              <a:t>Générateur de documentation d’API</a:t>
            </a:r>
          </a:p>
          <a:p>
            <a:pPr lvl="1"/>
            <a:endParaRPr lang="fr-FR" smtClean="0"/>
          </a:p>
          <a:p>
            <a:r>
              <a:rPr lang="fr-FR" smtClean="0"/>
              <a:t>jar</a:t>
            </a:r>
          </a:p>
          <a:p>
            <a:pPr lvl="1"/>
            <a:r>
              <a:rPr lang="fr-FR" smtClean="0"/>
              <a:t>Utilitaire d’archivage et de compression</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oter Placeholder 3"/>
          <p:cNvSpPr>
            <a:spLocks noGrp="1"/>
          </p:cNvSpPr>
          <p:nvPr>
            <p:ph type="ftr" sz="quarter" idx="10"/>
          </p:nvPr>
        </p:nvSpPr>
        <p:spPr>
          <a:noFill/>
        </p:spPr>
        <p:txBody>
          <a:bodyPr/>
          <a:lstStyle/>
          <a:p>
            <a:r>
              <a:rPr lang="fr-FR" smtClean="0"/>
              <a:t>Cours Java 2013 Bersini</a:t>
            </a:r>
            <a:endParaRPr lang="fr-FR" u="sng"/>
          </a:p>
        </p:txBody>
      </p:sp>
      <p:sp>
        <p:nvSpPr>
          <p:cNvPr id="86019" name="Rectangle 2"/>
          <p:cNvSpPr>
            <a:spLocks noGrp="1" noChangeArrowheads="1"/>
          </p:cNvSpPr>
          <p:nvPr>
            <p:ph type="title"/>
          </p:nvPr>
        </p:nvSpPr>
        <p:spPr/>
        <p:txBody>
          <a:bodyPr/>
          <a:lstStyle/>
          <a:p>
            <a:r>
              <a:rPr lang="fr-BE" smtClean="0"/>
              <a:t>Les utilitaires de Java</a:t>
            </a:r>
            <a:br>
              <a:rPr lang="fr-BE" smtClean="0"/>
            </a:br>
            <a:r>
              <a:rPr lang="fr-BE" sz="2800" smtClean="0"/>
              <a:t>Javac et Java</a:t>
            </a:r>
            <a:endParaRPr lang="fr-FR" sz="2400" i="1" smtClean="0"/>
          </a:p>
        </p:txBody>
      </p:sp>
      <p:sp>
        <p:nvSpPr>
          <p:cNvPr id="86020" name="Rectangle 3"/>
          <p:cNvSpPr>
            <a:spLocks noGrp="1" noChangeArrowheads="1"/>
          </p:cNvSpPr>
          <p:nvPr>
            <p:ph type="body" idx="1"/>
          </p:nvPr>
        </p:nvSpPr>
        <p:spPr>
          <a:xfrm>
            <a:off x="152400" y="1295400"/>
            <a:ext cx="8839200" cy="4908550"/>
          </a:xfrm>
        </p:spPr>
        <p:txBody>
          <a:bodyPr/>
          <a:lstStyle/>
          <a:p>
            <a:r>
              <a:rPr lang="fr-FR" smtClean="0"/>
              <a:t>Javac</a:t>
            </a:r>
          </a:p>
          <a:p>
            <a:pPr lvl="1"/>
            <a:r>
              <a:rPr lang="fr-FR" smtClean="0"/>
              <a:t>Compile un fichier source .java ou un package entier</a:t>
            </a:r>
          </a:p>
          <a:p>
            <a:pPr lvl="1"/>
            <a:r>
              <a:rPr lang="fr-FR" smtClean="0"/>
              <a:t>Exemples:</a:t>
            </a:r>
          </a:p>
          <a:p>
            <a:pPr lvl="2"/>
            <a:r>
              <a:rPr lang="fr-FR" sz="1400" smtClean="0">
                <a:latin typeface="Courier New" pitchFamily="49" charset="0"/>
              </a:rPr>
              <a:t>javac MyBankAccount.java</a:t>
            </a:r>
            <a:br>
              <a:rPr lang="fr-FR" sz="1400" smtClean="0">
                <a:latin typeface="Courier New" pitchFamily="49" charset="0"/>
              </a:rPr>
            </a:br>
            <a:r>
              <a:rPr lang="fr-FR" smtClean="0"/>
              <a:t>compile le fichier mentionné, qui doit se trouver dans le package par défaut</a:t>
            </a:r>
            <a:endParaRPr lang="fr-FR" sz="1400" smtClean="0">
              <a:latin typeface="Courier New" pitchFamily="49" charset="0"/>
            </a:endParaRPr>
          </a:p>
          <a:p>
            <a:pPr lvl="2"/>
            <a:r>
              <a:rPr lang="fr-FR" sz="1400" smtClean="0">
                <a:latin typeface="Courier New" pitchFamily="49" charset="0"/>
              </a:rPr>
              <a:t>javac be\newco\*.java –d c:\classes  </a:t>
            </a:r>
            <a:br>
              <a:rPr lang="fr-FR" sz="1400" smtClean="0">
                <a:latin typeface="Courier New" pitchFamily="49" charset="0"/>
              </a:rPr>
            </a:br>
            <a:r>
              <a:rPr lang="fr-FR" smtClean="0"/>
              <a:t>compile tout le package </a:t>
            </a:r>
            <a:r>
              <a:rPr lang="fr-FR" sz="1400" smtClean="0">
                <a:latin typeface="Courier New" pitchFamily="49" charset="0"/>
              </a:rPr>
              <a:t>be.newco</a:t>
            </a:r>
            <a:r>
              <a:rPr lang="fr-FR" smtClean="0"/>
              <a:t> et génère du code compilé dans </a:t>
            </a:r>
            <a:r>
              <a:rPr lang="fr-FR" sz="1400" smtClean="0">
                <a:latin typeface="Courier New" pitchFamily="49" charset="0"/>
              </a:rPr>
              <a:t>c:\classes</a:t>
            </a:r>
            <a:r>
              <a:rPr lang="fr-FR" smtClean="0"/>
              <a:t>, qui doit exister</a:t>
            </a:r>
          </a:p>
          <a:p>
            <a:r>
              <a:rPr lang="fr-FR" smtClean="0"/>
              <a:t>Java</a:t>
            </a:r>
          </a:p>
          <a:p>
            <a:pPr lvl="1"/>
            <a:r>
              <a:rPr lang="fr-FR" smtClean="0"/>
              <a:t>Lance un programme principal</a:t>
            </a:r>
          </a:p>
          <a:p>
            <a:pPr lvl="1"/>
            <a:r>
              <a:rPr lang="fr-FR" smtClean="0"/>
              <a:t>Exemples:</a:t>
            </a:r>
          </a:p>
          <a:p>
            <a:pPr lvl="2"/>
            <a:r>
              <a:rPr lang="en-US" sz="1200" smtClean="0">
                <a:latin typeface="Courier New" pitchFamily="49" charset="0"/>
              </a:rPr>
              <a:t>java bankStream.MyProgram</a:t>
            </a:r>
            <a:r>
              <a:rPr lang="fr-FR" smtClean="0"/>
              <a:t/>
            </a:r>
            <a:br>
              <a:rPr lang="fr-FR" smtClean="0"/>
            </a:br>
            <a:r>
              <a:rPr lang="fr-FR" smtClean="0"/>
              <a:t>Lance le programme spécifié par la méthode </a:t>
            </a:r>
            <a:r>
              <a:rPr lang="fr-FR" sz="1400" smtClean="0">
                <a:latin typeface="Courier New" pitchFamily="49" charset="0"/>
              </a:rPr>
              <a:t>public static void main(String[] args)</a:t>
            </a:r>
            <a:r>
              <a:rPr lang="fr-FR" smtClean="0"/>
              <a:t> dans la classe </a:t>
            </a:r>
            <a:r>
              <a:rPr lang="fr-FR" sz="1400" smtClean="0">
                <a:latin typeface="Courier New" pitchFamily="49" charset="0"/>
              </a:rPr>
              <a:t>MyProgram</a:t>
            </a:r>
            <a:r>
              <a:rPr lang="fr-FR" smtClean="0"/>
              <a:t> qui se trouve dans le package </a:t>
            </a:r>
            <a:r>
              <a:rPr lang="fr-FR" sz="1400" smtClean="0">
                <a:latin typeface="Courier New" pitchFamily="49" charset="0"/>
              </a:rPr>
              <a:t>bankStream</a:t>
            </a:r>
            <a:r>
              <a:rPr lang="fr-FR" smtClean="0"/>
              <a:t>.</a:t>
            </a:r>
          </a:p>
          <a:p>
            <a:pPr lvl="1"/>
            <a:r>
              <a:rPr lang="fr-FR" smtClean="0"/>
              <a:t>Possibilité de spécifier un </a:t>
            </a:r>
            <a:r>
              <a:rPr lang="fr-FR" sz="1400" smtClean="0">
                <a:latin typeface="Courier New" pitchFamily="49" charset="0"/>
              </a:rPr>
              <a:t>classpath</a:t>
            </a:r>
            <a:r>
              <a:rPr lang="fr-FR" smtClean="0"/>
              <a:t>: un chemin de recherche où </a:t>
            </a:r>
            <a:r>
              <a:rPr lang="fr-FR" sz="1400" smtClean="0">
                <a:latin typeface="Courier New" pitchFamily="49" charset="0"/>
              </a:rPr>
              <a:t>java</a:t>
            </a:r>
            <a:r>
              <a:rPr lang="fr-FR" smtClean="0"/>
              <a:t> est censé de trouver ses classes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3"/>
          <p:cNvSpPr>
            <a:spLocks noGrp="1"/>
          </p:cNvSpPr>
          <p:nvPr>
            <p:ph type="ftr" sz="quarter" idx="10"/>
          </p:nvPr>
        </p:nvSpPr>
        <p:spPr>
          <a:noFill/>
        </p:spPr>
        <p:txBody>
          <a:bodyPr/>
          <a:lstStyle/>
          <a:p>
            <a:r>
              <a:rPr lang="fr-FR" smtClean="0"/>
              <a:t>Cours Java 2013 Bersini</a:t>
            </a:r>
            <a:endParaRPr lang="fr-FR" u="sng"/>
          </a:p>
        </p:txBody>
      </p:sp>
      <p:sp>
        <p:nvSpPr>
          <p:cNvPr id="88067" name="Rectangle 2"/>
          <p:cNvSpPr>
            <a:spLocks noGrp="1" noChangeArrowheads="1"/>
          </p:cNvSpPr>
          <p:nvPr>
            <p:ph type="title"/>
          </p:nvPr>
        </p:nvSpPr>
        <p:spPr/>
        <p:txBody>
          <a:bodyPr/>
          <a:lstStyle/>
          <a:p>
            <a:r>
              <a:rPr lang="fr-BE" smtClean="0"/>
              <a:t>Les utilitaires de Java</a:t>
            </a:r>
            <a:br>
              <a:rPr lang="fr-BE" smtClean="0"/>
            </a:br>
            <a:r>
              <a:rPr lang="fr-BE" sz="2800" smtClean="0"/>
              <a:t>Javadoc – Générateur de documents</a:t>
            </a:r>
            <a:endParaRPr lang="fr-FR" sz="2400" i="1" smtClean="0"/>
          </a:p>
        </p:txBody>
      </p:sp>
      <p:sp>
        <p:nvSpPr>
          <p:cNvPr id="88068" name="Rectangle 3"/>
          <p:cNvSpPr>
            <a:spLocks noGrp="1" noChangeArrowheads="1"/>
          </p:cNvSpPr>
          <p:nvPr>
            <p:ph type="body" idx="1"/>
          </p:nvPr>
        </p:nvSpPr>
        <p:spPr>
          <a:xfrm>
            <a:off x="152400" y="1295400"/>
            <a:ext cx="8839200" cy="5006975"/>
          </a:xfrm>
        </p:spPr>
        <p:txBody>
          <a:bodyPr/>
          <a:lstStyle/>
          <a:p>
            <a:pPr>
              <a:lnSpc>
                <a:spcPct val="90000"/>
              </a:lnSpc>
            </a:pPr>
            <a:r>
              <a:rPr lang="fr-FR" smtClean="0">
                <a:sym typeface="Symbol" pitchFamily="18" charset="2"/>
              </a:rPr>
              <a:t>Nécessité d’une documentation suffisante</a:t>
            </a:r>
          </a:p>
          <a:p>
            <a:pPr lvl="1">
              <a:lnSpc>
                <a:spcPct val="90000"/>
              </a:lnSpc>
            </a:pPr>
            <a:r>
              <a:rPr lang="fr-FR" smtClean="0">
                <a:sym typeface="Symbol" pitchFamily="18" charset="2"/>
              </a:rPr>
              <a:t>pour aider les membres de l’équipe</a:t>
            </a:r>
          </a:p>
          <a:p>
            <a:pPr lvl="1">
              <a:lnSpc>
                <a:spcPct val="90000"/>
              </a:lnSpc>
            </a:pPr>
            <a:r>
              <a:rPr lang="fr-FR" smtClean="0">
                <a:sym typeface="Symbol" pitchFamily="18" charset="2"/>
              </a:rPr>
              <a:t>pour s’aider soi-même</a:t>
            </a:r>
          </a:p>
          <a:p>
            <a:pPr lvl="1">
              <a:lnSpc>
                <a:spcPct val="90000"/>
              </a:lnSpc>
            </a:pPr>
            <a:r>
              <a:rPr lang="fr-FR" smtClean="0">
                <a:sym typeface="Symbol" pitchFamily="18" charset="2"/>
              </a:rPr>
              <a:t>javadoc: une partie de votre documentation</a:t>
            </a:r>
          </a:p>
          <a:p>
            <a:pPr>
              <a:lnSpc>
                <a:spcPct val="90000"/>
              </a:lnSpc>
            </a:pPr>
            <a:r>
              <a:rPr lang="fr-FR" smtClean="0">
                <a:sym typeface="Symbol" pitchFamily="18" charset="2"/>
              </a:rPr>
              <a:t>Intégrer code et documentation</a:t>
            </a:r>
          </a:p>
          <a:p>
            <a:pPr lvl="1">
              <a:lnSpc>
                <a:spcPct val="90000"/>
              </a:lnSpc>
            </a:pPr>
            <a:r>
              <a:rPr lang="fr-FR" smtClean="0">
                <a:sym typeface="Symbol" pitchFamily="18" charset="2"/>
              </a:rPr>
              <a:t>résoudre problème de maintenance de la documentation</a:t>
            </a:r>
          </a:p>
          <a:p>
            <a:pPr lvl="1">
              <a:lnSpc>
                <a:spcPct val="90000"/>
              </a:lnSpc>
            </a:pPr>
            <a:r>
              <a:rPr lang="fr-FR" smtClean="0">
                <a:sym typeface="Symbol" pitchFamily="18" charset="2"/>
              </a:rPr>
              <a:t>informations dans le code lui-même</a:t>
            </a:r>
            <a:endParaRPr lang="en-US" smtClean="0">
              <a:sym typeface="Symbol" pitchFamily="18" charset="2"/>
            </a:endParaRPr>
          </a:p>
          <a:p>
            <a:pPr>
              <a:lnSpc>
                <a:spcPct val="90000"/>
              </a:lnSpc>
            </a:pPr>
            <a:r>
              <a:rPr lang="fr-FR" smtClean="0"/>
              <a:t>Lancer Javadoc</a:t>
            </a:r>
          </a:p>
          <a:p>
            <a:pPr lvl="1">
              <a:lnSpc>
                <a:spcPct val="90000"/>
              </a:lnSpc>
            </a:pPr>
            <a:r>
              <a:rPr lang="fr-FR" smtClean="0"/>
              <a:t>Se mettre dans le répertoire parent de vos packages</a:t>
            </a:r>
          </a:p>
          <a:p>
            <a:pPr lvl="1">
              <a:lnSpc>
                <a:spcPct val="90000"/>
              </a:lnSpc>
            </a:pPr>
            <a:r>
              <a:rPr lang="fr-FR" smtClean="0"/>
              <a:t>Pour créer la javadoc, taper </a:t>
            </a:r>
            <a:r>
              <a:rPr lang="en-US" sz="1400" smtClean="0">
                <a:latin typeface="Courier New" pitchFamily="49" charset="0"/>
              </a:rPr>
              <a:t>javadoc -d </a:t>
            </a:r>
            <a:r>
              <a:rPr lang="fr-FR" sz="1400" smtClean="0">
                <a:latin typeface="Courier New" pitchFamily="49" charset="0"/>
              </a:rPr>
              <a:t>c</a:t>
            </a:r>
            <a:r>
              <a:rPr lang="en-US" sz="1400" smtClean="0">
                <a:latin typeface="Courier New" pitchFamily="49" charset="0"/>
              </a:rPr>
              <a:t>:\</a:t>
            </a:r>
            <a:r>
              <a:rPr lang="fr-FR" sz="1400" smtClean="0">
                <a:latin typeface="Courier New" pitchFamily="49" charset="0"/>
              </a:rPr>
              <a:t>mydir</a:t>
            </a:r>
            <a:r>
              <a:rPr lang="en-US" sz="1400" smtClean="0">
                <a:latin typeface="Courier New" pitchFamily="49" charset="0"/>
              </a:rPr>
              <a:t>\html demo</a:t>
            </a:r>
            <a:endParaRPr lang="fr-FR" sz="1400" smtClean="0">
              <a:latin typeface="Courier New" pitchFamily="49" charset="0"/>
            </a:endParaRPr>
          </a:p>
          <a:p>
            <a:pPr lvl="1">
              <a:lnSpc>
                <a:spcPct val="90000"/>
              </a:lnSpc>
            </a:pPr>
            <a:r>
              <a:rPr lang="fr-FR" smtClean="0"/>
              <a:t>Conditions</a:t>
            </a:r>
          </a:p>
          <a:p>
            <a:pPr lvl="2">
              <a:lnSpc>
                <a:spcPct val="90000"/>
              </a:lnSpc>
            </a:pPr>
            <a:r>
              <a:rPr lang="fr-FR" smtClean="0"/>
              <a:t>javadoc dans le PATH</a:t>
            </a:r>
          </a:p>
          <a:p>
            <a:pPr lvl="2">
              <a:lnSpc>
                <a:spcPct val="90000"/>
              </a:lnSpc>
            </a:pPr>
            <a:r>
              <a:rPr lang="fr-FR" smtClean="0"/>
              <a:t>répertoire destination (-d) doit exister</a:t>
            </a:r>
          </a:p>
          <a:p>
            <a:pPr lvl="2">
              <a:lnSpc>
                <a:spcPct val="90000"/>
              </a:lnSpc>
            </a:pPr>
            <a:r>
              <a:rPr lang="fr-FR" smtClean="0"/>
              <a:t>« demo » est le nom d’un package</a:t>
            </a:r>
          </a:p>
          <a:p>
            <a:pPr lvl="2">
              <a:lnSpc>
                <a:spcPct val="90000"/>
              </a:lnSpc>
            </a:pPr>
            <a:r>
              <a:rPr lang="fr-FR" smtClean="0"/>
              <a:t>Commentaires délimités par /** et */</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oter Placeholder 3"/>
          <p:cNvSpPr>
            <a:spLocks noGrp="1"/>
          </p:cNvSpPr>
          <p:nvPr>
            <p:ph type="ftr" sz="quarter" idx="10"/>
          </p:nvPr>
        </p:nvSpPr>
        <p:spPr>
          <a:noFill/>
        </p:spPr>
        <p:txBody>
          <a:bodyPr/>
          <a:lstStyle/>
          <a:p>
            <a:r>
              <a:rPr lang="fr-FR" smtClean="0"/>
              <a:t>Cours Java 2013 Bersini</a:t>
            </a:r>
            <a:endParaRPr lang="fr-FR" u="sng"/>
          </a:p>
        </p:txBody>
      </p:sp>
      <p:sp>
        <p:nvSpPr>
          <p:cNvPr id="90115" name="Rectangle 2"/>
          <p:cNvSpPr>
            <a:spLocks noGrp="1" noChangeArrowheads="1"/>
          </p:cNvSpPr>
          <p:nvPr>
            <p:ph type="title"/>
          </p:nvPr>
        </p:nvSpPr>
        <p:spPr/>
        <p:txBody>
          <a:bodyPr/>
          <a:lstStyle/>
          <a:p>
            <a:r>
              <a:rPr lang="fr-BE" smtClean="0"/>
              <a:t>Les utilitaires de Java</a:t>
            </a:r>
            <a:br>
              <a:rPr lang="fr-BE" smtClean="0"/>
            </a:br>
            <a:r>
              <a:rPr lang="fr-BE" sz="2800" smtClean="0"/>
              <a:t>Jar – Utilitaire d’archivage</a:t>
            </a:r>
            <a:endParaRPr lang="fr-FR" sz="2400" i="1" smtClean="0"/>
          </a:p>
        </p:txBody>
      </p:sp>
      <p:sp>
        <p:nvSpPr>
          <p:cNvPr id="90116" name="Rectangle 3"/>
          <p:cNvSpPr>
            <a:spLocks noGrp="1" noChangeArrowheads="1"/>
          </p:cNvSpPr>
          <p:nvPr>
            <p:ph type="body" idx="1"/>
          </p:nvPr>
        </p:nvSpPr>
        <p:spPr>
          <a:xfrm>
            <a:off x="152400" y="1295400"/>
            <a:ext cx="8839200" cy="4908550"/>
          </a:xfrm>
        </p:spPr>
        <p:txBody>
          <a:bodyPr/>
          <a:lstStyle/>
          <a:p>
            <a:r>
              <a:rPr lang="fr-FR" smtClean="0"/>
              <a:t>Permet de grouper et compresser des fichiers utilisés par un programme Java</a:t>
            </a:r>
          </a:p>
          <a:p>
            <a:r>
              <a:rPr lang="fr-FR" smtClean="0"/>
              <a:t>Syntaxe d’utilisation similaire à </a:t>
            </a:r>
            <a:r>
              <a:rPr lang="fr-FR" sz="1600" smtClean="0">
                <a:latin typeface="Courier New" pitchFamily="49" charset="0"/>
              </a:rPr>
              <a:t>tar</a:t>
            </a:r>
            <a:endParaRPr lang="fr-FR" sz="1600" smtClean="0"/>
          </a:p>
          <a:p>
            <a:pPr lvl="1"/>
            <a:r>
              <a:rPr lang="en-US" sz="1600" smtClean="0">
                <a:latin typeface="Courier New" pitchFamily="49" charset="0"/>
              </a:rPr>
              <a:t>jar cf myjarfile</a:t>
            </a:r>
            <a:r>
              <a:rPr lang="fr-FR" sz="1600" smtClean="0">
                <a:latin typeface="Courier New" pitchFamily="49" charset="0"/>
              </a:rPr>
              <a:t>.jar</a:t>
            </a:r>
            <a:r>
              <a:rPr lang="en-US" sz="1600" smtClean="0">
                <a:latin typeface="Courier New" pitchFamily="49" charset="0"/>
              </a:rPr>
              <a:t> *.class</a:t>
            </a:r>
            <a:r>
              <a:rPr lang="fr-FR" smtClean="0"/>
              <a:t/>
            </a:r>
            <a:br>
              <a:rPr lang="fr-FR" smtClean="0"/>
            </a:br>
            <a:r>
              <a:rPr lang="fr-FR" smtClean="0"/>
              <a:t>archivage de tout fichier .class, trouvé dans le répertoire courant et tout sous-répertoire, dans le fichier myjarfile.jar</a:t>
            </a:r>
          </a:p>
          <a:p>
            <a:pPr lvl="1"/>
            <a:r>
              <a:rPr lang="en-US" sz="1600" smtClean="0">
                <a:latin typeface="Courier New" pitchFamily="49" charset="0"/>
              </a:rPr>
              <a:t>jar </a:t>
            </a:r>
            <a:r>
              <a:rPr lang="fr-FR" sz="1600" smtClean="0">
                <a:latin typeface="Courier New" pitchFamily="49" charset="0"/>
              </a:rPr>
              <a:t>x</a:t>
            </a:r>
            <a:r>
              <a:rPr lang="en-US" sz="1600" smtClean="0">
                <a:latin typeface="Courier New" pitchFamily="49" charset="0"/>
              </a:rPr>
              <a:t>f myjarfile</a:t>
            </a:r>
            <a:r>
              <a:rPr lang="fr-FR" sz="1600" smtClean="0">
                <a:latin typeface="Courier New" pitchFamily="49" charset="0"/>
              </a:rPr>
              <a:t>.jar</a:t>
            </a:r>
            <a:r>
              <a:rPr lang="fr-FR" smtClean="0"/>
              <a:t/>
            </a:r>
            <a:br>
              <a:rPr lang="fr-FR" smtClean="0"/>
            </a:br>
            <a:r>
              <a:rPr lang="fr-FR" smtClean="0"/>
              <a:t>Extrait tout fichier contenu dans myjarfile.jar vers une structure de répertoires</a:t>
            </a:r>
          </a:p>
          <a:p>
            <a:r>
              <a:rPr lang="fr-FR" smtClean="0"/>
              <a:t>l’interpréteur java reconnaît les fichiers .jar et peut les traiter comme un répertoire. </a:t>
            </a:r>
          </a:p>
          <a:p>
            <a:pPr lvl="1"/>
            <a:r>
              <a:rPr lang="en-US" sz="1400" smtClean="0">
                <a:latin typeface="Courier New" pitchFamily="49" charset="0"/>
              </a:rPr>
              <a:t>ja</a:t>
            </a:r>
            <a:r>
              <a:rPr lang="fr-FR" sz="1400" smtClean="0">
                <a:latin typeface="Courier New" pitchFamily="49" charset="0"/>
              </a:rPr>
              <a:t>va</a:t>
            </a:r>
            <a:r>
              <a:rPr lang="en-US" sz="1400" smtClean="0">
                <a:latin typeface="Courier New" pitchFamily="49" charset="0"/>
              </a:rPr>
              <a:t> </a:t>
            </a:r>
            <a:r>
              <a:rPr lang="fr-FR" sz="1400" smtClean="0">
                <a:latin typeface="Courier New" pitchFamily="49" charset="0"/>
              </a:rPr>
              <a:t>–cp myarchive.jar be.newco.MyMain</a:t>
            </a:r>
            <a:r>
              <a:rPr lang="fr-FR" sz="1400" smtClean="0"/>
              <a:t/>
            </a:r>
            <a:br>
              <a:rPr lang="fr-FR" sz="1400" smtClean="0"/>
            </a:br>
            <a:r>
              <a:rPr lang="fr-FR" smtClean="0"/>
              <a:t>Lance le </a:t>
            </a:r>
            <a:r>
              <a:rPr lang="fr-FR" sz="1600" smtClean="0">
                <a:latin typeface="Courier New" pitchFamily="49" charset="0"/>
              </a:rPr>
              <a:t>main()</a:t>
            </a:r>
            <a:r>
              <a:rPr lang="fr-FR" smtClean="0"/>
              <a:t> contenu dans </a:t>
            </a:r>
            <a:r>
              <a:rPr lang="fr-FR" sz="1600" smtClean="0">
                <a:latin typeface="Courier New" pitchFamily="49" charset="0"/>
              </a:rPr>
              <a:t>be.newco.MyMain</a:t>
            </a:r>
            <a:r>
              <a:rPr lang="fr-FR" smtClean="0"/>
              <a:t>, tout en ajoutant les fichiers de </a:t>
            </a:r>
            <a:r>
              <a:rPr lang="fr-FR" sz="1600" smtClean="0">
                <a:latin typeface="Courier New" pitchFamily="49" charset="0"/>
              </a:rPr>
              <a:t>myarchive.jar</a:t>
            </a:r>
            <a:r>
              <a:rPr lang="fr-FR" smtClean="0"/>
              <a:t> dans le </a:t>
            </a:r>
            <a:r>
              <a:rPr lang="fr-FR" sz="1600" smtClean="0">
                <a:latin typeface="Courier New" pitchFamily="49" charset="0"/>
              </a:rPr>
              <a:t>classpath</a:t>
            </a:r>
            <a:endParaRPr lang="fr-FR" smtClean="0"/>
          </a:p>
          <a:p>
            <a:endParaRPr lang="fr-FR"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3"/>
          <p:cNvSpPr>
            <a:spLocks noGrp="1"/>
          </p:cNvSpPr>
          <p:nvPr>
            <p:ph type="ftr" sz="quarter" idx="10"/>
          </p:nvPr>
        </p:nvSpPr>
        <p:spPr>
          <a:noFill/>
        </p:spPr>
        <p:txBody>
          <a:bodyPr/>
          <a:lstStyle/>
          <a:p>
            <a:r>
              <a:rPr lang="fr-FR" smtClean="0"/>
              <a:t>Cours Java 2013 Bersini</a:t>
            </a:r>
            <a:endParaRPr lang="fr-FR" u="sng"/>
          </a:p>
        </p:txBody>
      </p:sp>
      <p:sp>
        <p:nvSpPr>
          <p:cNvPr id="92163" name="Rectangle 2"/>
          <p:cNvSpPr>
            <a:spLocks noGrp="1" noChangeArrowheads="1"/>
          </p:cNvSpPr>
          <p:nvPr>
            <p:ph type="body" idx="1"/>
          </p:nvPr>
        </p:nvSpPr>
        <p:spPr>
          <a:xfrm>
            <a:off x="152400" y="1295400"/>
            <a:ext cx="8839200" cy="5022850"/>
          </a:xfrm>
        </p:spPr>
        <p:txBody>
          <a:bodyPr/>
          <a:lstStyle/>
          <a:p>
            <a:r>
              <a:rPr lang="fr-BE" sz="2200" smtClean="0"/>
              <a:t>Eclipse est un Environnement de Développement Intégré (IDE)</a:t>
            </a:r>
          </a:p>
          <a:p>
            <a:r>
              <a:rPr lang="fr-BE" sz="2200" smtClean="0"/>
              <a:t>Spécialement conçu pour le développement en Java</a:t>
            </a:r>
          </a:p>
          <a:p>
            <a:r>
              <a:rPr lang="fr-BE" sz="2200" smtClean="0"/>
              <a:t>Créé à l’origine par IBM</a:t>
            </a:r>
          </a:p>
          <a:p>
            <a:r>
              <a:rPr lang="fr-BE" sz="2200" smtClean="0"/>
              <a:t>Puis cédé à la communauté Open Source</a:t>
            </a:r>
          </a:p>
          <a:p>
            <a:r>
              <a:rPr lang="fr-BE" sz="2200" smtClean="0"/>
              <a:t>Caractéristiques principales</a:t>
            </a:r>
          </a:p>
          <a:p>
            <a:pPr lvl="1"/>
            <a:r>
              <a:rPr lang="fr-BE" sz="2000" smtClean="0"/>
              <a:t>Notion de « projet » (1 programme </a:t>
            </a:r>
            <a:r>
              <a:rPr lang="fr-BE" sz="2000" smtClean="0">
                <a:sym typeface="Wingdings" pitchFamily="2" charset="2"/>
              </a:rPr>
              <a:t></a:t>
            </a:r>
            <a:r>
              <a:rPr lang="fr-BE" sz="2000" smtClean="0"/>
              <a:t> 1 projet)</a:t>
            </a:r>
          </a:p>
          <a:p>
            <a:pPr lvl="1"/>
            <a:r>
              <a:rPr lang="fr-BE" sz="2000" smtClean="0"/>
              <a:t>Colore le code en fonction de la signification des mots utilisés</a:t>
            </a:r>
          </a:p>
          <a:p>
            <a:pPr lvl="1"/>
            <a:r>
              <a:rPr lang="fr-BE" sz="2000" smtClean="0"/>
              <a:t>Force l’indentation du code</a:t>
            </a:r>
          </a:p>
          <a:p>
            <a:pPr lvl="1"/>
            <a:r>
              <a:rPr lang="fr-BE" sz="2000" smtClean="0"/>
              <a:t>Compile le code en temps réel</a:t>
            </a:r>
            <a:br>
              <a:rPr lang="fr-BE" sz="2000" smtClean="0"/>
            </a:br>
            <a:r>
              <a:rPr lang="fr-BE" sz="2000" smtClean="0">
                <a:sym typeface="Wingdings" pitchFamily="2" charset="2"/>
              </a:rPr>
              <a:t> Identifie les erreurs en cours de frappe</a:t>
            </a:r>
          </a:p>
          <a:p>
            <a:pPr lvl="1"/>
            <a:r>
              <a:rPr lang="fr-BE" sz="2000" smtClean="0"/>
              <a:t>Peut générer des bouts de code automatiquement</a:t>
            </a:r>
          </a:p>
          <a:p>
            <a:pPr lvl="1"/>
            <a:r>
              <a:rPr lang="fr-BE" sz="2000" smtClean="0"/>
              <a:t>Permet de gérer le lancement des applications</a:t>
            </a:r>
          </a:p>
        </p:txBody>
      </p:sp>
      <p:sp>
        <p:nvSpPr>
          <p:cNvPr id="92164" name="Rectangle 3"/>
          <p:cNvSpPr>
            <a:spLocks noGrp="1" noChangeArrowheads="1"/>
          </p:cNvSpPr>
          <p:nvPr>
            <p:ph type="title"/>
          </p:nvPr>
        </p:nvSpPr>
        <p:spPr/>
        <p:txBody>
          <a:bodyPr/>
          <a:lstStyle/>
          <a:p>
            <a:r>
              <a:rPr lang="fr-FR" smtClean="0"/>
              <a:t>L’environnement Eclipse</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oter Placeholder 3"/>
          <p:cNvSpPr>
            <a:spLocks noGrp="1"/>
          </p:cNvSpPr>
          <p:nvPr>
            <p:ph type="ftr" sz="quarter" idx="10"/>
          </p:nvPr>
        </p:nvSpPr>
        <p:spPr>
          <a:noFill/>
        </p:spPr>
        <p:txBody>
          <a:bodyPr/>
          <a:lstStyle/>
          <a:p>
            <a:r>
              <a:rPr lang="fr-FR" smtClean="0"/>
              <a:t>Cours Java 2013 Bersini</a:t>
            </a:r>
            <a:endParaRPr lang="fr-FR" u="sng"/>
          </a:p>
        </p:txBody>
      </p:sp>
      <p:sp>
        <p:nvSpPr>
          <p:cNvPr id="94211" name="Rectangle 2"/>
          <p:cNvSpPr>
            <a:spLocks noGrp="1" noChangeArrowheads="1"/>
          </p:cNvSpPr>
          <p:nvPr>
            <p:ph type="title"/>
          </p:nvPr>
        </p:nvSpPr>
        <p:spPr/>
        <p:txBody>
          <a:bodyPr/>
          <a:lstStyle/>
          <a:p>
            <a:r>
              <a:rPr lang="fr-FR" smtClean="0"/>
              <a:t>Créer un projet Eclipse – Etape 1</a:t>
            </a:r>
          </a:p>
        </p:txBody>
      </p:sp>
      <p:pic>
        <p:nvPicPr>
          <p:cNvPr id="94212" name="Picture 3"/>
          <p:cNvPicPr>
            <a:picLocks noChangeAspect="1" noChangeArrowheads="1"/>
          </p:cNvPicPr>
          <p:nvPr/>
        </p:nvPicPr>
        <p:blipFill>
          <a:blip r:embed="rId3"/>
          <a:srcRect/>
          <a:stretch>
            <a:fillRect/>
          </a:stretch>
        </p:blipFill>
        <p:spPr bwMode="auto">
          <a:xfrm>
            <a:off x="277813" y="835025"/>
            <a:ext cx="8609012" cy="5543550"/>
          </a:xfrm>
          <a:prstGeom prst="rect">
            <a:avLst/>
          </a:prstGeom>
          <a:noFill/>
          <a:ln w="9525">
            <a:noFill/>
            <a:miter lim="800000"/>
            <a:headEnd/>
            <a:tailEnd/>
          </a:ln>
        </p:spPr>
      </p:pic>
      <p:sp>
        <p:nvSpPr>
          <p:cNvPr id="94213" name="Oval 4"/>
          <p:cNvSpPr>
            <a:spLocks noChangeArrowheads="1"/>
          </p:cNvSpPr>
          <p:nvPr/>
        </p:nvSpPr>
        <p:spPr bwMode="auto">
          <a:xfrm>
            <a:off x="2411413" y="1092200"/>
            <a:ext cx="1416050" cy="320675"/>
          </a:xfrm>
          <a:prstGeom prst="ellipse">
            <a:avLst/>
          </a:prstGeom>
          <a:noFill/>
          <a:ln w="76200">
            <a:solidFill>
              <a:srgbClr val="FF0000"/>
            </a:solidFill>
            <a:round/>
            <a:headEnd/>
            <a:tailEnd/>
          </a:ln>
        </p:spPr>
        <p:txBody>
          <a:bodyPr wrap="none" anchor="ctr"/>
          <a:lstStyle/>
          <a:p>
            <a:endParaRPr lang="fr-F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oter Placeholder 3"/>
          <p:cNvSpPr>
            <a:spLocks noGrp="1"/>
          </p:cNvSpPr>
          <p:nvPr>
            <p:ph type="ftr" sz="quarter" idx="10"/>
          </p:nvPr>
        </p:nvSpPr>
        <p:spPr>
          <a:noFill/>
        </p:spPr>
        <p:txBody>
          <a:bodyPr/>
          <a:lstStyle/>
          <a:p>
            <a:r>
              <a:rPr lang="fr-FR" smtClean="0"/>
              <a:t>Cours Java 2013 Bersini</a:t>
            </a:r>
            <a:endParaRPr lang="fr-FR" u="sng"/>
          </a:p>
        </p:txBody>
      </p:sp>
      <p:sp>
        <p:nvSpPr>
          <p:cNvPr id="96259" name="Rectangle 2"/>
          <p:cNvSpPr>
            <a:spLocks noGrp="1" noChangeArrowheads="1"/>
          </p:cNvSpPr>
          <p:nvPr>
            <p:ph type="title"/>
          </p:nvPr>
        </p:nvSpPr>
        <p:spPr/>
        <p:txBody>
          <a:bodyPr/>
          <a:lstStyle/>
          <a:p>
            <a:r>
              <a:rPr lang="fr-FR" smtClean="0"/>
              <a:t>Créer un projet Eclipse – Etape 2</a:t>
            </a:r>
          </a:p>
        </p:txBody>
      </p:sp>
      <p:pic>
        <p:nvPicPr>
          <p:cNvPr id="96260" name="Picture 3"/>
          <p:cNvPicPr>
            <a:picLocks noChangeAspect="1" noChangeArrowheads="1"/>
          </p:cNvPicPr>
          <p:nvPr/>
        </p:nvPicPr>
        <p:blipFill>
          <a:blip r:embed="rId3"/>
          <a:srcRect/>
          <a:stretch>
            <a:fillRect/>
          </a:stretch>
        </p:blipFill>
        <p:spPr bwMode="auto">
          <a:xfrm>
            <a:off x="187325" y="996950"/>
            <a:ext cx="4543425" cy="4543425"/>
          </a:xfrm>
          <a:prstGeom prst="rect">
            <a:avLst/>
          </a:prstGeom>
          <a:noFill/>
          <a:ln w="9525">
            <a:noFill/>
            <a:miter lim="800000"/>
            <a:headEnd/>
            <a:tailEnd/>
          </a:ln>
        </p:spPr>
      </p:pic>
      <p:pic>
        <p:nvPicPr>
          <p:cNvPr id="96261" name="Picture 4"/>
          <p:cNvPicPr>
            <a:picLocks noChangeAspect="1" noChangeArrowheads="1"/>
          </p:cNvPicPr>
          <p:nvPr/>
        </p:nvPicPr>
        <p:blipFill>
          <a:blip r:embed="rId4"/>
          <a:srcRect/>
          <a:stretch>
            <a:fillRect/>
          </a:stretch>
        </p:blipFill>
        <p:spPr bwMode="auto">
          <a:xfrm>
            <a:off x="5148263" y="996950"/>
            <a:ext cx="3789362" cy="45545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p:spPr>
        <p:txBody>
          <a:bodyPr/>
          <a:lstStyle/>
          <a:p>
            <a:r>
              <a:rPr lang="fr-FR" smtClean="0"/>
              <a:t>Cours Java 2013 Bersini</a:t>
            </a:r>
            <a:endParaRPr lang="fr-FR" u="sng"/>
          </a:p>
        </p:txBody>
      </p:sp>
      <p:sp>
        <p:nvSpPr>
          <p:cNvPr id="24579" name="Rectangle 4"/>
          <p:cNvSpPr>
            <a:spLocks noGrp="1" noChangeArrowheads="1"/>
          </p:cNvSpPr>
          <p:nvPr>
            <p:ph type="title"/>
          </p:nvPr>
        </p:nvSpPr>
        <p:spPr/>
        <p:txBody>
          <a:bodyPr/>
          <a:lstStyle/>
          <a:p>
            <a:r>
              <a:rPr lang="fr-BE" smtClean="0"/>
              <a:t>Plan du cours (1/4)</a:t>
            </a:r>
            <a:endParaRPr lang="en-US" smtClean="0"/>
          </a:p>
        </p:txBody>
      </p:sp>
      <p:sp>
        <p:nvSpPr>
          <p:cNvPr id="24580" name="Rectangle 5"/>
          <p:cNvSpPr>
            <a:spLocks noGrp="1" noChangeArrowheads="1"/>
          </p:cNvSpPr>
          <p:nvPr>
            <p:ph type="body" idx="1"/>
          </p:nvPr>
        </p:nvSpPr>
        <p:spPr>
          <a:xfrm>
            <a:off x="152400" y="1023938"/>
            <a:ext cx="8839200" cy="5443537"/>
          </a:xfrm>
        </p:spPr>
        <p:txBody>
          <a:bodyPr/>
          <a:lstStyle/>
          <a:p>
            <a:pPr>
              <a:lnSpc>
                <a:spcPct val="90000"/>
              </a:lnSpc>
              <a:buFont typeface="Symbol" pitchFamily="18" charset="2"/>
              <a:buNone/>
            </a:pPr>
            <a:r>
              <a:rPr lang="fr-BE" sz="2400" smtClean="0"/>
              <a:t>1. Introduction générale et historique</a:t>
            </a:r>
          </a:p>
          <a:p>
            <a:pPr lvl="1">
              <a:lnSpc>
                <a:spcPct val="90000"/>
              </a:lnSpc>
            </a:pPr>
            <a:r>
              <a:rPr lang="fr-BE" sz="2000" smtClean="0"/>
              <a:t>Le langage de programmation Java</a:t>
            </a:r>
          </a:p>
          <a:p>
            <a:pPr lvl="1">
              <a:lnSpc>
                <a:spcPct val="90000"/>
              </a:lnSpc>
            </a:pPr>
            <a:r>
              <a:rPr lang="fr-BE" sz="2000" smtClean="0"/>
              <a:t>La plateforme Java</a:t>
            </a:r>
          </a:p>
          <a:p>
            <a:pPr lvl="1">
              <a:lnSpc>
                <a:spcPct val="90000"/>
              </a:lnSpc>
            </a:pPr>
            <a:r>
              <a:rPr lang="fr-BE" sz="2000" smtClean="0"/>
              <a:t>Les versions de Java</a:t>
            </a:r>
          </a:p>
          <a:p>
            <a:pPr>
              <a:lnSpc>
                <a:spcPct val="90000"/>
              </a:lnSpc>
              <a:buFont typeface="Symbol" pitchFamily="18" charset="2"/>
              <a:buNone/>
            </a:pPr>
            <a:r>
              <a:rPr lang="fr-BE" sz="2400" smtClean="0"/>
              <a:t>2. Première application en Java</a:t>
            </a:r>
          </a:p>
          <a:p>
            <a:pPr lvl="1">
              <a:lnSpc>
                <a:spcPct val="90000"/>
              </a:lnSpc>
            </a:pPr>
            <a:r>
              <a:rPr lang="fr-BE" sz="2000" smtClean="0"/>
              <a:t>Ecriture du code, compilation et exécution</a:t>
            </a:r>
          </a:p>
          <a:p>
            <a:pPr lvl="1">
              <a:lnSpc>
                <a:spcPct val="90000"/>
              </a:lnSpc>
            </a:pPr>
            <a:r>
              <a:rPr lang="fr-BE" sz="2000" smtClean="0"/>
              <a:t>Application v/s Applet</a:t>
            </a:r>
          </a:p>
          <a:p>
            <a:pPr lvl="1">
              <a:lnSpc>
                <a:spcPct val="90000"/>
              </a:lnSpc>
            </a:pPr>
            <a:r>
              <a:rPr lang="fr-BE" sz="2000" smtClean="0"/>
              <a:t>Utilitaires Java</a:t>
            </a:r>
          </a:p>
          <a:p>
            <a:pPr>
              <a:lnSpc>
                <a:spcPct val="90000"/>
              </a:lnSpc>
              <a:buFont typeface="Symbol" pitchFamily="18" charset="2"/>
              <a:buNone/>
            </a:pPr>
            <a:r>
              <a:rPr lang="fr-BE" sz="2400" smtClean="0"/>
              <a:t>3. Syntaxe et sémantique de Java</a:t>
            </a:r>
          </a:p>
          <a:p>
            <a:pPr lvl="1">
              <a:lnSpc>
                <a:spcPct val="90000"/>
              </a:lnSpc>
            </a:pPr>
            <a:r>
              <a:rPr lang="fr-BE" sz="2000" smtClean="0"/>
              <a:t>Identificateurs</a:t>
            </a:r>
          </a:p>
          <a:p>
            <a:pPr lvl="1">
              <a:lnSpc>
                <a:spcPct val="90000"/>
              </a:lnSpc>
            </a:pPr>
            <a:r>
              <a:rPr lang="fr-BE" sz="2000" smtClean="0"/>
              <a:t>Types primitifs et types de référence</a:t>
            </a:r>
          </a:p>
          <a:p>
            <a:pPr lvl="1">
              <a:lnSpc>
                <a:spcPct val="90000"/>
              </a:lnSpc>
            </a:pPr>
            <a:r>
              <a:rPr lang="fr-BE" sz="2000" smtClean="0"/>
              <a:t>Tableaux et chaînes de caractères</a:t>
            </a:r>
          </a:p>
          <a:p>
            <a:pPr lvl="1">
              <a:lnSpc>
                <a:spcPct val="90000"/>
              </a:lnSpc>
            </a:pPr>
            <a:r>
              <a:rPr lang="fr-BE" sz="2000" smtClean="0"/>
              <a:t>Arithmétique et opérateurs</a:t>
            </a:r>
          </a:p>
          <a:p>
            <a:pPr lvl="1">
              <a:lnSpc>
                <a:spcPct val="90000"/>
              </a:lnSpc>
            </a:pPr>
            <a:r>
              <a:rPr lang="fr-BE" sz="2000" smtClean="0"/>
              <a:t>Instructions de contrôle</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oter Placeholder 3"/>
          <p:cNvSpPr>
            <a:spLocks noGrp="1"/>
          </p:cNvSpPr>
          <p:nvPr>
            <p:ph type="ftr" sz="quarter" idx="10"/>
          </p:nvPr>
        </p:nvSpPr>
        <p:spPr>
          <a:noFill/>
        </p:spPr>
        <p:txBody>
          <a:bodyPr/>
          <a:lstStyle/>
          <a:p>
            <a:r>
              <a:rPr lang="fr-FR" smtClean="0"/>
              <a:t>Cours Java 2013 Bersini</a:t>
            </a:r>
            <a:endParaRPr lang="fr-FR" u="sng"/>
          </a:p>
        </p:txBody>
      </p:sp>
      <p:sp>
        <p:nvSpPr>
          <p:cNvPr id="98307" name="Rectangle 2"/>
          <p:cNvSpPr>
            <a:spLocks noGrp="1" noChangeArrowheads="1"/>
          </p:cNvSpPr>
          <p:nvPr>
            <p:ph type="title"/>
          </p:nvPr>
        </p:nvSpPr>
        <p:spPr/>
        <p:txBody>
          <a:bodyPr/>
          <a:lstStyle/>
          <a:p>
            <a:r>
              <a:rPr lang="fr-FR" smtClean="0"/>
              <a:t>Créer un projet Eclipse – Etape 3</a:t>
            </a:r>
          </a:p>
        </p:txBody>
      </p:sp>
      <p:pic>
        <p:nvPicPr>
          <p:cNvPr id="98308" name="Picture 3"/>
          <p:cNvPicPr>
            <a:picLocks noChangeAspect="1" noChangeArrowheads="1"/>
          </p:cNvPicPr>
          <p:nvPr/>
        </p:nvPicPr>
        <p:blipFill>
          <a:blip r:embed="rId3"/>
          <a:srcRect/>
          <a:stretch>
            <a:fillRect/>
          </a:stretch>
        </p:blipFill>
        <p:spPr bwMode="auto">
          <a:xfrm>
            <a:off x="1120775" y="1281113"/>
            <a:ext cx="6904038" cy="4295775"/>
          </a:xfrm>
          <a:prstGeom prst="rect">
            <a:avLst/>
          </a:prstGeom>
          <a:noFill/>
          <a:ln w="9525">
            <a:noFill/>
            <a:miter lim="800000"/>
            <a:headEnd/>
            <a:tailEnd/>
          </a:ln>
        </p:spPr>
      </p:pic>
      <p:sp>
        <p:nvSpPr>
          <p:cNvPr id="98309" name="Rectangle 4"/>
          <p:cNvSpPr>
            <a:spLocks noChangeArrowheads="1"/>
          </p:cNvSpPr>
          <p:nvPr/>
        </p:nvSpPr>
        <p:spPr bwMode="auto">
          <a:xfrm>
            <a:off x="1195388" y="2636838"/>
            <a:ext cx="2541587" cy="358775"/>
          </a:xfrm>
          <a:prstGeom prst="rect">
            <a:avLst/>
          </a:prstGeom>
          <a:noFill/>
          <a:ln w="57150">
            <a:solidFill>
              <a:srgbClr val="FF0000"/>
            </a:solidFill>
            <a:miter lim="800000"/>
            <a:headEnd/>
            <a:tailEnd/>
          </a:ln>
        </p:spPr>
        <p:txBody>
          <a:bodyPr wrap="none" anchor="ctr"/>
          <a:lstStyle/>
          <a:p>
            <a:endParaRPr lang="fr-FR"/>
          </a:p>
        </p:txBody>
      </p:sp>
      <p:sp>
        <p:nvSpPr>
          <p:cNvPr id="98310" name="Line 5"/>
          <p:cNvSpPr>
            <a:spLocks noChangeShapeType="1"/>
          </p:cNvSpPr>
          <p:nvPr/>
        </p:nvSpPr>
        <p:spPr bwMode="auto">
          <a:xfrm flipH="1" flipV="1">
            <a:off x="3751263" y="2987675"/>
            <a:ext cx="831850" cy="622300"/>
          </a:xfrm>
          <a:prstGeom prst="line">
            <a:avLst/>
          </a:prstGeom>
          <a:noFill/>
          <a:ln w="38100">
            <a:solidFill>
              <a:srgbClr val="FF0000"/>
            </a:solidFill>
            <a:round/>
            <a:headEnd/>
            <a:tailEnd type="triangle" w="med" len="med"/>
          </a:ln>
        </p:spPr>
        <p:txBody>
          <a:bodyPr wrap="none" anchor="ctr"/>
          <a:lstStyle/>
          <a:p>
            <a:endParaRPr lang="fr-FR"/>
          </a:p>
        </p:txBody>
      </p:sp>
      <p:sp>
        <p:nvSpPr>
          <p:cNvPr id="98311" name="AutoShape 6"/>
          <p:cNvSpPr>
            <a:spLocks noChangeArrowheads="1"/>
          </p:cNvSpPr>
          <p:nvPr/>
        </p:nvSpPr>
        <p:spPr bwMode="auto">
          <a:xfrm>
            <a:off x="4433888" y="3438525"/>
            <a:ext cx="3521075" cy="666750"/>
          </a:xfrm>
          <a:prstGeom prst="roundRect">
            <a:avLst>
              <a:gd name="adj" fmla="val 16667"/>
            </a:avLst>
          </a:prstGeom>
          <a:solidFill>
            <a:srgbClr val="FF0000"/>
          </a:solidFill>
          <a:ln w="19050">
            <a:solidFill>
              <a:srgbClr val="FF0000"/>
            </a:solidFill>
            <a:round/>
            <a:headEnd/>
            <a:tailEnd/>
          </a:ln>
        </p:spPr>
        <p:txBody>
          <a:bodyPr wrap="none" anchor="ctr"/>
          <a:lstStyle/>
          <a:p>
            <a:r>
              <a:rPr lang="fr-FR">
                <a:solidFill>
                  <a:schemeClr val="bg1"/>
                </a:solidFill>
              </a:rPr>
              <a:t>Le contenu de votre projet </a:t>
            </a:r>
            <a:br>
              <a:rPr lang="fr-FR">
                <a:solidFill>
                  <a:schemeClr val="bg1"/>
                </a:solidFill>
              </a:rPr>
            </a:br>
            <a:r>
              <a:rPr lang="fr-FR">
                <a:solidFill>
                  <a:schemeClr val="bg1"/>
                </a:solidFill>
              </a:rPr>
              <a:t>(les classes) apparaîtra ici</a:t>
            </a:r>
            <a:endParaRPr lang="en-GB">
              <a:solidFill>
                <a:schemeClr val="bg1"/>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ooter Placeholder 3"/>
          <p:cNvSpPr>
            <a:spLocks noGrp="1"/>
          </p:cNvSpPr>
          <p:nvPr>
            <p:ph type="ftr" sz="quarter" idx="10"/>
          </p:nvPr>
        </p:nvSpPr>
        <p:spPr>
          <a:noFill/>
        </p:spPr>
        <p:txBody>
          <a:bodyPr/>
          <a:lstStyle/>
          <a:p>
            <a:r>
              <a:rPr lang="fr-FR" smtClean="0"/>
              <a:t>Cours Java 2013 Bersini</a:t>
            </a:r>
            <a:endParaRPr lang="fr-FR" u="sng"/>
          </a:p>
        </p:txBody>
      </p:sp>
      <p:sp>
        <p:nvSpPr>
          <p:cNvPr id="100355" name="Rectangle 2"/>
          <p:cNvSpPr>
            <a:spLocks noGrp="1" noChangeArrowheads="1"/>
          </p:cNvSpPr>
          <p:nvPr>
            <p:ph type="title"/>
          </p:nvPr>
        </p:nvSpPr>
        <p:spPr/>
        <p:txBody>
          <a:bodyPr/>
          <a:lstStyle/>
          <a:p>
            <a:r>
              <a:rPr lang="fr-FR" smtClean="0"/>
              <a:t>Une première application en Java</a:t>
            </a:r>
            <a:endParaRPr lang="en-GB" smtClean="0"/>
          </a:p>
        </p:txBody>
      </p:sp>
      <p:sp>
        <p:nvSpPr>
          <p:cNvPr id="100356" name="Rectangle 3"/>
          <p:cNvSpPr>
            <a:spLocks noGrp="1" noChangeArrowheads="1"/>
          </p:cNvSpPr>
          <p:nvPr>
            <p:ph type="body" idx="1"/>
          </p:nvPr>
        </p:nvSpPr>
        <p:spPr>
          <a:xfrm>
            <a:off x="152400" y="1295400"/>
            <a:ext cx="8839200" cy="4922838"/>
          </a:xfrm>
        </p:spPr>
        <p:txBody>
          <a:bodyPr/>
          <a:lstStyle/>
          <a:p>
            <a:r>
              <a:rPr lang="fr-FR" smtClean="0"/>
              <a:t>Maintenant que notre projet a été créé, nous pouvons commencer à développer une application</a:t>
            </a:r>
          </a:p>
          <a:p>
            <a:r>
              <a:rPr lang="fr-FR" smtClean="0"/>
              <a:t>Une application Java est composée de « Classes »</a:t>
            </a:r>
          </a:p>
          <a:p>
            <a:pPr lvl="1"/>
            <a:r>
              <a:rPr lang="fr-FR" smtClean="0"/>
              <a:t>En règle générale, chaque classe correspond à un fichier</a:t>
            </a:r>
          </a:p>
          <a:p>
            <a:pPr lvl="1"/>
            <a:r>
              <a:rPr lang="fr-FR" smtClean="0"/>
              <a:t>Chaque fichier « source » (le code de chaque classe) est sauvé avec un nom de fichier correspondant au nom de la classe et l’extension « .java »</a:t>
            </a:r>
          </a:p>
          <a:p>
            <a:pPr lvl="1"/>
            <a:r>
              <a:rPr lang="fr-FR" smtClean="0"/>
              <a:t>Java est dit « case-sensitive » </a:t>
            </a:r>
            <a:r>
              <a:rPr lang="fr-FR" smtClean="0">
                <a:sym typeface="Wingdings" pitchFamily="2" charset="2"/>
              </a:rPr>
              <a:t> </a:t>
            </a:r>
            <a:r>
              <a:rPr lang="fr-FR" smtClean="0">
                <a:solidFill>
                  <a:srgbClr val="FF0000"/>
                </a:solidFill>
                <a:sym typeface="Wingdings" pitchFamily="2" charset="2"/>
              </a:rPr>
              <a:t>Distingue majuscules et minuscules!!!</a:t>
            </a:r>
          </a:p>
          <a:p>
            <a:r>
              <a:rPr lang="fr-FR" smtClean="0"/>
              <a:t>Notre première application sera composée d’une seule classe</a:t>
            </a:r>
          </a:p>
          <a:p>
            <a:pPr lvl="1"/>
            <a:r>
              <a:rPr lang="fr-FR" smtClean="0"/>
              <a:t>Le nom de cette classe sera « HelloWorld »</a:t>
            </a:r>
          </a:p>
          <a:p>
            <a:pPr lvl="1"/>
            <a:r>
              <a:rPr lang="fr-FR" smtClean="0"/>
              <a:t>Elle sera donc enregistrée dans un fichier nommé « HelloWorld.java »</a:t>
            </a:r>
          </a:p>
          <a:p>
            <a:pPr lvl="1"/>
            <a:r>
              <a:rPr lang="fr-FR" smtClean="0"/>
              <a:t>Le code de cette classe (fourni plus loin) doit être recopié tel quel</a:t>
            </a:r>
          </a:p>
          <a:p>
            <a:pPr lvl="1"/>
            <a:r>
              <a:rPr lang="fr-FR" b="1" u="sng" smtClean="0"/>
              <a:t>ATTENTION</a:t>
            </a:r>
          </a:p>
          <a:p>
            <a:pPr lvl="2"/>
            <a:r>
              <a:rPr lang="fr-FR" smtClean="0"/>
              <a:t>Chaque symbole importe</a:t>
            </a:r>
          </a:p>
          <a:p>
            <a:pPr lvl="2"/>
            <a:r>
              <a:rPr lang="fr-FR" smtClean="0"/>
              <a:t>Une majuscule n’est pas une minuscule</a:t>
            </a:r>
            <a:endParaRPr lang="en-GB" smtClean="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oter Placeholder 3"/>
          <p:cNvSpPr>
            <a:spLocks noGrp="1"/>
          </p:cNvSpPr>
          <p:nvPr>
            <p:ph type="ftr" sz="quarter" idx="10"/>
          </p:nvPr>
        </p:nvSpPr>
        <p:spPr>
          <a:noFill/>
        </p:spPr>
        <p:txBody>
          <a:bodyPr/>
          <a:lstStyle/>
          <a:p>
            <a:r>
              <a:rPr lang="fr-FR" smtClean="0"/>
              <a:t>Cours Java 2013 Bersini</a:t>
            </a:r>
            <a:endParaRPr lang="fr-FR" u="sng"/>
          </a:p>
        </p:txBody>
      </p:sp>
      <p:sp>
        <p:nvSpPr>
          <p:cNvPr id="102403" name="Rectangle 2"/>
          <p:cNvSpPr>
            <a:spLocks noGrp="1" noChangeArrowheads="1"/>
          </p:cNvSpPr>
          <p:nvPr>
            <p:ph type="title"/>
          </p:nvPr>
        </p:nvSpPr>
        <p:spPr/>
        <p:txBody>
          <a:bodyPr/>
          <a:lstStyle/>
          <a:p>
            <a:r>
              <a:rPr lang="fr-FR" smtClean="0"/>
              <a:t>Une première application en Java</a:t>
            </a:r>
            <a:endParaRPr lang="en-GB" smtClean="0"/>
          </a:p>
        </p:txBody>
      </p:sp>
      <p:pic>
        <p:nvPicPr>
          <p:cNvPr id="102404" name="Picture 3"/>
          <p:cNvPicPr>
            <a:picLocks noChangeAspect="1" noChangeArrowheads="1"/>
          </p:cNvPicPr>
          <p:nvPr/>
        </p:nvPicPr>
        <p:blipFill>
          <a:blip r:embed="rId3"/>
          <a:srcRect/>
          <a:stretch>
            <a:fillRect/>
          </a:stretch>
        </p:blipFill>
        <p:spPr bwMode="auto">
          <a:xfrm>
            <a:off x="176213" y="771525"/>
            <a:ext cx="6373812" cy="5268913"/>
          </a:xfrm>
          <a:prstGeom prst="rect">
            <a:avLst/>
          </a:prstGeom>
          <a:noFill/>
          <a:ln w="9525">
            <a:noFill/>
            <a:miter lim="800000"/>
            <a:headEnd/>
            <a:tailEnd/>
          </a:ln>
        </p:spPr>
      </p:pic>
      <p:pic>
        <p:nvPicPr>
          <p:cNvPr id="102405" name="Picture 4"/>
          <p:cNvPicPr>
            <a:picLocks noChangeAspect="1" noChangeArrowheads="1"/>
          </p:cNvPicPr>
          <p:nvPr/>
        </p:nvPicPr>
        <p:blipFill>
          <a:blip r:embed="rId4"/>
          <a:srcRect/>
          <a:stretch>
            <a:fillRect/>
          </a:stretch>
        </p:blipFill>
        <p:spPr bwMode="auto">
          <a:xfrm>
            <a:off x="4560888" y="766763"/>
            <a:ext cx="4389437" cy="5311775"/>
          </a:xfrm>
          <a:prstGeom prst="rect">
            <a:avLst/>
          </a:prstGeom>
          <a:noFill/>
          <a:ln w="19050">
            <a:noFill/>
            <a:miter lim="800000"/>
            <a:headEnd/>
            <a:tailEnd/>
          </a:ln>
        </p:spPr>
      </p:pic>
      <p:sp>
        <p:nvSpPr>
          <p:cNvPr id="102406" name="AutoShape 5"/>
          <p:cNvSpPr>
            <a:spLocks noChangeArrowheads="1"/>
          </p:cNvSpPr>
          <p:nvPr/>
        </p:nvSpPr>
        <p:spPr bwMode="auto">
          <a:xfrm>
            <a:off x="4637088" y="2587625"/>
            <a:ext cx="4241800" cy="257175"/>
          </a:xfrm>
          <a:prstGeom prst="roundRect">
            <a:avLst>
              <a:gd name="adj" fmla="val 16667"/>
            </a:avLst>
          </a:prstGeom>
          <a:noFill/>
          <a:ln w="38100">
            <a:solidFill>
              <a:srgbClr val="FF0000"/>
            </a:solidFill>
            <a:round/>
            <a:headEnd/>
            <a:tailEnd/>
          </a:ln>
        </p:spPr>
        <p:txBody>
          <a:bodyPr wrap="none" anchor="ctr"/>
          <a:lstStyle/>
          <a:p>
            <a:endParaRPr lang="fr-FR"/>
          </a:p>
        </p:txBody>
      </p:sp>
      <p:sp>
        <p:nvSpPr>
          <p:cNvPr id="102407" name="AutoShape 6"/>
          <p:cNvSpPr>
            <a:spLocks noChangeArrowheads="1"/>
          </p:cNvSpPr>
          <p:nvPr/>
        </p:nvSpPr>
        <p:spPr bwMode="auto">
          <a:xfrm>
            <a:off x="7431088" y="5710238"/>
            <a:ext cx="693737" cy="265112"/>
          </a:xfrm>
          <a:prstGeom prst="roundRect">
            <a:avLst>
              <a:gd name="adj" fmla="val 16667"/>
            </a:avLst>
          </a:prstGeom>
          <a:noFill/>
          <a:ln w="38100">
            <a:solidFill>
              <a:srgbClr val="FF0000"/>
            </a:solidFill>
            <a:round/>
            <a:headEnd/>
            <a:tailEnd/>
          </a:ln>
        </p:spPr>
        <p:txBody>
          <a:bodyPr wrap="none" anchor="ctr"/>
          <a:lstStyle/>
          <a:p>
            <a:endParaRPr lang="fr-F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ooter Placeholder 3"/>
          <p:cNvSpPr>
            <a:spLocks noGrp="1"/>
          </p:cNvSpPr>
          <p:nvPr>
            <p:ph type="ftr" sz="quarter" idx="10"/>
          </p:nvPr>
        </p:nvSpPr>
        <p:spPr>
          <a:noFill/>
        </p:spPr>
        <p:txBody>
          <a:bodyPr/>
          <a:lstStyle/>
          <a:p>
            <a:r>
              <a:rPr lang="fr-FR" smtClean="0"/>
              <a:t>Cours Java 2013 Bersini</a:t>
            </a:r>
            <a:endParaRPr lang="fr-FR" u="sng"/>
          </a:p>
        </p:txBody>
      </p:sp>
      <p:sp>
        <p:nvSpPr>
          <p:cNvPr id="104451" name="Rectangle 2"/>
          <p:cNvSpPr>
            <a:spLocks noGrp="1" noChangeArrowheads="1"/>
          </p:cNvSpPr>
          <p:nvPr>
            <p:ph type="title"/>
          </p:nvPr>
        </p:nvSpPr>
        <p:spPr/>
        <p:txBody>
          <a:bodyPr/>
          <a:lstStyle/>
          <a:p>
            <a:r>
              <a:rPr lang="fr-FR" smtClean="0"/>
              <a:t>Une première application en Java</a:t>
            </a:r>
            <a:endParaRPr lang="en-GB" smtClean="0"/>
          </a:p>
        </p:txBody>
      </p:sp>
      <p:pic>
        <p:nvPicPr>
          <p:cNvPr id="104452" name="Picture 3"/>
          <p:cNvPicPr>
            <a:picLocks noChangeAspect="1" noChangeArrowheads="1"/>
          </p:cNvPicPr>
          <p:nvPr/>
        </p:nvPicPr>
        <p:blipFill>
          <a:blip r:embed="rId3"/>
          <a:srcRect/>
          <a:stretch>
            <a:fillRect/>
          </a:stretch>
        </p:blipFill>
        <p:spPr bwMode="auto">
          <a:xfrm>
            <a:off x="647700" y="828675"/>
            <a:ext cx="7850188" cy="2971800"/>
          </a:xfrm>
          <a:prstGeom prst="rect">
            <a:avLst/>
          </a:prstGeom>
          <a:noFill/>
          <a:ln w="9525">
            <a:noFill/>
            <a:miter lim="800000"/>
            <a:headEnd/>
            <a:tailEnd/>
          </a:ln>
        </p:spPr>
      </p:pic>
      <p:sp>
        <p:nvSpPr>
          <p:cNvPr id="104453" name="AutoShape 4"/>
          <p:cNvSpPr>
            <a:spLocks noChangeArrowheads="1"/>
          </p:cNvSpPr>
          <p:nvPr/>
        </p:nvSpPr>
        <p:spPr bwMode="auto">
          <a:xfrm>
            <a:off x="3467100" y="1930400"/>
            <a:ext cx="4560888" cy="1125538"/>
          </a:xfrm>
          <a:prstGeom prst="roundRect">
            <a:avLst>
              <a:gd name="adj" fmla="val 16667"/>
            </a:avLst>
          </a:prstGeom>
          <a:noFill/>
          <a:ln w="38100">
            <a:solidFill>
              <a:srgbClr val="FF0000"/>
            </a:solidFill>
            <a:round/>
            <a:headEnd/>
            <a:tailEnd/>
          </a:ln>
        </p:spPr>
        <p:txBody>
          <a:bodyPr wrap="none" anchor="ctr"/>
          <a:lstStyle/>
          <a:p>
            <a:endParaRPr lang="fr-FR"/>
          </a:p>
        </p:txBody>
      </p:sp>
      <p:sp>
        <p:nvSpPr>
          <p:cNvPr id="104454" name="Rectangle 5"/>
          <p:cNvSpPr>
            <a:spLocks noChangeArrowheads="1"/>
          </p:cNvSpPr>
          <p:nvPr/>
        </p:nvSpPr>
        <p:spPr bwMode="auto">
          <a:xfrm>
            <a:off x="5260975" y="4114800"/>
            <a:ext cx="3694113" cy="549275"/>
          </a:xfrm>
          <a:prstGeom prst="rect">
            <a:avLst/>
          </a:prstGeom>
          <a:solidFill>
            <a:srgbClr val="E6F4FF"/>
          </a:solidFill>
          <a:ln w="9525">
            <a:solidFill>
              <a:schemeClr val="tx1"/>
            </a:solidFill>
            <a:miter lim="800000"/>
            <a:headEnd/>
            <a:tailEnd/>
          </a:ln>
        </p:spPr>
        <p:txBody>
          <a:bodyPr anchor="ctr"/>
          <a:lstStyle/>
          <a:p>
            <a:pPr eaLnBrk="1" hangingPunct="1">
              <a:lnSpc>
                <a:spcPct val="90000"/>
              </a:lnSpc>
              <a:spcBef>
                <a:spcPct val="20000"/>
              </a:spcBef>
              <a:buClr>
                <a:schemeClr val="accent1"/>
              </a:buClr>
              <a:buSzPct val="80000"/>
              <a:buFont typeface="Wingdings" pitchFamily="2" charset="2"/>
              <a:buNone/>
            </a:pPr>
            <a:r>
              <a:rPr lang="fr-FR" sz="1400"/>
              <a:t>La première ligne du programme doit être la déclaration de la classe</a:t>
            </a:r>
          </a:p>
        </p:txBody>
      </p:sp>
      <p:sp>
        <p:nvSpPr>
          <p:cNvPr id="104455" name="Rectangle 6"/>
          <p:cNvSpPr>
            <a:spLocks noChangeArrowheads="1"/>
          </p:cNvSpPr>
          <p:nvPr/>
        </p:nvSpPr>
        <p:spPr bwMode="auto">
          <a:xfrm>
            <a:off x="5260975" y="4740275"/>
            <a:ext cx="3694113" cy="533400"/>
          </a:xfrm>
          <a:prstGeom prst="rect">
            <a:avLst/>
          </a:prstGeom>
          <a:solidFill>
            <a:srgbClr val="E6F4FF"/>
          </a:solidFill>
          <a:ln w="9525">
            <a:solidFill>
              <a:schemeClr val="tx1"/>
            </a:solidFill>
            <a:miter lim="800000"/>
            <a:headEnd/>
            <a:tailEnd/>
          </a:ln>
        </p:spPr>
        <p:txBody>
          <a:bodyPr anchor="ctr"/>
          <a:lstStyle/>
          <a:p>
            <a:pPr eaLnBrk="1" hangingPunct="1">
              <a:spcBef>
                <a:spcPct val="20000"/>
              </a:spcBef>
              <a:buClr>
                <a:schemeClr val="accent1"/>
              </a:buClr>
              <a:buSzPct val="80000"/>
              <a:buFont typeface="Wingdings" pitchFamily="2" charset="2"/>
              <a:buNone/>
            </a:pPr>
            <a:r>
              <a:rPr lang="fr-BE" sz="1400"/>
              <a:t>Tout programme doit contenir une méthode </a:t>
            </a:r>
          </a:p>
          <a:p>
            <a:pPr eaLnBrk="1" hangingPunct="1">
              <a:spcBef>
                <a:spcPct val="20000"/>
              </a:spcBef>
              <a:buClr>
                <a:schemeClr val="accent1"/>
              </a:buClr>
              <a:buSzPct val="80000"/>
              <a:buFont typeface="Wingdings" pitchFamily="2" charset="2"/>
              <a:buNone/>
            </a:pPr>
            <a:r>
              <a:rPr lang="fr-BE" sz="1400" b="1" u="sng"/>
              <a:t>main</a:t>
            </a:r>
            <a:r>
              <a:rPr lang="fr-BE" sz="1400"/>
              <a:t> qui porte la signature ci-contre   </a:t>
            </a:r>
            <a:endParaRPr lang="en-US" sz="1400"/>
          </a:p>
        </p:txBody>
      </p:sp>
      <p:sp>
        <p:nvSpPr>
          <p:cNvPr id="104456" name="Rectangle 7"/>
          <p:cNvSpPr>
            <a:spLocks noChangeArrowheads="1"/>
          </p:cNvSpPr>
          <p:nvPr/>
        </p:nvSpPr>
        <p:spPr bwMode="auto">
          <a:xfrm>
            <a:off x="5260975" y="5349875"/>
            <a:ext cx="3694113" cy="381000"/>
          </a:xfrm>
          <a:prstGeom prst="rect">
            <a:avLst/>
          </a:prstGeom>
          <a:solidFill>
            <a:srgbClr val="E6F4FF"/>
          </a:solidFill>
          <a:ln w="9525">
            <a:solidFill>
              <a:schemeClr val="tx1"/>
            </a:solidFill>
            <a:miter lim="800000"/>
            <a:headEnd/>
            <a:tailEnd/>
          </a:ln>
        </p:spPr>
        <p:txBody>
          <a:bodyPr anchor="ctr"/>
          <a:lstStyle/>
          <a:p>
            <a:pPr eaLnBrk="1" hangingPunct="1">
              <a:spcBef>
                <a:spcPct val="20000"/>
              </a:spcBef>
              <a:buClr>
                <a:schemeClr val="accent1"/>
              </a:buClr>
              <a:buSzPct val="80000"/>
              <a:buFont typeface="Wingdings" pitchFamily="2" charset="2"/>
              <a:buNone/>
            </a:pPr>
            <a:r>
              <a:rPr lang="fr-FR" sz="1400"/>
              <a:t>Écrire à l’écran “Hello the World”</a:t>
            </a:r>
          </a:p>
        </p:txBody>
      </p:sp>
      <p:sp>
        <p:nvSpPr>
          <p:cNvPr id="104457" name="Rectangle 8"/>
          <p:cNvSpPr>
            <a:spLocks noChangeArrowheads="1"/>
          </p:cNvSpPr>
          <p:nvPr/>
        </p:nvSpPr>
        <p:spPr bwMode="auto">
          <a:xfrm>
            <a:off x="5260975" y="5807075"/>
            <a:ext cx="3694113" cy="360363"/>
          </a:xfrm>
          <a:prstGeom prst="rect">
            <a:avLst/>
          </a:prstGeom>
          <a:solidFill>
            <a:srgbClr val="E6F4FF"/>
          </a:solidFill>
          <a:ln w="9525">
            <a:solidFill>
              <a:schemeClr val="tx1"/>
            </a:solidFill>
            <a:miter lim="800000"/>
            <a:headEnd/>
            <a:tailEnd/>
          </a:ln>
        </p:spPr>
        <p:txBody>
          <a:bodyPr anchor="ctr"/>
          <a:lstStyle/>
          <a:p>
            <a:pPr eaLnBrk="1" hangingPunct="1"/>
            <a:r>
              <a:rPr lang="fr-BE" sz="1400"/>
              <a:t>Fermer les accolades</a:t>
            </a:r>
            <a:endParaRPr lang="en-US" sz="1400"/>
          </a:p>
        </p:txBody>
      </p:sp>
      <p:sp>
        <p:nvSpPr>
          <p:cNvPr id="104458" name="Text Box 9"/>
          <p:cNvSpPr txBox="1">
            <a:spLocks noChangeArrowheads="1"/>
          </p:cNvSpPr>
          <p:nvPr/>
        </p:nvSpPr>
        <p:spPr bwMode="auto">
          <a:xfrm>
            <a:off x="219075" y="4054475"/>
            <a:ext cx="4826000" cy="2200275"/>
          </a:xfrm>
          <a:prstGeom prst="rect">
            <a:avLst/>
          </a:prstGeom>
          <a:solidFill>
            <a:srgbClr val="E6F4FF"/>
          </a:solidFill>
          <a:ln w="19050">
            <a:solidFill>
              <a:schemeClr val="tx1"/>
            </a:solidFill>
            <a:miter lim="800000"/>
            <a:headEnd/>
            <a:tailEnd/>
          </a:ln>
        </p:spPr>
        <p:txBody>
          <a:bodyPr>
            <a:spAutoFit/>
          </a:bodyPr>
          <a:lstStyle/>
          <a:p>
            <a:pPr algn="l">
              <a:lnSpc>
                <a:spcPct val="150000"/>
              </a:lnSpc>
            </a:pPr>
            <a:r>
              <a:rPr lang="fr-BE" sz="1300">
                <a:solidFill>
                  <a:schemeClr val="tx2"/>
                </a:solidFill>
                <a:latin typeface="Courier New" pitchFamily="49" charset="0"/>
              </a:rPr>
              <a:t>public class HelloWorld</a:t>
            </a:r>
          </a:p>
          <a:p>
            <a:pPr algn="l">
              <a:lnSpc>
                <a:spcPct val="150000"/>
              </a:lnSpc>
            </a:pPr>
            <a:r>
              <a:rPr lang="fr-BE" sz="1300">
                <a:solidFill>
                  <a:schemeClr val="tx2"/>
                </a:solidFill>
                <a:latin typeface="Courier New" pitchFamily="49" charset="0"/>
              </a:rPr>
              <a:t>{</a:t>
            </a:r>
          </a:p>
          <a:p>
            <a:pPr algn="l">
              <a:lnSpc>
                <a:spcPct val="150000"/>
              </a:lnSpc>
            </a:pPr>
            <a:r>
              <a:rPr lang="fr-BE" sz="1300">
                <a:solidFill>
                  <a:schemeClr val="tx2"/>
                </a:solidFill>
                <a:latin typeface="Courier New" pitchFamily="49" charset="0"/>
              </a:rPr>
              <a:t>  public static void main (String[]args)</a:t>
            </a:r>
          </a:p>
          <a:p>
            <a:pPr algn="l">
              <a:lnSpc>
                <a:spcPct val="150000"/>
              </a:lnSpc>
            </a:pPr>
            <a:r>
              <a:rPr lang="fr-BE" sz="1300">
                <a:solidFill>
                  <a:schemeClr val="tx2"/>
                </a:solidFill>
                <a:latin typeface="Courier New" pitchFamily="49" charset="0"/>
              </a:rPr>
              <a:t>  {</a:t>
            </a:r>
          </a:p>
          <a:p>
            <a:pPr algn="l">
              <a:lnSpc>
                <a:spcPct val="150000"/>
              </a:lnSpc>
            </a:pPr>
            <a:r>
              <a:rPr lang="fr-BE" sz="1300">
                <a:solidFill>
                  <a:schemeClr val="tx2"/>
                </a:solidFill>
                <a:latin typeface="Courier New" pitchFamily="49" charset="0"/>
              </a:rPr>
              <a:t>    System.out.println("Hello the World");</a:t>
            </a:r>
          </a:p>
          <a:p>
            <a:pPr algn="l">
              <a:lnSpc>
                <a:spcPct val="150000"/>
              </a:lnSpc>
            </a:pPr>
            <a:r>
              <a:rPr lang="fr-BE" sz="1300">
                <a:solidFill>
                  <a:schemeClr val="tx2"/>
                </a:solidFill>
                <a:latin typeface="Courier New" pitchFamily="49" charset="0"/>
              </a:rPr>
              <a:t>  }</a:t>
            </a:r>
          </a:p>
          <a:p>
            <a:pPr algn="l">
              <a:lnSpc>
                <a:spcPct val="150000"/>
              </a:lnSpc>
            </a:pPr>
            <a:r>
              <a:rPr lang="fr-BE" sz="1300">
                <a:solidFill>
                  <a:schemeClr val="tx2"/>
                </a:solidFill>
                <a:latin typeface="Courier New" pitchFamily="49" charset="0"/>
              </a:rPr>
              <a:t>}</a:t>
            </a:r>
            <a:endParaRPr lang="fr-FR" sz="1300">
              <a:latin typeface="Courier New" pitchFamily="49"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Footer Placeholder 3"/>
          <p:cNvSpPr>
            <a:spLocks noGrp="1"/>
          </p:cNvSpPr>
          <p:nvPr>
            <p:ph type="ftr" sz="quarter" idx="10"/>
          </p:nvPr>
        </p:nvSpPr>
        <p:spPr>
          <a:noFill/>
        </p:spPr>
        <p:txBody>
          <a:bodyPr/>
          <a:lstStyle/>
          <a:p>
            <a:r>
              <a:rPr lang="fr-FR" smtClean="0"/>
              <a:t>Cours Java 2013 Bersini</a:t>
            </a:r>
            <a:endParaRPr lang="fr-FR" u="sng"/>
          </a:p>
        </p:txBody>
      </p:sp>
      <p:sp>
        <p:nvSpPr>
          <p:cNvPr id="106499" name="Rectangle 2"/>
          <p:cNvSpPr>
            <a:spLocks noGrp="1" noChangeArrowheads="1"/>
          </p:cNvSpPr>
          <p:nvPr>
            <p:ph type="title"/>
          </p:nvPr>
        </p:nvSpPr>
        <p:spPr/>
        <p:txBody>
          <a:bodyPr/>
          <a:lstStyle/>
          <a:p>
            <a:r>
              <a:rPr lang="fr-FR" smtClean="0"/>
              <a:t>Une première application en Java</a:t>
            </a:r>
            <a:endParaRPr lang="en-GB" smtClean="0"/>
          </a:p>
        </p:txBody>
      </p:sp>
      <p:sp>
        <p:nvSpPr>
          <p:cNvPr id="106500" name="Rectangle 3"/>
          <p:cNvSpPr>
            <a:spLocks noGrp="1" noChangeArrowheads="1"/>
          </p:cNvSpPr>
          <p:nvPr>
            <p:ph type="body" idx="1"/>
          </p:nvPr>
        </p:nvSpPr>
        <p:spPr>
          <a:xfrm>
            <a:off x="152400" y="1295400"/>
            <a:ext cx="8839200" cy="4922838"/>
          </a:xfrm>
        </p:spPr>
        <p:txBody>
          <a:bodyPr/>
          <a:lstStyle/>
          <a:p>
            <a:pPr>
              <a:lnSpc>
                <a:spcPct val="120000"/>
              </a:lnSpc>
            </a:pPr>
            <a:r>
              <a:rPr lang="fr-FR" smtClean="0"/>
              <a:t>Une fois le programme écrit (ici l’unique classe), il reste à le lancer</a:t>
            </a:r>
          </a:p>
          <a:p>
            <a:pPr>
              <a:lnSpc>
                <a:spcPct val="120000"/>
              </a:lnSpc>
            </a:pPr>
            <a:r>
              <a:rPr lang="fr-FR" smtClean="0"/>
              <a:t>Pour lancer une application Java, il faut</a:t>
            </a:r>
          </a:p>
          <a:p>
            <a:pPr lvl="1">
              <a:lnSpc>
                <a:spcPct val="120000"/>
              </a:lnSpc>
            </a:pPr>
            <a:r>
              <a:rPr lang="fr-FR" smtClean="0"/>
              <a:t>La compiler (</a:t>
            </a:r>
            <a:r>
              <a:rPr lang="fr-FR" b="1" i="1" smtClean="0">
                <a:solidFill>
                  <a:schemeClr val="accent2"/>
                </a:solidFill>
              </a:rPr>
              <a:t>fait automatiquement par Eclipse</a:t>
            </a:r>
            <a:r>
              <a:rPr lang="fr-FR" smtClean="0"/>
              <a:t>)</a:t>
            </a:r>
          </a:p>
          <a:p>
            <a:pPr lvl="1">
              <a:lnSpc>
                <a:spcPct val="120000"/>
              </a:lnSpc>
            </a:pPr>
            <a:r>
              <a:rPr lang="fr-FR" smtClean="0"/>
              <a:t>Lancer la machine virtuelle (JVM) (</a:t>
            </a:r>
            <a:r>
              <a:rPr lang="fr-FR" b="1" i="1" smtClean="0">
                <a:solidFill>
                  <a:schemeClr val="accent2"/>
                </a:solidFill>
              </a:rPr>
              <a:t>fait automatiquement par Eclipse</a:t>
            </a:r>
            <a:r>
              <a:rPr lang="fr-FR" smtClean="0"/>
              <a:t>)</a:t>
            </a:r>
          </a:p>
          <a:p>
            <a:pPr lvl="1">
              <a:lnSpc>
                <a:spcPct val="120000"/>
              </a:lnSpc>
            </a:pPr>
            <a:r>
              <a:rPr lang="fr-FR" smtClean="0"/>
              <a:t>Ordonner à la JVM d’appeler la méthode « main » de la classe principale</a:t>
            </a:r>
            <a:br>
              <a:rPr lang="fr-FR" smtClean="0"/>
            </a:br>
            <a:r>
              <a:rPr lang="fr-FR" smtClean="0">
                <a:sym typeface="Wingdings" pitchFamily="2" charset="2"/>
              </a:rPr>
              <a:t> Créer une « configuration de lancement » dans Eclipse</a:t>
            </a:r>
            <a:br>
              <a:rPr lang="fr-FR" smtClean="0">
                <a:sym typeface="Wingdings" pitchFamily="2" charset="2"/>
              </a:rPr>
            </a:br>
            <a:r>
              <a:rPr lang="fr-FR" smtClean="0">
                <a:sym typeface="Wingdings" pitchFamily="2" charset="2"/>
              </a:rPr>
              <a:t> Pour « apprendre » à Eclipse comment lancer notre programme</a:t>
            </a:r>
            <a:br>
              <a:rPr lang="fr-FR" smtClean="0">
                <a:sym typeface="Wingdings" pitchFamily="2" charset="2"/>
              </a:rPr>
            </a:br>
            <a:r>
              <a:rPr lang="fr-FR" smtClean="0">
                <a:sym typeface="Wingdings" pitchFamily="2" charset="2"/>
              </a:rPr>
              <a:t> Une fois cette configuration créée, on pourra relancer le programme en cliquant simplement sur le bouton </a:t>
            </a:r>
            <a:endParaRPr lang="fr-FR" smtClean="0"/>
          </a:p>
          <a:p>
            <a:pPr>
              <a:lnSpc>
                <a:spcPct val="120000"/>
              </a:lnSpc>
            </a:pPr>
            <a:endParaRPr lang="en-GB" smtClean="0"/>
          </a:p>
        </p:txBody>
      </p:sp>
      <p:pic>
        <p:nvPicPr>
          <p:cNvPr id="106501" name="Picture 4"/>
          <p:cNvPicPr>
            <a:picLocks noChangeAspect="1" noChangeArrowheads="1"/>
          </p:cNvPicPr>
          <p:nvPr/>
        </p:nvPicPr>
        <p:blipFill>
          <a:blip r:embed="rId3"/>
          <a:srcRect/>
          <a:stretch>
            <a:fillRect/>
          </a:stretch>
        </p:blipFill>
        <p:spPr bwMode="auto">
          <a:xfrm>
            <a:off x="4522788" y="4468813"/>
            <a:ext cx="709612" cy="7096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Footer Placeholder 3"/>
          <p:cNvSpPr>
            <a:spLocks noGrp="1"/>
          </p:cNvSpPr>
          <p:nvPr>
            <p:ph type="ftr" sz="quarter" idx="10"/>
          </p:nvPr>
        </p:nvSpPr>
        <p:spPr>
          <a:noFill/>
        </p:spPr>
        <p:txBody>
          <a:bodyPr/>
          <a:lstStyle/>
          <a:p>
            <a:r>
              <a:rPr lang="fr-FR" smtClean="0"/>
              <a:t>Cours Java 2013 Bersini</a:t>
            </a:r>
            <a:endParaRPr lang="fr-FR" u="sng"/>
          </a:p>
        </p:txBody>
      </p:sp>
      <p:sp>
        <p:nvSpPr>
          <p:cNvPr id="108547" name="Rectangle 2"/>
          <p:cNvSpPr>
            <a:spLocks noGrp="1" noChangeArrowheads="1"/>
          </p:cNvSpPr>
          <p:nvPr>
            <p:ph type="title"/>
          </p:nvPr>
        </p:nvSpPr>
        <p:spPr/>
        <p:txBody>
          <a:bodyPr/>
          <a:lstStyle/>
          <a:p>
            <a:r>
              <a:rPr lang="fr-FR" smtClean="0"/>
              <a:t>Une première application en Java</a:t>
            </a:r>
            <a:br>
              <a:rPr lang="fr-FR" smtClean="0"/>
            </a:br>
            <a:r>
              <a:rPr lang="fr-FR" sz="2400" smtClean="0"/>
              <a:t>Créer une configuration de lancement Eclipse</a:t>
            </a:r>
            <a:endParaRPr lang="en-GB" sz="2400" smtClean="0"/>
          </a:p>
        </p:txBody>
      </p:sp>
      <p:pic>
        <p:nvPicPr>
          <p:cNvPr id="108548" name="Picture 3"/>
          <p:cNvPicPr>
            <a:picLocks noChangeAspect="1" noChangeArrowheads="1"/>
          </p:cNvPicPr>
          <p:nvPr/>
        </p:nvPicPr>
        <p:blipFill>
          <a:blip r:embed="rId3"/>
          <a:srcRect/>
          <a:stretch>
            <a:fillRect/>
          </a:stretch>
        </p:blipFill>
        <p:spPr bwMode="auto">
          <a:xfrm>
            <a:off x="701675" y="1168400"/>
            <a:ext cx="7715250" cy="4722813"/>
          </a:xfrm>
          <a:prstGeom prst="rect">
            <a:avLst/>
          </a:prstGeom>
          <a:noFill/>
          <a:ln w="9525">
            <a:noFill/>
            <a:miter lim="800000"/>
            <a:headEnd/>
            <a:tailEnd/>
          </a:ln>
        </p:spPr>
      </p:pic>
      <p:sp>
        <p:nvSpPr>
          <p:cNvPr id="108549" name="AutoShape 4"/>
          <p:cNvSpPr>
            <a:spLocks noChangeArrowheads="1"/>
          </p:cNvSpPr>
          <p:nvPr/>
        </p:nvSpPr>
        <p:spPr bwMode="auto">
          <a:xfrm>
            <a:off x="2886075" y="3825875"/>
            <a:ext cx="2176463" cy="284163"/>
          </a:xfrm>
          <a:prstGeom prst="roundRect">
            <a:avLst>
              <a:gd name="adj" fmla="val 16667"/>
            </a:avLst>
          </a:prstGeom>
          <a:noFill/>
          <a:ln w="38100">
            <a:solidFill>
              <a:srgbClr val="FF0000"/>
            </a:solidFill>
            <a:round/>
            <a:headEnd/>
            <a:tailEnd/>
          </a:ln>
        </p:spPr>
        <p:txBody>
          <a:bodyPr wrap="none" anchor="ctr"/>
          <a:lstStyle/>
          <a:p>
            <a:endParaRPr lang="fr-FR"/>
          </a:p>
        </p:txBody>
      </p:sp>
      <p:sp>
        <p:nvSpPr>
          <p:cNvPr id="108550" name="AutoShape 5"/>
          <p:cNvSpPr>
            <a:spLocks noChangeArrowheads="1"/>
          </p:cNvSpPr>
          <p:nvPr/>
        </p:nvSpPr>
        <p:spPr bwMode="auto">
          <a:xfrm>
            <a:off x="3170238" y="1860550"/>
            <a:ext cx="198437" cy="347663"/>
          </a:xfrm>
          <a:prstGeom prst="roundRect">
            <a:avLst>
              <a:gd name="adj" fmla="val 16667"/>
            </a:avLst>
          </a:prstGeom>
          <a:noFill/>
          <a:ln w="38100">
            <a:solidFill>
              <a:srgbClr val="FF0000"/>
            </a:solidFill>
            <a:round/>
            <a:headEnd/>
            <a:tailEnd/>
          </a:ln>
        </p:spPr>
        <p:txBody>
          <a:bodyPr wrap="none" anchor="ctr"/>
          <a:lstStyle/>
          <a:p>
            <a:endParaRPr lang="fr-F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ooter Placeholder 3"/>
          <p:cNvSpPr>
            <a:spLocks noGrp="1"/>
          </p:cNvSpPr>
          <p:nvPr>
            <p:ph type="ftr" sz="quarter" idx="10"/>
          </p:nvPr>
        </p:nvSpPr>
        <p:spPr>
          <a:noFill/>
        </p:spPr>
        <p:txBody>
          <a:bodyPr/>
          <a:lstStyle/>
          <a:p>
            <a:r>
              <a:rPr lang="fr-FR" smtClean="0"/>
              <a:t>Cours Java 2013 Bersini</a:t>
            </a:r>
            <a:endParaRPr lang="fr-FR" u="sng"/>
          </a:p>
        </p:txBody>
      </p:sp>
      <p:pic>
        <p:nvPicPr>
          <p:cNvPr id="110595" name="Picture 2"/>
          <p:cNvPicPr>
            <a:picLocks noChangeAspect="1" noChangeArrowheads="1"/>
          </p:cNvPicPr>
          <p:nvPr/>
        </p:nvPicPr>
        <p:blipFill>
          <a:blip r:embed="rId3"/>
          <a:srcRect/>
          <a:stretch>
            <a:fillRect/>
          </a:stretch>
        </p:blipFill>
        <p:spPr bwMode="auto">
          <a:xfrm>
            <a:off x="1651000" y="1082675"/>
            <a:ext cx="5870575" cy="5211763"/>
          </a:xfrm>
          <a:prstGeom prst="rect">
            <a:avLst/>
          </a:prstGeom>
          <a:noFill/>
          <a:ln w="19050">
            <a:noFill/>
            <a:miter lim="800000"/>
            <a:headEnd/>
            <a:tailEnd/>
          </a:ln>
        </p:spPr>
      </p:pic>
      <p:sp>
        <p:nvSpPr>
          <p:cNvPr id="110596" name="Rectangle 3"/>
          <p:cNvSpPr>
            <a:spLocks noGrp="1" noChangeArrowheads="1"/>
          </p:cNvSpPr>
          <p:nvPr>
            <p:ph type="title"/>
          </p:nvPr>
        </p:nvSpPr>
        <p:spPr/>
        <p:txBody>
          <a:bodyPr/>
          <a:lstStyle/>
          <a:p>
            <a:r>
              <a:rPr lang="fr-FR" smtClean="0"/>
              <a:t>Une première application en Java</a:t>
            </a:r>
            <a:br>
              <a:rPr lang="fr-FR" smtClean="0"/>
            </a:br>
            <a:r>
              <a:rPr lang="fr-FR" sz="2400" smtClean="0"/>
              <a:t>Créer une configuration de lancement Eclipse</a:t>
            </a:r>
            <a:endParaRPr lang="en-GB" sz="2400" smtClean="0"/>
          </a:p>
        </p:txBody>
      </p:sp>
      <p:sp>
        <p:nvSpPr>
          <p:cNvPr id="110597" name="AutoShape 4"/>
          <p:cNvSpPr>
            <a:spLocks noChangeArrowheads="1"/>
          </p:cNvSpPr>
          <p:nvPr/>
        </p:nvSpPr>
        <p:spPr bwMode="auto">
          <a:xfrm>
            <a:off x="1798638" y="2901950"/>
            <a:ext cx="1417637" cy="211138"/>
          </a:xfrm>
          <a:prstGeom prst="roundRect">
            <a:avLst>
              <a:gd name="adj" fmla="val 16667"/>
            </a:avLst>
          </a:prstGeom>
          <a:noFill/>
          <a:ln w="38100">
            <a:solidFill>
              <a:srgbClr val="FF0000"/>
            </a:solidFill>
            <a:round/>
            <a:headEnd/>
            <a:tailEnd/>
          </a:ln>
        </p:spPr>
        <p:txBody>
          <a:bodyPr wrap="none" anchor="ctr"/>
          <a:lstStyle/>
          <a:p>
            <a:endParaRPr lang="fr-FR"/>
          </a:p>
        </p:txBody>
      </p:sp>
      <p:sp>
        <p:nvSpPr>
          <p:cNvPr id="110598" name="AutoShape 5"/>
          <p:cNvSpPr>
            <a:spLocks noChangeArrowheads="1"/>
          </p:cNvSpPr>
          <p:nvPr/>
        </p:nvSpPr>
        <p:spPr bwMode="auto">
          <a:xfrm>
            <a:off x="1735138" y="1916113"/>
            <a:ext cx="217487" cy="209550"/>
          </a:xfrm>
          <a:prstGeom prst="roundRect">
            <a:avLst>
              <a:gd name="adj" fmla="val 16667"/>
            </a:avLst>
          </a:prstGeom>
          <a:noFill/>
          <a:ln w="38100">
            <a:solidFill>
              <a:srgbClr val="FF0000"/>
            </a:solidFill>
            <a:round/>
            <a:headEnd/>
            <a:tailEnd/>
          </a:ln>
        </p:spPr>
        <p:txBody>
          <a:bodyPr wrap="none" anchor="ctr"/>
          <a:lstStyle/>
          <a:p>
            <a:endParaRPr lang="fr-FR"/>
          </a:p>
        </p:txBody>
      </p:sp>
      <p:sp>
        <p:nvSpPr>
          <p:cNvPr id="110599" name="Oval 6"/>
          <p:cNvSpPr>
            <a:spLocks noChangeArrowheads="1"/>
          </p:cNvSpPr>
          <p:nvPr/>
        </p:nvSpPr>
        <p:spPr bwMode="auto">
          <a:xfrm>
            <a:off x="3073400" y="2678113"/>
            <a:ext cx="284163" cy="301625"/>
          </a:xfrm>
          <a:prstGeom prst="ellipse">
            <a:avLst/>
          </a:prstGeom>
          <a:solidFill>
            <a:srgbClr val="FF0000"/>
          </a:solidFill>
          <a:ln w="19050">
            <a:solidFill>
              <a:srgbClr val="FF0000"/>
            </a:solidFill>
            <a:round/>
            <a:headEnd/>
            <a:tailEnd/>
          </a:ln>
        </p:spPr>
        <p:txBody>
          <a:bodyPr wrap="none" anchor="ctr"/>
          <a:lstStyle/>
          <a:p>
            <a:r>
              <a:rPr lang="fr-FR">
                <a:solidFill>
                  <a:schemeClr val="bg1"/>
                </a:solidFill>
              </a:rPr>
              <a:t>1</a:t>
            </a:r>
            <a:endParaRPr lang="en-GB">
              <a:solidFill>
                <a:schemeClr val="bg1"/>
              </a:solidFill>
            </a:endParaRPr>
          </a:p>
        </p:txBody>
      </p:sp>
      <p:sp>
        <p:nvSpPr>
          <p:cNvPr id="110600" name="Oval 7"/>
          <p:cNvSpPr>
            <a:spLocks noChangeArrowheads="1"/>
          </p:cNvSpPr>
          <p:nvPr/>
        </p:nvSpPr>
        <p:spPr bwMode="auto">
          <a:xfrm>
            <a:off x="1889125" y="1660525"/>
            <a:ext cx="284163" cy="301625"/>
          </a:xfrm>
          <a:prstGeom prst="ellipse">
            <a:avLst/>
          </a:prstGeom>
          <a:solidFill>
            <a:srgbClr val="FF0000"/>
          </a:solidFill>
          <a:ln w="19050">
            <a:solidFill>
              <a:srgbClr val="FF0000"/>
            </a:solidFill>
            <a:round/>
            <a:headEnd/>
            <a:tailEnd/>
          </a:ln>
        </p:spPr>
        <p:txBody>
          <a:bodyPr wrap="none" anchor="ctr"/>
          <a:lstStyle/>
          <a:p>
            <a:r>
              <a:rPr lang="fr-FR">
                <a:solidFill>
                  <a:schemeClr val="bg1"/>
                </a:solidFill>
              </a:rPr>
              <a:t>2</a:t>
            </a:r>
            <a:endParaRPr lang="en-GB">
              <a:solidFill>
                <a:schemeClr val="bg1"/>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Footer Placeholder 3"/>
          <p:cNvSpPr>
            <a:spLocks noGrp="1"/>
          </p:cNvSpPr>
          <p:nvPr>
            <p:ph type="ftr" sz="quarter" idx="10"/>
          </p:nvPr>
        </p:nvSpPr>
        <p:spPr>
          <a:noFill/>
        </p:spPr>
        <p:txBody>
          <a:bodyPr/>
          <a:lstStyle/>
          <a:p>
            <a:r>
              <a:rPr lang="fr-FR" smtClean="0"/>
              <a:t>Cours Java 2013 Bersini</a:t>
            </a:r>
            <a:endParaRPr lang="fr-FR" u="sng"/>
          </a:p>
        </p:txBody>
      </p:sp>
      <p:pic>
        <p:nvPicPr>
          <p:cNvPr id="112643" name="Picture 2"/>
          <p:cNvPicPr>
            <a:picLocks noChangeAspect="1" noChangeArrowheads="1"/>
          </p:cNvPicPr>
          <p:nvPr/>
        </p:nvPicPr>
        <p:blipFill>
          <a:blip r:embed="rId3"/>
          <a:srcRect/>
          <a:stretch>
            <a:fillRect/>
          </a:stretch>
        </p:blipFill>
        <p:spPr bwMode="auto">
          <a:xfrm>
            <a:off x="1668463" y="1068388"/>
            <a:ext cx="5899150" cy="5237162"/>
          </a:xfrm>
          <a:prstGeom prst="rect">
            <a:avLst/>
          </a:prstGeom>
          <a:noFill/>
          <a:ln w="19050">
            <a:noFill/>
            <a:miter lim="800000"/>
            <a:headEnd/>
            <a:tailEnd/>
          </a:ln>
        </p:spPr>
      </p:pic>
      <p:sp>
        <p:nvSpPr>
          <p:cNvPr id="112644" name="Rectangle 3"/>
          <p:cNvSpPr>
            <a:spLocks noGrp="1" noChangeArrowheads="1"/>
          </p:cNvSpPr>
          <p:nvPr>
            <p:ph type="title"/>
          </p:nvPr>
        </p:nvSpPr>
        <p:spPr/>
        <p:txBody>
          <a:bodyPr/>
          <a:lstStyle/>
          <a:p>
            <a:r>
              <a:rPr lang="fr-FR" smtClean="0"/>
              <a:t>Une première application en Java</a:t>
            </a:r>
            <a:br>
              <a:rPr lang="fr-FR" smtClean="0"/>
            </a:br>
            <a:r>
              <a:rPr lang="fr-FR" sz="2400" smtClean="0"/>
              <a:t>Créer une configuration de lancement Eclipse</a:t>
            </a:r>
            <a:endParaRPr lang="en-GB" sz="2400" smtClean="0"/>
          </a:p>
        </p:txBody>
      </p:sp>
      <p:sp>
        <p:nvSpPr>
          <p:cNvPr id="112645" name="Line 4"/>
          <p:cNvSpPr>
            <a:spLocks noChangeShapeType="1"/>
          </p:cNvSpPr>
          <p:nvPr/>
        </p:nvSpPr>
        <p:spPr bwMode="auto">
          <a:xfrm flipH="1">
            <a:off x="4260850" y="1527175"/>
            <a:ext cx="430213" cy="493713"/>
          </a:xfrm>
          <a:prstGeom prst="line">
            <a:avLst/>
          </a:prstGeom>
          <a:noFill/>
          <a:ln w="38100">
            <a:solidFill>
              <a:srgbClr val="FF0000"/>
            </a:solidFill>
            <a:round/>
            <a:headEnd/>
            <a:tailEnd type="triangle" w="med" len="med"/>
          </a:ln>
        </p:spPr>
        <p:txBody>
          <a:bodyPr wrap="none" anchor="ctr"/>
          <a:lstStyle/>
          <a:p>
            <a:endParaRPr lang="fr-FR"/>
          </a:p>
        </p:txBody>
      </p:sp>
      <p:sp>
        <p:nvSpPr>
          <p:cNvPr id="112646" name="Line 5"/>
          <p:cNvSpPr>
            <a:spLocks noChangeShapeType="1"/>
          </p:cNvSpPr>
          <p:nvPr/>
        </p:nvSpPr>
        <p:spPr bwMode="auto">
          <a:xfrm flipH="1">
            <a:off x="4376738" y="2227263"/>
            <a:ext cx="430212" cy="493712"/>
          </a:xfrm>
          <a:prstGeom prst="line">
            <a:avLst/>
          </a:prstGeom>
          <a:noFill/>
          <a:ln w="38100">
            <a:solidFill>
              <a:srgbClr val="FF0000"/>
            </a:solidFill>
            <a:round/>
            <a:headEnd/>
            <a:tailEnd type="triangle" w="med" len="med"/>
          </a:ln>
        </p:spPr>
        <p:txBody>
          <a:bodyPr wrap="none" anchor="ctr"/>
          <a:lstStyle/>
          <a:p>
            <a:endParaRPr lang="fr-FR"/>
          </a:p>
        </p:txBody>
      </p:sp>
      <p:sp>
        <p:nvSpPr>
          <p:cNvPr id="112647" name="Line 6"/>
          <p:cNvSpPr>
            <a:spLocks noChangeShapeType="1"/>
          </p:cNvSpPr>
          <p:nvPr/>
        </p:nvSpPr>
        <p:spPr bwMode="auto">
          <a:xfrm flipH="1" flipV="1">
            <a:off x="4264025" y="3221038"/>
            <a:ext cx="612775" cy="428625"/>
          </a:xfrm>
          <a:prstGeom prst="line">
            <a:avLst/>
          </a:prstGeom>
          <a:noFill/>
          <a:ln w="38100">
            <a:solidFill>
              <a:srgbClr val="FF0000"/>
            </a:solidFill>
            <a:round/>
            <a:headEnd/>
            <a:tailEnd type="triangle" w="med" len="med"/>
          </a:ln>
        </p:spPr>
        <p:txBody>
          <a:bodyPr wrap="none" anchor="ctr"/>
          <a:lstStyle/>
          <a:p>
            <a:endParaRPr lang="fr-FR"/>
          </a:p>
        </p:txBody>
      </p:sp>
      <p:sp>
        <p:nvSpPr>
          <p:cNvPr id="112648" name="AutoShape 7"/>
          <p:cNvSpPr>
            <a:spLocks noChangeArrowheads="1"/>
          </p:cNvSpPr>
          <p:nvPr/>
        </p:nvSpPr>
        <p:spPr bwMode="auto">
          <a:xfrm>
            <a:off x="4576763" y="1349375"/>
            <a:ext cx="3813175" cy="301625"/>
          </a:xfrm>
          <a:prstGeom prst="roundRect">
            <a:avLst>
              <a:gd name="adj" fmla="val 16667"/>
            </a:avLst>
          </a:prstGeom>
          <a:solidFill>
            <a:srgbClr val="FF0000"/>
          </a:solidFill>
          <a:ln w="19050">
            <a:solidFill>
              <a:srgbClr val="FF0000"/>
            </a:solidFill>
            <a:round/>
            <a:headEnd/>
            <a:tailEnd/>
          </a:ln>
        </p:spPr>
        <p:txBody>
          <a:bodyPr wrap="none" anchor="ctr"/>
          <a:lstStyle/>
          <a:p>
            <a:r>
              <a:rPr lang="fr-FR">
                <a:solidFill>
                  <a:schemeClr val="bg1"/>
                </a:solidFill>
              </a:rPr>
              <a:t>Nom de la configuration de lancement</a:t>
            </a:r>
            <a:endParaRPr lang="en-GB">
              <a:solidFill>
                <a:schemeClr val="bg1"/>
              </a:solidFill>
            </a:endParaRPr>
          </a:p>
        </p:txBody>
      </p:sp>
      <p:sp>
        <p:nvSpPr>
          <p:cNvPr id="112649" name="AutoShape 8"/>
          <p:cNvSpPr>
            <a:spLocks noChangeArrowheads="1"/>
          </p:cNvSpPr>
          <p:nvPr/>
        </p:nvSpPr>
        <p:spPr bwMode="auto">
          <a:xfrm>
            <a:off x="4692650" y="2049463"/>
            <a:ext cx="4289425" cy="301625"/>
          </a:xfrm>
          <a:prstGeom prst="roundRect">
            <a:avLst>
              <a:gd name="adj" fmla="val 16667"/>
            </a:avLst>
          </a:prstGeom>
          <a:solidFill>
            <a:srgbClr val="FF0000"/>
          </a:solidFill>
          <a:ln w="19050">
            <a:solidFill>
              <a:srgbClr val="FF0000"/>
            </a:solidFill>
            <a:round/>
            <a:headEnd/>
            <a:tailEnd/>
          </a:ln>
        </p:spPr>
        <p:txBody>
          <a:bodyPr wrap="none" anchor="ctr"/>
          <a:lstStyle/>
          <a:p>
            <a:r>
              <a:rPr lang="fr-FR">
                <a:solidFill>
                  <a:schemeClr val="bg1"/>
                </a:solidFill>
              </a:rPr>
              <a:t>Nom de votre projet (indiqué automatiquement)</a:t>
            </a:r>
            <a:endParaRPr lang="en-GB">
              <a:solidFill>
                <a:schemeClr val="bg1"/>
              </a:solidFill>
            </a:endParaRPr>
          </a:p>
        </p:txBody>
      </p:sp>
      <p:sp>
        <p:nvSpPr>
          <p:cNvPr id="112650" name="AutoShape 9"/>
          <p:cNvSpPr>
            <a:spLocks noChangeArrowheads="1"/>
          </p:cNvSpPr>
          <p:nvPr/>
        </p:nvSpPr>
        <p:spPr bwMode="auto">
          <a:xfrm>
            <a:off x="4762500" y="3471863"/>
            <a:ext cx="4206875" cy="593725"/>
          </a:xfrm>
          <a:prstGeom prst="roundRect">
            <a:avLst>
              <a:gd name="adj" fmla="val 16667"/>
            </a:avLst>
          </a:prstGeom>
          <a:solidFill>
            <a:srgbClr val="FF0000"/>
          </a:solidFill>
          <a:ln w="19050">
            <a:solidFill>
              <a:srgbClr val="FF0000"/>
            </a:solidFill>
            <a:round/>
            <a:headEnd/>
            <a:tailEnd/>
          </a:ln>
        </p:spPr>
        <p:txBody>
          <a:bodyPr wrap="none" anchor="ctr"/>
          <a:lstStyle/>
          <a:p>
            <a:r>
              <a:rPr lang="fr-FR">
                <a:solidFill>
                  <a:schemeClr val="bg1"/>
                </a:solidFill>
              </a:rPr>
              <a:t>Nom de la classe principale</a:t>
            </a:r>
            <a:br>
              <a:rPr lang="fr-FR">
                <a:solidFill>
                  <a:schemeClr val="bg1"/>
                </a:solidFill>
              </a:rPr>
            </a:br>
            <a:r>
              <a:rPr lang="fr-FR">
                <a:solidFill>
                  <a:schemeClr val="bg1"/>
                </a:solidFill>
              </a:rPr>
              <a:t>(normalement indiqué automatiquement)</a:t>
            </a:r>
            <a:endParaRPr lang="en-GB">
              <a:solidFill>
                <a:schemeClr val="bg1"/>
              </a:solidFill>
            </a:endParaRPr>
          </a:p>
        </p:txBody>
      </p:sp>
      <p:sp>
        <p:nvSpPr>
          <p:cNvPr id="112651" name="AutoShape 10"/>
          <p:cNvSpPr>
            <a:spLocks noChangeArrowheads="1"/>
          </p:cNvSpPr>
          <p:nvPr/>
        </p:nvSpPr>
        <p:spPr bwMode="auto">
          <a:xfrm>
            <a:off x="6149975" y="5983288"/>
            <a:ext cx="677863" cy="211137"/>
          </a:xfrm>
          <a:prstGeom prst="roundRect">
            <a:avLst>
              <a:gd name="adj" fmla="val 16667"/>
            </a:avLst>
          </a:prstGeom>
          <a:noFill/>
          <a:ln w="38100">
            <a:solidFill>
              <a:srgbClr val="FF0000"/>
            </a:solidFill>
            <a:round/>
            <a:headEnd/>
            <a:tailEnd/>
          </a:ln>
        </p:spPr>
        <p:txBody>
          <a:bodyPr wrap="none" anchor="ctr"/>
          <a:lstStyle/>
          <a:p>
            <a:endParaRPr lang="fr-FR"/>
          </a:p>
        </p:txBody>
      </p:sp>
      <p:sp>
        <p:nvSpPr>
          <p:cNvPr id="112652" name="Line 11"/>
          <p:cNvSpPr>
            <a:spLocks noChangeShapeType="1"/>
          </p:cNvSpPr>
          <p:nvPr/>
        </p:nvSpPr>
        <p:spPr bwMode="auto">
          <a:xfrm>
            <a:off x="5937250" y="5027613"/>
            <a:ext cx="420688" cy="950912"/>
          </a:xfrm>
          <a:prstGeom prst="line">
            <a:avLst/>
          </a:prstGeom>
          <a:noFill/>
          <a:ln w="38100">
            <a:solidFill>
              <a:srgbClr val="FF0000"/>
            </a:solidFill>
            <a:round/>
            <a:headEnd/>
            <a:tailEnd type="triangle" w="med" len="med"/>
          </a:ln>
        </p:spPr>
        <p:txBody>
          <a:bodyPr wrap="none" anchor="ctr"/>
          <a:lstStyle/>
          <a:p>
            <a:endParaRPr lang="fr-FR"/>
          </a:p>
        </p:txBody>
      </p:sp>
      <p:sp>
        <p:nvSpPr>
          <p:cNvPr id="112653" name="AutoShape 12"/>
          <p:cNvSpPr>
            <a:spLocks noChangeArrowheads="1"/>
          </p:cNvSpPr>
          <p:nvPr/>
        </p:nvSpPr>
        <p:spPr bwMode="auto">
          <a:xfrm>
            <a:off x="1792288" y="4867275"/>
            <a:ext cx="4224337" cy="301625"/>
          </a:xfrm>
          <a:prstGeom prst="roundRect">
            <a:avLst>
              <a:gd name="adj" fmla="val 16667"/>
            </a:avLst>
          </a:prstGeom>
          <a:solidFill>
            <a:srgbClr val="FF0000"/>
          </a:solidFill>
          <a:ln w="19050">
            <a:solidFill>
              <a:srgbClr val="FF0000"/>
            </a:solidFill>
            <a:round/>
            <a:headEnd/>
            <a:tailEnd/>
          </a:ln>
        </p:spPr>
        <p:txBody>
          <a:bodyPr wrap="none" anchor="ctr"/>
          <a:lstStyle/>
          <a:p>
            <a:r>
              <a:rPr lang="fr-FR">
                <a:solidFill>
                  <a:schemeClr val="bg1"/>
                </a:solidFill>
              </a:rPr>
              <a:t>Cliquez sur « Run » pour lancer le programme</a:t>
            </a:r>
            <a:endParaRPr lang="en-GB">
              <a:solidFill>
                <a:schemeClr val="bg1"/>
              </a:solidFill>
            </a:endParaRPr>
          </a:p>
        </p:txBody>
      </p:sp>
      <p:sp>
        <p:nvSpPr>
          <p:cNvPr id="112654" name="Oval 13"/>
          <p:cNvSpPr>
            <a:spLocks noChangeArrowheads="1"/>
          </p:cNvSpPr>
          <p:nvPr/>
        </p:nvSpPr>
        <p:spPr bwMode="auto">
          <a:xfrm>
            <a:off x="8304213" y="1168400"/>
            <a:ext cx="284162" cy="301625"/>
          </a:xfrm>
          <a:prstGeom prst="ellipse">
            <a:avLst/>
          </a:prstGeom>
          <a:solidFill>
            <a:srgbClr val="FF0000"/>
          </a:solidFill>
          <a:ln w="19050">
            <a:solidFill>
              <a:srgbClr val="FF0000"/>
            </a:solidFill>
            <a:round/>
            <a:headEnd/>
            <a:tailEnd/>
          </a:ln>
        </p:spPr>
        <p:txBody>
          <a:bodyPr wrap="none" anchor="ctr"/>
          <a:lstStyle/>
          <a:p>
            <a:r>
              <a:rPr lang="fr-FR">
                <a:solidFill>
                  <a:schemeClr val="bg1"/>
                </a:solidFill>
              </a:rPr>
              <a:t>1</a:t>
            </a:r>
            <a:endParaRPr lang="en-GB">
              <a:solidFill>
                <a:schemeClr val="bg1"/>
              </a:solidFill>
            </a:endParaRPr>
          </a:p>
        </p:txBody>
      </p:sp>
      <p:sp>
        <p:nvSpPr>
          <p:cNvPr id="112655" name="Oval 14"/>
          <p:cNvSpPr>
            <a:spLocks noChangeArrowheads="1"/>
          </p:cNvSpPr>
          <p:nvPr/>
        </p:nvSpPr>
        <p:spPr bwMode="auto">
          <a:xfrm>
            <a:off x="8683625" y="1779588"/>
            <a:ext cx="284163" cy="301625"/>
          </a:xfrm>
          <a:prstGeom prst="ellipse">
            <a:avLst/>
          </a:prstGeom>
          <a:solidFill>
            <a:srgbClr val="FF0000"/>
          </a:solidFill>
          <a:ln w="19050">
            <a:solidFill>
              <a:srgbClr val="FF0000"/>
            </a:solidFill>
            <a:round/>
            <a:headEnd/>
            <a:tailEnd/>
          </a:ln>
        </p:spPr>
        <p:txBody>
          <a:bodyPr wrap="none" anchor="ctr"/>
          <a:lstStyle/>
          <a:p>
            <a:r>
              <a:rPr lang="fr-FR">
                <a:solidFill>
                  <a:schemeClr val="bg1"/>
                </a:solidFill>
              </a:rPr>
              <a:t>2</a:t>
            </a:r>
            <a:endParaRPr lang="en-GB">
              <a:solidFill>
                <a:schemeClr val="bg1"/>
              </a:solidFill>
            </a:endParaRPr>
          </a:p>
        </p:txBody>
      </p:sp>
      <p:sp>
        <p:nvSpPr>
          <p:cNvPr id="112656" name="Oval 15"/>
          <p:cNvSpPr>
            <a:spLocks noChangeArrowheads="1"/>
          </p:cNvSpPr>
          <p:nvPr/>
        </p:nvSpPr>
        <p:spPr bwMode="auto">
          <a:xfrm>
            <a:off x="8651875" y="3276600"/>
            <a:ext cx="284163" cy="301625"/>
          </a:xfrm>
          <a:prstGeom prst="ellipse">
            <a:avLst/>
          </a:prstGeom>
          <a:solidFill>
            <a:srgbClr val="FF0000"/>
          </a:solidFill>
          <a:ln w="19050">
            <a:solidFill>
              <a:srgbClr val="FF0000"/>
            </a:solidFill>
            <a:round/>
            <a:headEnd/>
            <a:tailEnd/>
          </a:ln>
        </p:spPr>
        <p:txBody>
          <a:bodyPr wrap="none" anchor="ctr"/>
          <a:lstStyle/>
          <a:p>
            <a:r>
              <a:rPr lang="fr-FR">
                <a:solidFill>
                  <a:schemeClr val="bg1"/>
                </a:solidFill>
              </a:rPr>
              <a:t>3</a:t>
            </a:r>
            <a:endParaRPr lang="en-GB">
              <a:solidFill>
                <a:schemeClr val="bg1"/>
              </a:solidFill>
            </a:endParaRPr>
          </a:p>
        </p:txBody>
      </p:sp>
      <p:sp>
        <p:nvSpPr>
          <p:cNvPr id="112657" name="Oval 16"/>
          <p:cNvSpPr>
            <a:spLocks noChangeArrowheads="1"/>
          </p:cNvSpPr>
          <p:nvPr/>
        </p:nvSpPr>
        <p:spPr bwMode="auto">
          <a:xfrm>
            <a:off x="1603375" y="4673600"/>
            <a:ext cx="284163" cy="301625"/>
          </a:xfrm>
          <a:prstGeom prst="ellipse">
            <a:avLst/>
          </a:prstGeom>
          <a:solidFill>
            <a:srgbClr val="FF0000"/>
          </a:solidFill>
          <a:ln w="19050">
            <a:solidFill>
              <a:srgbClr val="FF0000"/>
            </a:solidFill>
            <a:round/>
            <a:headEnd/>
            <a:tailEnd/>
          </a:ln>
        </p:spPr>
        <p:txBody>
          <a:bodyPr wrap="none" anchor="ctr"/>
          <a:lstStyle/>
          <a:p>
            <a:r>
              <a:rPr lang="fr-FR">
                <a:solidFill>
                  <a:schemeClr val="bg1"/>
                </a:solidFill>
              </a:rPr>
              <a:t>4</a:t>
            </a:r>
            <a:endParaRPr lang="en-GB">
              <a:solidFill>
                <a:schemeClr val="bg1"/>
              </a:solidFill>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oter Placeholder 3"/>
          <p:cNvSpPr>
            <a:spLocks noGrp="1"/>
          </p:cNvSpPr>
          <p:nvPr>
            <p:ph type="ftr" sz="quarter" idx="10"/>
          </p:nvPr>
        </p:nvSpPr>
        <p:spPr>
          <a:noFill/>
        </p:spPr>
        <p:txBody>
          <a:bodyPr/>
          <a:lstStyle/>
          <a:p>
            <a:r>
              <a:rPr lang="fr-FR" smtClean="0"/>
              <a:t>Cours Java 2013 Bersini</a:t>
            </a:r>
            <a:endParaRPr lang="fr-FR" u="sng"/>
          </a:p>
        </p:txBody>
      </p:sp>
      <p:pic>
        <p:nvPicPr>
          <p:cNvPr id="114691" name="Picture 2"/>
          <p:cNvPicPr>
            <a:picLocks noChangeAspect="1" noChangeArrowheads="1"/>
          </p:cNvPicPr>
          <p:nvPr/>
        </p:nvPicPr>
        <p:blipFill>
          <a:blip r:embed="rId3"/>
          <a:srcRect/>
          <a:stretch>
            <a:fillRect/>
          </a:stretch>
        </p:blipFill>
        <p:spPr bwMode="auto">
          <a:xfrm>
            <a:off x="1241425" y="1177925"/>
            <a:ext cx="6653213" cy="4989513"/>
          </a:xfrm>
          <a:prstGeom prst="rect">
            <a:avLst/>
          </a:prstGeom>
          <a:noFill/>
          <a:ln w="19050">
            <a:noFill/>
            <a:miter lim="800000"/>
            <a:headEnd/>
            <a:tailEnd/>
          </a:ln>
        </p:spPr>
      </p:pic>
      <p:sp>
        <p:nvSpPr>
          <p:cNvPr id="114692" name="Rectangle 3"/>
          <p:cNvSpPr>
            <a:spLocks noGrp="1" noChangeArrowheads="1"/>
          </p:cNvSpPr>
          <p:nvPr>
            <p:ph type="title"/>
          </p:nvPr>
        </p:nvSpPr>
        <p:spPr/>
        <p:txBody>
          <a:bodyPr/>
          <a:lstStyle/>
          <a:p>
            <a:r>
              <a:rPr lang="fr-FR" smtClean="0"/>
              <a:t>Une première application en Java</a:t>
            </a:r>
            <a:br>
              <a:rPr lang="fr-FR" smtClean="0"/>
            </a:br>
            <a:r>
              <a:rPr lang="fr-FR" sz="2400" smtClean="0"/>
              <a:t>Le résultat de votre application</a:t>
            </a:r>
            <a:endParaRPr lang="en-GB" sz="2400" smtClean="0"/>
          </a:p>
        </p:txBody>
      </p:sp>
      <p:sp>
        <p:nvSpPr>
          <p:cNvPr id="114693" name="Rectangle 4"/>
          <p:cNvSpPr>
            <a:spLocks noChangeArrowheads="1"/>
          </p:cNvSpPr>
          <p:nvPr/>
        </p:nvSpPr>
        <p:spPr bwMode="auto">
          <a:xfrm>
            <a:off x="3078163" y="3908425"/>
            <a:ext cx="4764087" cy="2076450"/>
          </a:xfrm>
          <a:prstGeom prst="rect">
            <a:avLst/>
          </a:prstGeom>
          <a:noFill/>
          <a:ln w="57150">
            <a:solidFill>
              <a:srgbClr val="FF0000"/>
            </a:solidFill>
            <a:miter lim="800000"/>
            <a:headEnd/>
            <a:tailEnd/>
          </a:ln>
        </p:spPr>
        <p:txBody>
          <a:bodyPr wrap="none" anchor="ctr"/>
          <a:lstStyle/>
          <a:p>
            <a:endParaRPr lang="fr-FR"/>
          </a:p>
        </p:txBody>
      </p:sp>
      <p:sp>
        <p:nvSpPr>
          <p:cNvPr id="114694" name="Line 5"/>
          <p:cNvSpPr>
            <a:spLocks noChangeShapeType="1"/>
          </p:cNvSpPr>
          <p:nvPr/>
        </p:nvSpPr>
        <p:spPr bwMode="auto">
          <a:xfrm flipH="1">
            <a:off x="3789363" y="3208338"/>
            <a:ext cx="511175" cy="676275"/>
          </a:xfrm>
          <a:prstGeom prst="line">
            <a:avLst/>
          </a:prstGeom>
          <a:noFill/>
          <a:ln w="38100">
            <a:solidFill>
              <a:srgbClr val="FF0000"/>
            </a:solidFill>
            <a:round/>
            <a:headEnd/>
            <a:tailEnd type="triangle" w="med" len="med"/>
          </a:ln>
        </p:spPr>
        <p:txBody>
          <a:bodyPr wrap="none" anchor="ctr"/>
          <a:lstStyle/>
          <a:p>
            <a:endParaRPr lang="fr-FR"/>
          </a:p>
        </p:txBody>
      </p:sp>
      <p:sp>
        <p:nvSpPr>
          <p:cNvPr id="114695" name="AutoShape 6"/>
          <p:cNvSpPr>
            <a:spLocks noChangeArrowheads="1"/>
          </p:cNvSpPr>
          <p:nvPr/>
        </p:nvSpPr>
        <p:spPr bwMode="auto">
          <a:xfrm>
            <a:off x="4013200" y="2744788"/>
            <a:ext cx="3521075" cy="666750"/>
          </a:xfrm>
          <a:prstGeom prst="roundRect">
            <a:avLst>
              <a:gd name="adj" fmla="val 16667"/>
            </a:avLst>
          </a:prstGeom>
          <a:solidFill>
            <a:srgbClr val="FF0000"/>
          </a:solidFill>
          <a:ln w="19050">
            <a:solidFill>
              <a:srgbClr val="FF0000"/>
            </a:solidFill>
            <a:round/>
            <a:headEnd/>
            <a:tailEnd/>
          </a:ln>
        </p:spPr>
        <p:txBody>
          <a:bodyPr wrap="none" anchor="ctr"/>
          <a:lstStyle/>
          <a:p>
            <a:r>
              <a:rPr lang="fr-FR">
                <a:solidFill>
                  <a:schemeClr val="bg1"/>
                </a:solidFill>
              </a:rPr>
              <a:t>La « Console » affiche le résultat</a:t>
            </a:r>
            <a:br>
              <a:rPr lang="fr-FR">
                <a:solidFill>
                  <a:schemeClr val="bg1"/>
                </a:solidFill>
              </a:rPr>
            </a:br>
            <a:r>
              <a:rPr lang="fr-FR">
                <a:solidFill>
                  <a:schemeClr val="bg1"/>
                </a:solidFill>
              </a:rPr>
              <a:t>de votre programme</a:t>
            </a:r>
            <a:endParaRPr lang="en-GB">
              <a:solidFill>
                <a:schemeClr val="bg1"/>
              </a:solidFill>
            </a:endParaRPr>
          </a:p>
        </p:txBody>
      </p:sp>
      <p:sp>
        <p:nvSpPr>
          <p:cNvPr id="114696" name="AutoShape 7"/>
          <p:cNvSpPr>
            <a:spLocks noChangeArrowheads="1"/>
          </p:cNvSpPr>
          <p:nvPr/>
        </p:nvSpPr>
        <p:spPr bwMode="auto">
          <a:xfrm>
            <a:off x="2219325" y="1503363"/>
            <a:ext cx="179388" cy="192087"/>
          </a:xfrm>
          <a:prstGeom prst="roundRect">
            <a:avLst>
              <a:gd name="adj" fmla="val 16667"/>
            </a:avLst>
          </a:prstGeom>
          <a:noFill/>
          <a:ln w="38100">
            <a:solidFill>
              <a:srgbClr val="FF0000"/>
            </a:solidFill>
            <a:round/>
            <a:headEnd/>
            <a:tailEnd/>
          </a:ln>
        </p:spPr>
        <p:txBody>
          <a:bodyPr wrap="none" anchor="ctr"/>
          <a:lstStyle/>
          <a:p>
            <a:endParaRPr lang="fr-FR"/>
          </a:p>
        </p:txBody>
      </p:sp>
      <p:sp>
        <p:nvSpPr>
          <p:cNvPr id="114697" name="Line 8"/>
          <p:cNvSpPr>
            <a:spLocks noChangeShapeType="1"/>
          </p:cNvSpPr>
          <p:nvPr/>
        </p:nvSpPr>
        <p:spPr bwMode="auto">
          <a:xfrm flipH="1">
            <a:off x="2395538" y="1193800"/>
            <a:ext cx="2211387" cy="419100"/>
          </a:xfrm>
          <a:prstGeom prst="line">
            <a:avLst/>
          </a:prstGeom>
          <a:noFill/>
          <a:ln w="38100">
            <a:solidFill>
              <a:srgbClr val="FF0000"/>
            </a:solidFill>
            <a:round/>
            <a:headEnd/>
            <a:tailEnd type="triangle" w="med" len="med"/>
          </a:ln>
        </p:spPr>
        <p:txBody>
          <a:bodyPr wrap="none" anchor="ctr"/>
          <a:lstStyle/>
          <a:p>
            <a:endParaRPr lang="fr-FR"/>
          </a:p>
        </p:txBody>
      </p:sp>
      <p:sp>
        <p:nvSpPr>
          <p:cNvPr id="114698" name="AutoShape 9"/>
          <p:cNvSpPr>
            <a:spLocks noChangeArrowheads="1"/>
          </p:cNvSpPr>
          <p:nvPr/>
        </p:nvSpPr>
        <p:spPr bwMode="auto">
          <a:xfrm>
            <a:off x="4319588" y="730250"/>
            <a:ext cx="3521075" cy="666750"/>
          </a:xfrm>
          <a:prstGeom prst="roundRect">
            <a:avLst>
              <a:gd name="adj" fmla="val 16667"/>
            </a:avLst>
          </a:prstGeom>
          <a:solidFill>
            <a:srgbClr val="FF0000"/>
          </a:solidFill>
          <a:ln w="19050">
            <a:solidFill>
              <a:srgbClr val="FF0000"/>
            </a:solidFill>
            <a:round/>
            <a:headEnd/>
            <a:tailEnd/>
          </a:ln>
        </p:spPr>
        <p:txBody>
          <a:bodyPr wrap="none" anchor="ctr"/>
          <a:lstStyle/>
          <a:p>
            <a:r>
              <a:rPr lang="fr-FR">
                <a:solidFill>
                  <a:schemeClr val="bg1"/>
                </a:solidFill>
              </a:rPr>
              <a:t>Cliquez sur le bouton « Run » </a:t>
            </a:r>
            <a:br>
              <a:rPr lang="fr-FR">
                <a:solidFill>
                  <a:schemeClr val="bg1"/>
                </a:solidFill>
              </a:rPr>
            </a:br>
            <a:r>
              <a:rPr lang="fr-FR">
                <a:solidFill>
                  <a:schemeClr val="bg1"/>
                </a:solidFill>
              </a:rPr>
              <a:t>pour relancer votre programme</a:t>
            </a:r>
            <a:endParaRPr lang="en-GB">
              <a:solidFill>
                <a:schemeClr val="bg1"/>
              </a:solidFill>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ctrTitle"/>
          </p:nvPr>
        </p:nvSpPr>
        <p:spPr>
          <a:solidFill>
            <a:schemeClr val="bg1">
              <a:alpha val="50195"/>
            </a:schemeClr>
          </a:solidFill>
        </p:spPr>
        <p:txBody>
          <a:bodyPr/>
          <a:lstStyle/>
          <a:p>
            <a:r>
              <a:rPr lang="fr-FR" smtClean="0">
                <a:latin typeface="Arial" pitchFamily="34" charset="0"/>
              </a:rPr>
              <a:t>Introduction à Java</a:t>
            </a:r>
          </a:p>
        </p:txBody>
      </p:sp>
      <p:sp>
        <p:nvSpPr>
          <p:cNvPr id="116739" name="Rectangle 3"/>
          <p:cNvSpPr>
            <a:spLocks noGrp="1" noChangeArrowheads="1"/>
          </p:cNvSpPr>
          <p:nvPr>
            <p:ph type="subTitle" idx="1"/>
          </p:nvPr>
        </p:nvSpPr>
        <p:spPr>
          <a:ln w="9525"/>
        </p:spPr>
        <p:txBody>
          <a:bodyPr/>
          <a:lstStyle/>
          <a:p>
            <a:r>
              <a:rPr lang="fr-FR" smtClean="0"/>
              <a:t>III. Syntaxe du langage Java</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p:spPr>
        <p:txBody>
          <a:bodyPr/>
          <a:lstStyle/>
          <a:p>
            <a:r>
              <a:rPr lang="fr-FR" smtClean="0"/>
              <a:t>Cours Java 2013 Bersini</a:t>
            </a:r>
            <a:endParaRPr lang="fr-FR" u="sng"/>
          </a:p>
        </p:txBody>
      </p:sp>
      <p:sp>
        <p:nvSpPr>
          <p:cNvPr id="26627" name="Rectangle 5"/>
          <p:cNvSpPr>
            <a:spLocks noGrp="1" noChangeArrowheads="1"/>
          </p:cNvSpPr>
          <p:nvPr>
            <p:ph type="title"/>
          </p:nvPr>
        </p:nvSpPr>
        <p:spPr/>
        <p:txBody>
          <a:bodyPr/>
          <a:lstStyle/>
          <a:p>
            <a:r>
              <a:rPr lang="fr-BE" smtClean="0"/>
              <a:t>Plan du cours (2/4)</a:t>
            </a:r>
            <a:endParaRPr lang="en-US" smtClean="0"/>
          </a:p>
        </p:txBody>
      </p:sp>
      <p:sp>
        <p:nvSpPr>
          <p:cNvPr id="26628" name="Rectangle 6"/>
          <p:cNvSpPr>
            <a:spLocks noGrp="1" noChangeArrowheads="1"/>
          </p:cNvSpPr>
          <p:nvPr>
            <p:ph type="body" idx="1"/>
          </p:nvPr>
        </p:nvSpPr>
        <p:spPr>
          <a:xfrm>
            <a:off x="152400" y="1219200"/>
            <a:ext cx="8839200" cy="5064125"/>
          </a:xfrm>
        </p:spPr>
        <p:txBody>
          <a:bodyPr/>
          <a:lstStyle/>
          <a:p>
            <a:pPr>
              <a:lnSpc>
                <a:spcPct val="90000"/>
              </a:lnSpc>
              <a:buFont typeface="Symbol" pitchFamily="18" charset="2"/>
              <a:buNone/>
            </a:pPr>
            <a:r>
              <a:rPr lang="fr-BE" sz="2400" smtClean="0"/>
              <a:t>4. Programmation orientée objets en Java</a:t>
            </a:r>
          </a:p>
          <a:p>
            <a:pPr lvl="1">
              <a:lnSpc>
                <a:spcPct val="90000"/>
              </a:lnSpc>
            </a:pPr>
            <a:r>
              <a:rPr lang="fr-BE" sz="2000" smtClean="0"/>
              <a:t>Programmation procédurale v/s Programmation OO</a:t>
            </a:r>
          </a:p>
          <a:p>
            <a:pPr lvl="1">
              <a:lnSpc>
                <a:spcPct val="90000"/>
              </a:lnSpc>
            </a:pPr>
            <a:r>
              <a:rPr lang="fr-BE" sz="2000" smtClean="0"/>
              <a:t>Concepts de l’OO</a:t>
            </a:r>
          </a:p>
          <a:p>
            <a:pPr lvl="1">
              <a:lnSpc>
                <a:spcPct val="90000"/>
              </a:lnSpc>
            </a:pPr>
            <a:r>
              <a:rPr lang="fr-FR" sz="2000" smtClean="0"/>
              <a:t>La création d’objets: Constructeurs et mot-clé « new »</a:t>
            </a:r>
          </a:p>
          <a:p>
            <a:pPr lvl="1">
              <a:lnSpc>
                <a:spcPct val="90000"/>
              </a:lnSpc>
            </a:pPr>
            <a:r>
              <a:rPr lang="fr-FR" sz="2000" smtClean="0"/>
              <a:t>Les variables: Déclaration et portée</a:t>
            </a:r>
          </a:p>
          <a:p>
            <a:pPr lvl="1">
              <a:lnSpc>
                <a:spcPct val="90000"/>
              </a:lnSpc>
            </a:pPr>
            <a:r>
              <a:rPr lang="fr-FR" sz="2000" smtClean="0"/>
              <a:t>Les méthodes: Déclaration, interface et surcharge</a:t>
            </a:r>
          </a:p>
          <a:p>
            <a:pPr lvl="1">
              <a:lnSpc>
                <a:spcPct val="90000"/>
              </a:lnSpc>
            </a:pPr>
            <a:r>
              <a:rPr lang="fr-FR" sz="2000" smtClean="0"/>
              <a:t>L’encapsulation: « public », « private » et « protected »</a:t>
            </a:r>
          </a:p>
          <a:p>
            <a:pPr lvl="1">
              <a:lnSpc>
                <a:spcPct val="90000"/>
              </a:lnSpc>
            </a:pPr>
            <a:r>
              <a:rPr lang="fr-FR" sz="2000" smtClean="0"/>
              <a:t>Les membres d’instance et de classe: « static »</a:t>
            </a:r>
          </a:p>
          <a:p>
            <a:pPr lvl="1">
              <a:lnSpc>
                <a:spcPct val="90000"/>
              </a:lnSpc>
            </a:pPr>
            <a:r>
              <a:rPr lang="fr-FR" sz="2000" smtClean="0"/>
              <a:t>Utilisation de l’héritage: « this » et « super »</a:t>
            </a:r>
          </a:p>
          <a:p>
            <a:pPr lvl="1">
              <a:lnSpc>
                <a:spcPct val="90000"/>
              </a:lnSpc>
            </a:pPr>
            <a:r>
              <a:rPr lang="fr-FR" sz="2000" smtClean="0"/>
              <a:t>Conversion de types</a:t>
            </a:r>
          </a:p>
          <a:p>
            <a:pPr lvl="1">
              <a:lnSpc>
                <a:spcPct val="90000"/>
              </a:lnSpc>
            </a:pPr>
            <a:r>
              <a:rPr lang="fr-FR" sz="2000" smtClean="0"/>
              <a:t>Polymorphisme</a:t>
            </a:r>
          </a:p>
          <a:p>
            <a:pPr lvl="1">
              <a:lnSpc>
                <a:spcPct val="90000"/>
              </a:lnSpc>
            </a:pPr>
            <a:r>
              <a:rPr lang="fr-FR" sz="2000" smtClean="0"/>
              <a:t>Classes abstraites</a:t>
            </a:r>
          </a:p>
          <a:p>
            <a:pPr lvl="1">
              <a:lnSpc>
                <a:spcPct val="90000"/>
              </a:lnSpc>
            </a:pPr>
            <a:r>
              <a:rPr lang="fr-FR" sz="2000" smtClean="0"/>
              <a:t>Interfaces</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Footer Placeholder 3"/>
          <p:cNvSpPr>
            <a:spLocks noGrp="1"/>
          </p:cNvSpPr>
          <p:nvPr>
            <p:ph type="ftr" sz="quarter" idx="10"/>
          </p:nvPr>
        </p:nvSpPr>
        <p:spPr>
          <a:noFill/>
        </p:spPr>
        <p:txBody>
          <a:bodyPr/>
          <a:lstStyle/>
          <a:p>
            <a:r>
              <a:rPr lang="fr-FR" smtClean="0"/>
              <a:t>Cours Java 2013 Bersini</a:t>
            </a:r>
            <a:endParaRPr lang="fr-FR" u="sng"/>
          </a:p>
        </p:txBody>
      </p:sp>
      <p:sp>
        <p:nvSpPr>
          <p:cNvPr id="118787" name="Rectangle 2"/>
          <p:cNvSpPr>
            <a:spLocks noGrp="1" noChangeArrowheads="1"/>
          </p:cNvSpPr>
          <p:nvPr>
            <p:ph type="title"/>
          </p:nvPr>
        </p:nvSpPr>
        <p:spPr/>
        <p:txBody>
          <a:bodyPr/>
          <a:lstStyle/>
          <a:p>
            <a:r>
              <a:rPr lang="fr-FR" smtClean="0"/>
              <a:t>Survol du chapitre</a:t>
            </a:r>
          </a:p>
        </p:txBody>
      </p:sp>
      <p:sp>
        <p:nvSpPr>
          <p:cNvPr id="118788" name="Rectangle 3"/>
          <p:cNvSpPr>
            <a:spLocks noGrp="1" noChangeArrowheads="1"/>
          </p:cNvSpPr>
          <p:nvPr>
            <p:ph type="body" idx="1"/>
          </p:nvPr>
        </p:nvSpPr>
        <p:spPr>
          <a:xfrm>
            <a:off x="152400" y="841375"/>
            <a:ext cx="8839200" cy="5676900"/>
          </a:xfrm>
        </p:spPr>
        <p:txBody>
          <a:bodyPr/>
          <a:lstStyle/>
          <a:p>
            <a:pPr>
              <a:lnSpc>
                <a:spcPct val="80000"/>
              </a:lnSpc>
            </a:pPr>
            <a:r>
              <a:rPr lang="fr-BE" sz="1800" smtClean="0"/>
              <a:t>Le « vocabulaire » de Java: Mots-clés et variables</a:t>
            </a:r>
          </a:p>
          <a:p>
            <a:pPr lvl="1">
              <a:lnSpc>
                <a:spcPct val="80000"/>
              </a:lnSpc>
            </a:pPr>
            <a:r>
              <a:rPr lang="fr-BE" sz="1600" smtClean="0"/>
              <a:t>Mots-clé</a:t>
            </a:r>
          </a:p>
          <a:p>
            <a:pPr lvl="1">
              <a:lnSpc>
                <a:spcPct val="80000"/>
              </a:lnSpc>
            </a:pPr>
            <a:r>
              <a:rPr lang="fr-BE" sz="1600" smtClean="0"/>
              <a:t>Identificateurs: Quel nom donner à ses variables, méthodes et classes?</a:t>
            </a:r>
          </a:p>
          <a:p>
            <a:pPr lvl="1">
              <a:lnSpc>
                <a:spcPct val="80000"/>
              </a:lnSpc>
            </a:pPr>
            <a:r>
              <a:rPr lang="fr-BE" sz="1600" smtClean="0"/>
              <a:t>Les variables</a:t>
            </a:r>
          </a:p>
          <a:p>
            <a:pPr lvl="2">
              <a:lnSpc>
                <a:spcPct val="80000"/>
              </a:lnSpc>
            </a:pPr>
            <a:r>
              <a:rPr lang="fr-BE" sz="1400" smtClean="0"/>
              <a:t>Variables primitives</a:t>
            </a:r>
          </a:p>
          <a:p>
            <a:pPr lvl="2">
              <a:lnSpc>
                <a:spcPct val="80000"/>
              </a:lnSpc>
            </a:pPr>
            <a:r>
              <a:rPr lang="fr-BE" sz="1400" smtClean="0"/>
              <a:t>Création et utilisation</a:t>
            </a:r>
          </a:p>
          <a:p>
            <a:pPr lvl="2">
              <a:lnSpc>
                <a:spcPct val="80000"/>
              </a:lnSpc>
            </a:pPr>
            <a:r>
              <a:rPr lang="fr-BE" sz="1400" smtClean="0"/>
              <a:t>Chaînes de caractères</a:t>
            </a:r>
          </a:p>
          <a:p>
            <a:pPr>
              <a:lnSpc>
                <a:spcPct val="80000"/>
              </a:lnSpc>
            </a:pPr>
            <a:r>
              <a:rPr lang="fr-BE" sz="1800" smtClean="0"/>
              <a:t>La « grammaire » de Java: Structures et règles</a:t>
            </a:r>
          </a:p>
          <a:p>
            <a:pPr lvl="1">
              <a:lnSpc>
                <a:spcPct val="80000"/>
              </a:lnSpc>
            </a:pPr>
            <a:r>
              <a:rPr lang="fr-BE" sz="1600" smtClean="0"/>
              <a:t>Arithmétique et opérateurs</a:t>
            </a:r>
          </a:p>
          <a:p>
            <a:pPr lvl="1">
              <a:lnSpc>
                <a:spcPct val="80000"/>
              </a:lnSpc>
            </a:pPr>
            <a:r>
              <a:rPr lang="fr-BE" sz="1600" smtClean="0"/>
              <a:t>Instructions et blocs d’instructions</a:t>
            </a:r>
          </a:p>
          <a:p>
            <a:pPr lvl="1">
              <a:lnSpc>
                <a:spcPct val="80000"/>
              </a:lnSpc>
            </a:pPr>
            <a:r>
              <a:rPr lang="fr-BE" sz="1600" smtClean="0"/>
              <a:t>Structures de contrôle</a:t>
            </a:r>
          </a:p>
          <a:p>
            <a:pPr lvl="2">
              <a:lnSpc>
                <a:spcPct val="80000"/>
              </a:lnSpc>
            </a:pPr>
            <a:r>
              <a:rPr lang="en-US" sz="1400" smtClean="0"/>
              <a:t>If, then, else</a:t>
            </a:r>
          </a:p>
          <a:p>
            <a:pPr lvl="2">
              <a:lnSpc>
                <a:spcPct val="80000"/>
              </a:lnSpc>
            </a:pPr>
            <a:r>
              <a:rPr lang="en-US" sz="1400" smtClean="0"/>
              <a:t>For</a:t>
            </a:r>
          </a:p>
          <a:p>
            <a:pPr lvl="2">
              <a:lnSpc>
                <a:spcPct val="80000"/>
              </a:lnSpc>
            </a:pPr>
            <a:r>
              <a:rPr lang="en-US" sz="1400" smtClean="0"/>
              <a:t>While et Do… While</a:t>
            </a:r>
          </a:p>
          <a:p>
            <a:pPr lvl="2">
              <a:lnSpc>
                <a:spcPct val="80000"/>
              </a:lnSpc>
            </a:pPr>
            <a:r>
              <a:rPr lang="en-US" sz="1400" smtClean="0"/>
              <a:t>Break et Continue</a:t>
            </a:r>
          </a:p>
          <a:p>
            <a:pPr>
              <a:lnSpc>
                <a:spcPct val="80000"/>
              </a:lnSpc>
            </a:pPr>
            <a:r>
              <a:rPr lang="fr-BE" sz="1800" smtClean="0"/>
              <a:t>Conventions</a:t>
            </a:r>
          </a:p>
          <a:p>
            <a:pPr lvl="1">
              <a:lnSpc>
                <a:spcPct val="80000"/>
              </a:lnSpc>
            </a:pPr>
            <a:r>
              <a:rPr lang="fr-BE" sz="1600" smtClean="0"/>
              <a:t>Commentaires dans le code source</a:t>
            </a:r>
          </a:p>
          <a:p>
            <a:pPr lvl="1">
              <a:lnSpc>
                <a:spcPct val="80000"/>
              </a:lnSpc>
            </a:pPr>
            <a:r>
              <a:rPr lang="fr-BE" sz="1600" smtClean="0"/>
              <a:t>Conventions d’écriture</a:t>
            </a:r>
          </a:p>
          <a:p>
            <a:pPr>
              <a:lnSpc>
                <a:spcPct val="80000"/>
              </a:lnSpc>
            </a:pPr>
            <a:r>
              <a:rPr lang="fr-BE" sz="1800" smtClean="0"/>
              <a:t>Trucs et astuces de base</a:t>
            </a:r>
          </a:p>
          <a:p>
            <a:pPr lvl="1">
              <a:lnSpc>
                <a:spcPct val="80000"/>
              </a:lnSpc>
            </a:pPr>
            <a:r>
              <a:rPr lang="fr-BE" sz="1600" smtClean="0"/>
              <a:t>Méthodes essentielles</a:t>
            </a:r>
          </a:p>
          <a:p>
            <a:pPr lvl="1">
              <a:lnSpc>
                <a:spcPct val="80000"/>
              </a:lnSpc>
            </a:pPr>
            <a:r>
              <a:rPr lang="fr-BE" sz="1600" smtClean="0"/>
              <a:t>Les tableaux (« Array »)</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Footer Placeholder 3"/>
          <p:cNvSpPr>
            <a:spLocks noGrp="1"/>
          </p:cNvSpPr>
          <p:nvPr>
            <p:ph type="ftr" sz="quarter" idx="10"/>
          </p:nvPr>
        </p:nvSpPr>
        <p:spPr>
          <a:noFill/>
        </p:spPr>
        <p:txBody>
          <a:bodyPr/>
          <a:lstStyle/>
          <a:p>
            <a:r>
              <a:rPr lang="fr-FR" smtClean="0"/>
              <a:t>Cours Java 2013 Bersini</a:t>
            </a:r>
            <a:endParaRPr lang="fr-FR" u="sng"/>
          </a:p>
        </p:txBody>
      </p:sp>
      <p:sp>
        <p:nvSpPr>
          <p:cNvPr id="120835" name="Rectangle 2"/>
          <p:cNvSpPr>
            <a:spLocks noGrp="1" noChangeArrowheads="1"/>
          </p:cNvSpPr>
          <p:nvPr>
            <p:ph type="title"/>
          </p:nvPr>
        </p:nvSpPr>
        <p:spPr/>
        <p:txBody>
          <a:bodyPr/>
          <a:lstStyle/>
          <a:p>
            <a:r>
              <a:rPr lang="fr-FR" smtClean="0"/>
              <a:t>Syntaxe Java</a:t>
            </a:r>
            <a:endParaRPr lang="en-GB" smtClean="0"/>
          </a:p>
        </p:txBody>
      </p:sp>
      <p:sp>
        <p:nvSpPr>
          <p:cNvPr id="120836" name="Rectangle 3"/>
          <p:cNvSpPr>
            <a:spLocks noGrp="1" noChangeArrowheads="1"/>
          </p:cNvSpPr>
          <p:nvPr>
            <p:ph type="body" idx="1"/>
          </p:nvPr>
        </p:nvSpPr>
        <p:spPr/>
        <p:txBody>
          <a:bodyPr/>
          <a:lstStyle/>
          <a:p>
            <a:pPr>
              <a:lnSpc>
                <a:spcPct val="120000"/>
              </a:lnSpc>
            </a:pPr>
            <a:r>
              <a:rPr lang="fr-FR" smtClean="0"/>
              <a:t>Un langage informatique est composé de</a:t>
            </a:r>
          </a:p>
          <a:p>
            <a:pPr lvl="1">
              <a:lnSpc>
                <a:spcPct val="120000"/>
              </a:lnSpc>
            </a:pPr>
            <a:r>
              <a:rPr lang="fr-FR" b="1" smtClean="0"/>
              <a:t>Mots-clés</a:t>
            </a:r>
            <a:br>
              <a:rPr lang="fr-FR" b="1" smtClean="0"/>
            </a:br>
            <a:r>
              <a:rPr lang="fr-FR" smtClean="0">
                <a:sym typeface="Wingdings" pitchFamily="2" charset="2"/>
              </a:rPr>
              <a:t> Constituent le vocabulaire du langage</a:t>
            </a:r>
            <a:endParaRPr lang="fr-FR" smtClean="0"/>
          </a:p>
          <a:p>
            <a:pPr lvl="1">
              <a:lnSpc>
                <a:spcPct val="120000"/>
              </a:lnSpc>
            </a:pPr>
            <a:r>
              <a:rPr lang="fr-FR" b="1" smtClean="0"/>
              <a:t>Structures et règles</a:t>
            </a:r>
            <a:br>
              <a:rPr lang="fr-FR" b="1" smtClean="0"/>
            </a:br>
            <a:r>
              <a:rPr lang="fr-FR" smtClean="0">
                <a:sym typeface="Wingdings" pitchFamily="2" charset="2"/>
              </a:rPr>
              <a:t> La « grammaire » du langage (=la forme requise des instructions)</a:t>
            </a:r>
            <a:endParaRPr lang="fr-FR" smtClean="0"/>
          </a:p>
          <a:p>
            <a:pPr lvl="1">
              <a:lnSpc>
                <a:spcPct val="120000"/>
              </a:lnSpc>
            </a:pPr>
            <a:r>
              <a:rPr lang="fr-FR" b="1" smtClean="0"/>
              <a:t>Conventions</a:t>
            </a:r>
            <a:r>
              <a:rPr lang="fr-FR" smtClean="0"/>
              <a:t/>
            </a:r>
            <a:br>
              <a:rPr lang="fr-FR" smtClean="0"/>
            </a:br>
            <a:r>
              <a:rPr lang="fr-FR" smtClean="0">
                <a:sym typeface="Wingdings" pitchFamily="2" charset="2"/>
              </a:rPr>
              <a:t> En général des règles de notations adoptées par tous les programmeurs</a:t>
            </a:r>
            <a:endParaRPr lang="en-GB" smtClean="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Footer Placeholder 3"/>
          <p:cNvSpPr>
            <a:spLocks noGrp="1"/>
          </p:cNvSpPr>
          <p:nvPr>
            <p:ph type="ftr" sz="quarter" idx="10"/>
          </p:nvPr>
        </p:nvSpPr>
        <p:spPr>
          <a:noFill/>
        </p:spPr>
        <p:txBody>
          <a:bodyPr/>
          <a:lstStyle/>
          <a:p>
            <a:r>
              <a:rPr lang="fr-FR" smtClean="0"/>
              <a:t>Cours Java 2013 Bersini</a:t>
            </a:r>
            <a:endParaRPr lang="fr-FR" u="sng"/>
          </a:p>
        </p:txBody>
      </p:sp>
      <p:sp>
        <p:nvSpPr>
          <p:cNvPr id="122883" name="Rectangle 2"/>
          <p:cNvSpPr>
            <a:spLocks noGrp="1" noChangeArrowheads="1"/>
          </p:cNvSpPr>
          <p:nvPr>
            <p:ph type="title"/>
          </p:nvPr>
        </p:nvSpPr>
        <p:spPr/>
        <p:txBody>
          <a:bodyPr/>
          <a:lstStyle/>
          <a:p>
            <a:r>
              <a:rPr lang="fr-BE" sz="3600" smtClean="0"/>
              <a:t>Vocabulaire Java</a:t>
            </a:r>
            <a:br>
              <a:rPr lang="fr-BE" sz="3600" smtClean="0"/>
            </a:br>
            <a:r>
              <a:rPr lang="fr-BE" sz="2800" smtClean="0"/>
              <a:t>Mots-clé: Le « vocabulaire » de Java</a:t>
            </a:r>
            <a:endParaRPr lang="en-US" sz="2800" smtClean="0"/>
          </a:p>
        </p:txBody>
      </p:sp>
      <p:graphicFrame>
        <p:nvGraphicFramePr>
          <p:cNvPr id="1000451" name="Group 3"/>
          <p:cNvGraphicFramePr>
            <a:graphicFrameLocks noGrp="1"/>
          </p:cNvGraphicFramePr>
          <p:nvPr>
            <p:ph idx="1"/>
          </p:nvPr>
        </p:nvGraphicFramePr>
        <p:xfrm>
          <a:off x="1011238" y="1306513"/>
          <a:ext cx="7339012" cy="4736592"/>
        </p:xfrm>
        <a:graphic>
          <a:graphicData uri="http://schemas.openxmlformats.org/drawingml/2006/table">
            <a:tbl>
              <a:tblPr/>
              <a:tblGrid>
                <a:gridCol w="1785937"/>
                <a:gridCol w="1862138"/>
                <a:gridCol w="1806575"/>
                <a:gridCol w="1884362"/>
              </a:tblGrid>
              <a:tr h="222250">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abstract </a:t>
                      </a:r>
                    </a:p>
                  </a:txBody>
                  <a:tcPr anchor="b" horzOverflow="overflow">
                    <a:lnL>
                      <a:noFill/>
                    </a:lnL>
                    <a:lnR>
                      <a:noFill/>
                    </a:lnR>
                    <a:lnT>
                      <a:noFill/>
                    </a:lnT>
                    <a:lnB>
                      <a:noFill/>
                    </a:lnB>
                    <a:lnTlToBr>
                      <a:noFill/>
                    </a:lnTlToBr>
                    <a:lnBlToTr>
                      <a:noFill/>
                    </a:lnBlToTr>
                    <a:noFill/>
                  </a:tcPr>
                </a:tc>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else </a:t>
                      </a:r>
                    </a:p>
                  </a:txBody>
                  <a:tcPr anchor="b" horzOverflow="overflow">
                    <a:lnL>
                      <a:noFill/>
                    </a:lnL>
                    <a:lnR>
                      <a:noFill/>
                    </a:lnR>
                    <a:lnT>
                      <a:noFill/>
                    </a:lnT>
                    <a:lnB>
                      <a:noFill/>
                    </a:lnB>
                    <a:lnTlToBr>
                      <a:noFill/>
                    </a:lnTlToBr>
                    <a:lnBlToTr>
                      <a:noFill/>
                    </a:lnBlToTr>
                    <a:noFill/>
                  </a:tcPr>
                </a:tc>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interface</a:t>
                      </a:r>
                    </a:p>
                  </a:txBody>
                  <a:tcPr anchor="b" horzOverflow="overflow">
                    <a:lnL>
                      <a:noFill/>
                    </a:lnL>
                    <a:lnR>
                      <a:noFill/>
                    </a:lnR>
                    <a:lnT>
                      <a:noFill/>
                    </a:lnT>
                    <a:lnB>
                      <a:noFill/>
                    </a:lnB>
                    <a:lnTlToBr>
                      <a:noFill/>
                    </a:lnTlToBr>
                    <a:lnBlToTr>
                      <a:noFill/>
                    </a:lnBlToTr>
                    <a:noFill/>
                  </a:tcPr>
                </a:tc>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switch </a:t>
                      </a:r>
                    </a:p>
                  </a:txBody>
                  <a:tcPr anchor="b" horzOverflow="overflow">
                    <a:lnL>
                      <a:noFill/>
                    </a:lnL>
                    <a:lnR>
                      <a:noFill/>
                    </a:lnR>
                    <a:lnT>
                      <a:noFill/>
                    </a:lnT>
                    <a:lnB>
                      <a:noFill/>
                    </a:lnB>
                    <a:lnTlToBr>
                      <a:noFill/>
                    </a:lnTlToBr>
                    <a:lnBlToTr>
                      <a:noFill/>
                    </a:lnBlToTr>
                    <a:noFill/>
                  </a:tcPr>
                </a:tc>
              </a:tr>
              <a:tr h="223838">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assert </a:t>
                      </a:r>
                    </a:p>
                  </a:txBody>
                  <a:tcPr anchor="b" horzOverflow="overflow">
                    <a:lnL>
                      <a:noFill/>
                    </a:lnL>
                    <a:lnR>
                      <a:noFill/>
                    </a:lnR>
                    <a:lnT>
                      <a:noFill/>
                    </a:lnT>
                    <a:lnB>
                      <a:noFill/>
                    </a:lnB>
                    <a:lnTlToBr>
                      <a:noFill/>
                    </a:lnTlToBr>
                    <a:lnBlToTr>
                      <a:noFill/>
                    </a:lnBlToTr>
                    <a:noFill/>
                  </a:tcPr>
                </a:tc>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enum </a:t>
                      </a:r>
                    </a:p>
                  </a:txBody>
                  <a:tcPr anchor="b" horzOverflow="overflow">
                    <a:lnL>
                      <a:noFill/>
                    </a:lnL>
                    <a:lnR>
                      <a:noFill/>
                    </a:lnR>
                    <a:lnT>
                      <a:noFill/>
                    </a:lnT>
                    <a:lnB>
                      <a:noFill/>
                    </a:lnB>
                    <a:lnTlToBr>
                      <a:noFill/>
                    </a:lnTlToBr>
                    <a:lnBlToTr>
                      <a:noFill/>
                    </a:lnBlToTr>
                    <a:noFill/>
                  </a:tcPr>
                </a:tc>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long</a:t>
                      </a:r>
                    </a:p>
                  </a:txBody>
                  <a:tcPr anchor="b" horzOverflow="overflow">
                    <a:lnL>
                      <a:noFill/>
                    </a:lnL>
                    <a:lnR>
                      <a:noFill/>
                    </a:lnR>
                    <a:lnT>
                      <a:noFill/>
                    </a:lnT>
                    <a:lnB>
                      <a:noFill/>
                    </a:lnB>
                    <a:lnTlToBr>
                      <a:noFill/>
                    </a:lnTlToBr>
                    <a:lnBlToTr>
                      <a:noFill/>
                    </a:lnBlToTr>
                    <a:noFill/>
                  </a:tcPr>
                </a:tc>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synchronized </a:t>
                      </a:r>
                    </a:p>
                  </a:txBody>
                  <a:tcPr anchor="b" horzOverflow="overflow">
                    <a:lnL>
                      <a:noFill/>
                    </a:lnL>
                    <a:lnR>
                      <a:noFill/>
                    </a:lnR>
                    <a:lnT>
                      <a:noFill/>
                    </a:lnT>
                    <a:lnB>
                      <a:noFill/>
                    </a:lnB>
                    <a:lnTlToBr>
                      <a:noFill/>
                    </a:lnTlToBr>
                    <a:lnBlToTr>
                      <a:noFill/>
                    </a:lnBlToTr>
                    <a:noFill/>
                  </a:tcPr>
                </a:tc>
              </a:tr>
              <a:tr h="222250">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boolean </a:t>
                      </a:r>
                    </a:p>
                  </a:txBody>
                  <a:tcPr anchor="b" horzOverflow="overflow">
                    <a:lnL>
                      <a:noFill/>
                    </a:lnL>
                    <a:lnR>
                      <a:noFill/>
                    </a:lnR>
                    <a:lnT>
                      <a:noFill/>
                    </a:lnT>
                    <a:lnB>
                      <a:noFill/>
                    </a:lnB>
                    <a:lnTlToBr>
                      <a:noFill/>
                    </a:lnTlToBr>
                    <a:lnBlToTr>
                      <a:noFill/>
                    </a:lnBlToTr>
                    <a:noFill/>
                  </a:tcPr>
                </a:tc>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extends </a:t>
                      </a:r>
                    </a:p>
                  </a:txBody>
                  <a:tcPr anchor="b" horzOverflow="overflow">
                    <a:lnL>
                      <a:noFill/>
                    </a:lnL>
                    <a:lnR>
                      <a:noFill/>
                    </a:lnR>
                    <a:lnT>
                      <a:noFill/>
                    </a:lnT>
                    <a:lnB>
                      <a:noFill/>
                    </a:lnB>
                    <a:lnTlToBr>
                      <a:noFill/>
                    </a:lnTlToBr>
                    <a:lnBlToTr>
                      <a:noFill/>
                    </a:lnBlToTr>
                    <a:noFill/>
                  </a:tcPr>
                </a:tc>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native</a:t>
                      </a:r>
                    </a:p>
                  </a:txBody>
                  <a:tcPr anchor="b" horzOverflow="overflow">
                    <a:lnL>
                      <a:noFill/>
                    </a:lnL>
                    <a:lnR>
                      <a:noFill/>
                    </a:lnR>
                    <a:lnT>
                      <a:noFill/>
                    </a:lnT>
                    <a:lnB>
                      <a:noFill/>
                    </a:lnB>
                    <a:lnTlToBr>
                      <a:noFill/>
                    </a:lnTlToBr>
                    <a:lnBlToTr>
                      <a:noFill/>
                    </a:lnBlToTr>
                    <a:noFill/>
                  </a:tcPr>
                </a:tc>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this</a:t>
                      </a:r>
                    </a:p>
                  </a:txBody>
                  <a:tcPr anchor="b" horzOverflow="overflow">
                    <a:lnL>
                      <a:noFill/>
                    </a:lnL>
                    <a:lnR>
                      <a:noFill/>
                    </a:lnR>
                    <a:lnT>
                      <a:noFill/>
                    </a:lnT>
                    <a:lnB>
                      <a:noFill/>
                    </a:lnB>
                    <a:lnTlToBr>
                      <a:noFill/>
                    </a:lnTlToBr>
                    <a:lnBlToTr>
                      <a:noFill/>
                    </a:lnBlToTr>
                    <a:noFill/>
                  </a:tcPr>
                </a:tc>
              </a:tr>
              <a:tr h="222250">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break </a:t>
                      </a:r>
                    </a:p>
                  </a:txBody>
                  <a:tcPr anchor="b" horzOverflow="overflow">
                    <a:lnL>
                      <a:noFill/>
                    </a:lnL>
                    <a:lnR>
                      <a:noFill/>
                    </a:lnR>
                    <a:lnT>
                      <a:noFill/>
                    </a:lnT>
                    <a:lnB>
                      <a:noFill/>
                    </a:lnB>
                    <a:lnTlToBr>
                      <a:noFill/>
                    </a:lnTlToBr>
                    <a:lnBlToTr>
                      <a:noFill/>
                    </a:lnBlToTr>
                    <a:noFill/>
                  </a:tcPr>
                </a:tc>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false </a:t>
                      </a:r>
                    </a:p>
                  </a:txBody>
                  <a:tcPr anchor="b" horzOverflow="overflow">
                    <a:lnL>
                      <a:noFill/>
                    </a:lnL>
                    <a:lnR>
                      <a:noFill/>
                    </a:lnR>
                    <a:lnT>
                      <a:noFill/>
                    </a:lnT>
                    <a:lnB>
                      <a:noFill/>
                    </a:lnB>
                    <a:lnTlToBr>
                      <a:noFill/>
                    </a:lnTlToBr>
                    <a:lnBlToTr>
                      <a:noFill/>
                    </a:lnBlToTr>
                    <a:noFill/>
                  </a:tcPr>
                </a:tc>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new</a:t>
                      </a:r>
                    </a:p>
                  </a:txBody>
                  <a:tcPr anchor="b" horzOverflow="overflow">
                    <a:lnL>
                      <a:noFill/>
                    </a:lnL>
                    <a:lnR>
                      <a:noFill/>
                    </a:lnR>
                    <a:lnT>
                      <a:noFill/>
                    </a:lnT>
                    <a:lnB>
                      <a:noFill/>
                    </a:lnB>
                    <a:lnTlToBr>
                      <a:noFill/>
                    </a:lnTlToBr>
                    <a:lnBlToTr>
                      <a:noFill/>
                    </a:lnBlToTr>
                    <a:noFill/>
                  </a:tcPr>
                </a:tc>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throw</a:t>
                      </a:r>
                    </a:p>
                  </a:txBody>
                  <a:tcPr anchor="b" horzOverflow="overflow">
                    <a:lnL>
                      <a:noFill/>
                    </a:lnL>
                    <a:lnR>
                      <a:noFill/>
                    </a:lnR>
                    <a:lnT>
                      <a:noFill/>
                    </a:lnT>
                    <a:lnB>
                      <a:noFill/>
                    </a:lnB>
                    <a:lnTlToBr>
                      <a:noFill/>
                    </a:lnTlToBr>
                    <a:lnBlToTr>
                      <a:noFill/>
                    </a:lnBlToTr>
                    <a:noFill/>
                  </a:tcPr>
                </a:tc>
              </a:tr>
              <a:tr h="222250">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byte </a:t>
                      </a:r>
                    </a:p>
                  </a:txBody>
                  <a:tcPr anchor="b" horzOverflow="overflow">
                    <a:lnL>
                      <a:noFill/>
                    </a:lnL>
                    <a:lnR>
                      <a:noFill/>
                    </a:lnR>
                    <a:lnT>
                      <a:noFill/>
                    </a:lnT>
                    <a:lnB>
                      <a:noFill/>
                    </a:lnB>
                    <a:lnTlToBr>
                      <a:noFill/>
                    </a:lnTlToBr>
                    <a:lnBlToTr>
                      <a:noFill/>
                    </a:lnBlToTr>
                    <a:noFill/>
                  </a:tcPr>
                </a:tc>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final </a:t>
                      </a:r>
                    </a:p>
                  </a:txBody>
                  <a:tcPr anchor="b" horzOverflow="overflow">
                    <a:lnL>
                      <a:noFill/>
                    </a:lnL>
                    <a:lnR>
                      <a:noFill/>
                    </a:lnR>
                    <a:lnT>
                      <a:noFill/>
                    </a:lnT>
                    <a:lnB>
                      <a:noFill/>
                    </a:lnB>
                    <a:lnTlToBr>
                      <a:noFill/>
                    </a:lnTlToBr>
                    <a:lnBlToTr>
                      <a:noFill/>
                    </a:lnBlToTr>
                    <a:noFill/>
                  </a:tcPr>
                </a:tc>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null </a:t>
                      </a:r>
                    </a:p>
                  </a:txBody>
                  <a:tcPr anchor="b" horzOverflow="overflow">
                    <a:lnL>
                      <a:noFill/>
                    </a:lnL>
                    <a:lnR>
                      <a:noFill/>
                    </a:lnR>
                    <a:lnT>
                      <a:noFill/>
                    </a:lnT>
                    <a:lnB>
                      <a:noFill/>
                    </a:lnB>
                    <a:lnTlToBr>
                      <a:noFill/>
                    </a:lnTlToBr>
                    <a:lnBlToTr>
                      <a:noFill/>
                    </a:lnBlToTr>
                    <a:noFill/>
                  </a:tcPr>
                </a:tc>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throws</a:t>
                      </a:r>
                    </a:p>
                  </a:txBody>
                  <a:tcPr anchor="b" horzOverflow="overflow">
                    <a:lnL>
                      <a:noFill/>
                    </a:lnL>
                    <a:lnR>
                      <a:noFill/>
                    </a:lnR>
                    <a:lnT>
                      <a:noFill/>
                    </a:lnT>
                    <a:lnB>
                      <a:noFill/>
                    </a:lnB>
                    <a:lnTlToBr>
                      <a:noFill/>
                    </a:lnTlToBr>
                    <a:lnBlToTr>
                      <a:noFill/>
                    </a:lnBlToTr>
                    <a:noFill/>
                  </a:tcPr>
                </a:tc>
              </a:tr>
              <a:tr h="223838">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case </a:t>
                      </a:r>
                    </a:p>
                  </a:txBody>
                  <a:tcPr anchor="b" horzOverflow="overflow">
                    <a:lnL>
                      <a:noFill/>
                    </a:lnL>
                    <a:lnR>
                      <a:noFill/>
                    </a:lnR>
                    <a:lnT>
                      <a:noFill/>
                    </a:lnT>
                    <a:lnB>
                      <a:noFill/>
                    </a:lnB>
                    <a:lnTlToBr>
                      <a:noFill/>
                    </a:lnTlToBr>
                    <a:lnBlToTr>
                      <a:noFill/>
                    </a:lnBlToTr>
                    <a:noFill/>
                  </a:tcPr>
                </a:tc>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finally </a:t>
                      </a:r>
                    </a:p>
                  </a:txBody>
                  <a:tcPr anchor="b" horzOverflow="overflow">
                    <a:lnL>
                      <a:noFill/>
                    </a:lnL>
                    <a:lnR>
                      <a:noFill/>
                    </a:lnR>
                    <a:lnT>
                      <a:noFill/>
                    </a:lnT>
                    <a:lnB>
                      <a:noFill/>
                    </a:lnB>
                    <a:lnTlToBr>
                      <a:noFill/>
                    </a:lnTlToBr>
                    <a:lnBlToTr>
                      <a:noFill/>
                    </a:lnBlToTr>
                    <a:noFill/>
                  </a:tcPr>
                </a:tc>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package </a:t>
                      </a:r>
                    </a:p>
                  </a:txBody>
                  <a:tcPr anchor="b" horzOverflow="overflow">
                    <a:lnL>
                      <a:noFill/>
                    </a:lnL>
                    <a:lnR>
                      <a:noFill/>
                    </a:lnR>
                    <a:lnT>
                      <a:noFill/>
                    </a:lnT>
                    <a:lnB>
                      <a:noFill/>
                    </a:lnB>
                    <a:lnTlToBr>
                      <a:noFill/>
                    </a:lnTlToBr>
                    <a:lnBlToTr>
                      <a:noFill/>
                    </a:lnBlToTr>
                    <a:noFill/>
                  </a:tcPr>
                </a:tc>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transient </a:t>
                      </a:r>
                    </a:p>
                  </a:txBody>
                  <a:tcPr anchor="b" horzOverflow="overflow">
                    <a:lnL>
                      <a:noFill/>
                    </a:lnL>
                    <a:lnR>
                      <a:noFill/>
                    </a:lnR>
                    <a:lnT>
                      <a:noFill/>
                    </a:lnT>
                    <a:lnB>
                      <a:noFill/>
                    </a:lnB>
                    <a:lnTlToBr>
                      <a:noFill/>
                    </a:lnTlToBr>
                    <a:lnBlToTr>
                      <a:noFill/>
                    </a:lnBlToTr>
                    <a:noFill/>
                  </a:tcPr>
                </a:tc>
              </a:tr>
              <a:tr h="222250">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catch </a:t>
                      </a:r>
                    </a:p>
                  </a:txBody>
                  <a:tcPr anchor="b" horzOverflow="overflow">
                    <a:lnL>
                      <a:noFill/>
                    </a:lnL>
                    <a:lnR>
                      <a:noFill/>
                    </a:lnR>
                    <a:lnT>
                      <a:noFill/>
                    </a:lnT>
                    <a:lnB>
                      <a:noFill/>
                    </a:lnB>
                    <a:lnTlToBr>
                      <a:noFill/>
                    </a:lnTlToBr>
                    <a:lnBlToTr>
                      <a:noFill/>
                    </a:lnBlToTr>
                    <a:noFill/>
                  </a:tcPr>
                </a:tc>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float </a:t>
                      </a:r>
                    </a:p>
                  </a:txBody>
                  <a:tcPr anchor="b" horzOverflow="overflow">
                    <a:lnL>
                      <a:noFill/>
                    </a:lnL>
                    <a:lnR>
                      <a:noFill/>
                    </a:lnR>
                    <a:lnT>
                      <a:noFill/>
                    </a:lnT>
                    <a:lnB>
                      <a:noFill/>
                    </a:lnB>
                    <a:lnTlToBr>
                      <a:noFill/>
                    </a:lnTlToBr>
                    <a:lnBlToTr>
                      <a:noFill/>
                    </a:lnBlToTr>
                    <a:noFill/>
                  </a:tcPr>
                </a:tc>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private </a:t>
                      </a:r>
                    </a:p>
                  </a:txBody>
                  <a:tcPr anchor="b" horzOverflow="overflow">
                    <a:lnL>
                      <a:noFill/>
                    </a:lnL>
                    <a:lnR>
                      <a:noFill/>
                    </a:lnR>
                    <a:lnT>
                      <a:noFill/>
                    </a:lnT>
                    <a:lnB>
                      <a:noFill/>
                    </a:lnB>
                    <a:lnTlToBr>
                      <a:noFill/>
                    </a:lnTlToBr>
                    <a:lnBlToTr>
                      <a:noFill/>
                    </a:lnBlToTr>
                    <a:noFill/>
                  </a:tcPr>
                </a:tc>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true </a:t>
                      </a:r>
                    </a:p>
                  </a:txBody>
                  <a:tcPr anchor="b" horzOverflow="overflow">
                    <a:lnL>
                      <a:noFill/>
                    </a:lnL>
                    <a:lnR>
                      <a:noFill/>
                    </a:lnR>
                    <a:lnT>
                      <a:noFill/>
                    </a:lnT>
                    <a:lnB>
                      <a:noFill/>
                    </a:lnB>
                    <a:lnTlToBr>
                      <a:noFill/>
                    </a:lnTlToBr>
                    <a:lnBlToTr>
                      <a:noFill/>
                    </a:lnBlToTr>
                    <a:noFill/>
                  </a:tcPr>
                </a:tc>
              </a:tr>
              <a:tr h="222250">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char </a:t>
                      </a:r>
                    </a:p>
                  </a:txBody>
                  <a:tcPr anchor="b" horzOverflow="overflow">
                    <a:lnL>
                      <a:noFill/>
                    </a:lnL>
                    <a:lnR>
                      <a:noFill/>
                    </a:lnR>
                    <a:lnT>
                      <a:noFill/>
                    </a:lnT>
                    <a:lnB>
                      <a:noFill/>
                    </a:lnB>
                    <a:lnTlToBr>
                      <a:noFill/>
                    </a:lnTlToBr>
                    <a:lnBlToTr>
                      <a:noFill/>
                    </a:lnBlToTr>
                    <a:noFill/>
                  </a:tcPr>
                </a:tc>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for </a:t>
                      </a:r>
                    </a:p>
                  </a:txBody>
                  <a:tcPr anchor="b" horzOverflow="overflow">
                    <a:lnL>
                      <a:noFill/>
                    </a:lnL>
                    <a:lnR>
                      <a:noFill/>
                    </a:lnR>
                    <a:lnT>
                      <a:noFill/>
                    </a:lnT>
                    <a:lnB>
                      <a:noFill/>
                    </a:lnB>
                    <a:lnTlToBr>
                      <a:noFill/>
                    </a:lnTlToBr>
                    <a:lnBlToTr>
                      <a:noFill/>
                    </a:lnBlToTr>
                    <a:noFill/>
                  </a:tcPr>
                </a:tc>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protected </a:t>
                      </a:r>
                    </a:p>
                  </a:txBody>
                  <a:tcPr anchor="b" horzOverflow="overflow">
                    <a:lnL>
                      <a:noFill/>
                    </a:lnL>
                    <a:lnR>
                      <a:noFill/>
                    </a:lnR>
                    <a:lnT>
                      <a:noFill/>
                    </a:lnT>
                    <a:lnB>
                      <a:noFill/>
                    </a:lnB>
                    <a:lnTlToBr>
                      <a:noFill/>
                    </a:lnTlToBr>
                    <a:lnBlToTr>
                      <a:noFill/>
                    </a:lnBlToTr>
                    <a:noFill/>
                  </a:tcPr>
                </a:tc>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try </a:t>
                      </a:r>
                    </a:p>
                  </a:txBody>
                  <a:tcPr anchor="b" horzOverflow="overflow">
                    <a:lnL>
                      <a:noFill/>
                    </a:lnL>
                    <a:lnR>
                      <a:noFill/>
                    </a:lnR>
                    <a:lnT>
                      <a:noFill/>
                    </a:lnT>
                    <a:lnB>
                      <a:noFill/>
                    </a:lnB>
                    <a:lnTlToBr>
                      <a:noFill/>
                    </a:lnTlToBr>
                    <a:lnBlToTr>
                      <a:noFill/>
                    </a:lnBlToTr>
                    <a:noFill/>
                  </a:tcPr>
                </a:tc>
              </a:tr>
              <a:tr h="223838">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class </a:t>
                      </a:r>
                    </a:p>
                  </a:txBody>
                  <a:tcPr anchor="b" horzOverflow="overflow">
                    <a:lnL>
                      <a:noFill/>
                    </a:lnL>
                    <a:lnR>
                      <a:noFill/>
                    </a:lnR>
                    <a:lnT>
                      <a:noFill/>
                    </a:lnT>
                    <a:lnB>
                      <a:noFill/>
                    </a:lnB>
                    <a:lnTlToBr>
                      <a:noFill/>
                    </a:lnTlToBr>
                    <a:lnBlToTr>
                      <a:noFill/>
                    </a:lnBlToTr>
                    <a:noFill/>
                  </a:tcPr>
                </a:tc>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goto </a:t>
                      </a:r>
                    </a:p>
                  </a:txBody>
                  <a:tcPr anchor="b" horzOverflow="overflow">
                    <a:lnL>
                      <a:noFill/>
                    </a:lnL>
                    <a:lnR>
                      <a:noFill/>
                    </a:lnR>
                    <a:lnT>
                      <a:noFill/>
                    </a:lnT>
                    <a:lnB>
                      <a:noFill/>
                    </a:lnB>
                    <a:lnTlToBr>
                      <a:noFill/>
                    </a:lnTlToBr>
                    <a:lnBlToTr>
                      <a:noFill/>
                    </a:lnBlToTr>
                    <a:noFill/>
                  </a:tcPr>
                </a:tc>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public </a:t>
                      </a:r>
                    </a:p>
                  </a:txBody>
                  <a:tcPr anchor="b" horzOverflow="overflow">
                    <a:lnL>
                      <a:noFill/>
                    </a:lnL>
                    <a:lnR>
                      <a:noFill/>
                    </a:lnR>
                    <a:lnT>
                      <a:noFill/>
                    </a:lnT>
                    <a:lnB>
                      <a:noFill/>
                    </a:lnB>
                    <a:lnTlToBr>
                      <a:noFill/>
                    </a:lnTlToBr>
                    <a:lnBlToTr>
                      <a:noFill/>
                    </a:lnBlToTr>
                    <a:noFill/>
                  </a:tcPr>
                </a:tc>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void </a:t>
                      </a:r>
                    </a:p>
                  </a:txBody>
                  <a:tcPr anchor="b" horzOverflow="overflow">
                    <a:lnL>
                      <a:noFill/>
                    </a:lnL>
                    <a:lnR>
                      <a:noFill/>
                    </a:lnR>
                    <a:lnT>
                      <a:noFill/>
                    </a:lnT>
                    <a:lnB>
                      <a:noFill/>
                    </a:lnB>
                    <a:lnTlToBr>
                      <a:noFill/>
                    </a:lnTlToBr>
                    <a:lnBlToTr>
                      <a:noFill/>
                    </a:lnBlToTr>
                    <a:noFill/>
                  </a:tcPr>
                </a:tc>
              </a:tr>
              <a:tr h="222250">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const </a:t>
                      </a:r>
                    </a:p>
                  </a:txBody>
                  <a:tcPr anchor="b" horzOverflow="overflow">
                    <a:lnL>
                      <a:noFill/>
                    </a:lnL>
                    <a:lnR>
                      <a:noFill/>
                    </a:lnR>
                    <a:lnT>
                      <a:noFill/>
                    </a:lnT>
                    <a:lnB>
                      <a:noFill/>
                    </a:lnB>
                    <a:lnTlToBr>
                      <a:noFill/>
                    </a:lnTlToBr>
                    <a:lnBlToTr>
                      <a:noFill/>
                    </a:lnBlToTr>
                    <a:noFill/>
                  </a:tcPr>
                </a:tc>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if</a:t>
                      </a:r>
                    </a:p>
                  </a:txBody>
                  <a:tcPr anchor="b" horzOverflow="overflow">
                    <a:lnL>
                      <a:noFill/>
                    </a:lnL>
                    <a:lnR>
                      <a:noFill/>
                    </a:lnR>
                    <a:lnT>
                      <a:noFill/>
                    </a:lnT>
                    <a:lnB>
                      <a:noFill/>
                    </a:lnB>
                    <a:lnTlToBr>
                      <a:noFill/>
                    </a:lnTlToBr>
                    <a:lnBlToTr>
                      <a:noFill/>
                    </a:lnBlToTr>
                    <a:noFill/>
                  </a:tcPr>
                </a:tc>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return</a:t>
                      </a:r>
                    </a:p>
                  </a:txBody>
                  <a:tcPr anchor="b" horzOverflow="overflow">
                    <a:lnL>
                      <a:noFill/>
                    </a:lnL>
                    <a:lnR>
                      <a:noFill/>
                    </a:lnR>
                    <a:lnT>
                      <a:noFill/>
                    </a:lnT>
                    <a:lnB>
                      <a:noFill/>
                    </a:lnB>
                    <a:lnTlToBr>
                      <a:noFill/>
                    </a:lnTlToBr>
                    <a:lnBlToTr>
                      <a:noFill/>
                    </a:lnBlToTr>
                    <a:noFill/>
                  </a:tcPr>
                </a:tc>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volatile </a:t>
                      </a:r>
                    </a:p>
                  </a:txBody>
                  <a:tcPr anchor="b" horzOverflow="overflow">
                    <a:lnL>
                      <a:noFill/>
                    </a:lnL>
                    <a:lnR>
                      <a:noFill/>
                    </a:lnR>
                    <a:lnT>
                      <a:noFill/>
                    </a:lnT>
                    <a:lnB>
                      <a:noFill/>
                    </a:lnB>
                    <a:lnTlToBr>
                      <a:noFill/>
                    </a:lnTlToBr>
                    <a:lnBlToTr>
                      <a:noFill/>
                    </a:lnBlToTr>
                    <a:noFill/>
                  </a:tcPr>
                </a:tc>
              </a:tr>
              <a:tr h="222250">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continue </a:t>
                      </a:r>
                    </a:p>
                  </a:txBody>
                  <a:tcPr anchor="b" horzOverflow="overflow">
                    <a:lnL>
                      <a:noFill/>
                    </a:lnL>
                    <a:lnR>
                      <a:noFill/>
                    </a:lnR>
                    <a:lnT>
                      <a:noFill/>
                    </a:lnT>
                    <a:lnB>
                      <a:noFill/>
                    </a:lnB>
                    <a:lnTlToBr>
                      <a:noFill/>
                    </a:lnTlToBr>
                    <a:lnBlToTr>
                      <a:noFill/>
                    </a:lnBlToTr>
                    <a:noFill/>
                  </a:tcPr>
                </a:tc>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implements </a:t>
                      </a:r>
                    </a:p>
                  </a:txBody>
                  <a:tcPr anchor="b" horzOverflow="overflow">
                    <a:lnL>
                      <a:noFill/>
                    </a:lnL>
                    <a:lnR>
                      <a:noFill/>
                    </a:lnR>
                    <a:lnT>
                      <a:noFill/>
                    </a:lnT>
                    <a:lnB>
                      <a:noFill/>
                    </a:lnB>
                    <a:lnTlToBr>
                      <a:noFill/>
                    </a:lnTlToBr>
                    <a:lnBlToTr>
                      <a:noFill/>
                    </a:lnBlToTr>
                    <a:noFill/>
                  </a:tcPr>
                </a:tc>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short </a:t>
                      </a:r>
                    </a:p>
                  </a:txBody>
                  <a:tcPr anchor="b" horzOverflow="overflow">
                    <a:lnL>
                      <a:noFill/>
                    </a:lnL>
                    <a:lnR>
                      <a:noFill/>
                    </a:lnR>
                    <a:lnT>
                      <a:noFill/>
                    </a:lnT>
                    <a:lnB>
                      <a:noFill/>
                    </a:lnB>
                    <a:lnTlToBr>
                      <a:noFill/>
                    </a:lnTlToBr>
                    <a:lnBlToTr>
                      <a:noFill/>
                    </a:lnBlToTr>
                    <a:noFill/>
                  </a:tcPr>
                </a:tc>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while </a:t>
                      </a:r>
                    </a:p>
                  </a:txBody>
                  <a:tcPr anchor="b" horzOverflow="overflow">
                    <a:lnL>
                      <a:noFill/>
                    </a:lnL>
                    <a:lnR>
                      <a:noFill/>
                    </a:lnR>
                    <a:lnT>
                      <a:noFill/>
                    </a:lnT>
                    <a:lnB>
                      <a:noFill/>
                    </a:lnB>
                    <a:lnTlToBr>
                      <a:noFill/>
                    </a:lnTlToBr>
                    <a:lnBlToTr>
                      <a:noFill/>
                    </a:lnBlToTr>
                    <a:noFill/>
                  </a:tcPr>
                </a:tc>
              </a:tr>
              <a:tr h="222250">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default </a:t>
                      </a:r>
                    </a:p>
                  </a:txBody>
                  <a:tcPr anchor="b" horzOverflow="overflow">
                    <a:lnL>
                      <a:noFill/>
                    </a:lnL>
                    <a:lnR>
                      <a:noFill/>
                    </a:lnR>
                    <a:lnT>
                      <a:noFill/>
                    </a:lnT>
                    <a:lnB>
                      <a:noFill/>
                    </a:lnB>
                    <a:lnTlToBr>
                      <a:noFill/>
                    </a:lnTlToBr>
                    <a:lnBlToTr>
                      <a:noFill/>
                    </a:lnBlToTr>
                    <a:noFill/>
                  </a:tcPr>
                </a:tc>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import </a:t>
                      </a:r>
                    </a:p>
                  </a:txBody>
                  <a:tcPr anchor="b" horzOverflow="overflow">
                    <a:lnL>
                      <a:noFill/>
                    </a:lnL>
                    <a:lnR>
                      <a:noFill/>
                    </a:lnR>
                    <a:lnT>
                      <a:noFill/>
                    </a:lnT>
                    <a:lnB>
                      <a:noFill/>
                    </a:lnB>
                    <a:lnTlToBr>
                      <a:noFill/>
                    </a:lnTlToBr>
                    <a:lnBlToTr>
                      <a:noFill/>
                    </a:lnBlToTr>
                    <a:noFill/>
                  </a:tcPr>
                </a:tc>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static </a:t>
                      </a: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
                          <a:srgbClr val="009BCC"/>
                        </a:buClr>
                        <a:buSzTx/>
                        <a:buFont typeface="Symbol" pitchFamily="18" charset="2"/>
                        <a:buNone/>
                        <a:tabLst/>
                      </a:pPr>
                      <a:endParaRPr kumimoji="0" lang="en-GB" sz="1800" b="1" i="0" u="none" strike="noStrike" cap="none" normalizeH="0" baseline="0" smtClean="0">
                        <a:ln>
                          <a:noFill/>
                        </a:ln>
                        <a:solidFill>
                          <a:schemeClr val="tx2"/>
                        </a:solidFill>
                        <a:effectLst/>
                        <a:latin typeface="Courier New" pitchFamily="49" charset="0"/>
                        <a:ea typeface="ヒラギノ角ゴ Pro W3" charset="-128"/>
                      </a:endParaRPr>
                    </a:p>
                  </a:txBody>
                  <a:tcPr anchor="b" horzOverflow="overflow">
                    <a:lnL>
                      <a:noFill/>
                    </a:lnL>
                    <a:lnR>
                      <a:noFill/>
                    </a:lnR>
                    <a:lnT>
                      <a:noFill/>
                    </a:lnT>
                    <a:lnB>
                      <a:noFill/>
                    </a:lnB>
                    <a:lnTlToBr>
                      <a:noFill/>
                    </a:lnTlToBr>
                    <a:lnBlToTr>
                      <a:noFill/>
                    </a:lnBlToTr>
                    <a:noFill/>
                  </a:tcPr>
                </a:tc>
              </a:tr>
              <a:tr h="223838">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do</a:t>
                      </a:r>
                    </a:p>
                  </a:txBody>
                  <a:tcPr anchor="b" horzOverflow="overflow">
                    <a:lnL>
                      <a:noFill/>
                    </a:lnL>
                    <a:lnR>
                      <a:noFill/>
                    </a:lnR>
                    <a:lnT>
                      <a:noFill/>
                    </a:lnT>
                    <a:lnB>
                      <a:noFill/>
                    </a:lnB>
                    <a:lnTlToBr>
                      <a:noFill/>
                    </a:lnTlToBr>
                    <a:lnBlToTr>
                      <a:noFill/>
                    </a:lnBlToTr>
                    <a:noFill/>
                  </a:tcPr>
                </a:tc>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instanceof </a:t>
                      </a:r>
                    </a:p>
                  </a:txBody>
                  <a:tcPr anchor="b" horzOverflow="overflow">
                    <a:lnL>
                      <a:noFill/>
                    </a:lnL>
                    <a:lnR>
                      <a:noFill/>
                    </a:lnR>
                    <a:lnT>
                      <a:noFill/>
                    </a:lnT>
                    <a:lnB>
                      <a:noFill/>
                    </a:lnB>
                    <a:lnTlToBr>
                      <a:noFill/>
                    </a:lnTlToBr>
                    <a:lnBlToTr>
                      <a:noFill/>
                    </a:lnBlToTr>
                    <a:noFill/>
                  </a:tcPr>
                </a:tc>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strictfp </a:t>
                      </a: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
                          <a:srgbClr val="009BCC"/>
                        </a:buClr>
                        <a:buSzTx/>
                        <a:buFont typeface="Symbol" pitchFamily="18" charset="2"/>
                        <a:buNone/>
                        <a:tabLst/>
                      </a:pPr>
                      <a:endParaRPr kumimoji="0" lang="en-GB" sz="1800" b="1" i="0" u="none" strike="noStrike" cap="none" normalizeH="0" baseline="0" smtClean="0">
                        <a:ln>
                          <a:noFill/>
                        </a:ln>
                        <a:solidFill>
                          <a:schemeClr val="tx2"/>
                        </a:solidFill>
                        <a:effectLst/>
                        <a:latin typeface="Courier New" pitchFamily="49" charset="0"/>
                        <a:ea typeface="ヒラギノ角ゴ Pro W3" charset="-128"/>
                      </a:endParaRPr>
                    </a:p>
                  </a:txBody>
                  <a:tcPr anchor="b" horzOverflow="overflow">
                    <a:lnL>
                      <a:noFill/>
                    </a:lnL>
                    <a:lnR>
                      <a:noFill/>
                    </a:lnR>
                    <a:lnT>
                      <a:noFill/>
                    </a:lnT>
                    <a:lnB>
                      <a:noFill/>
                    </a:lnB>
                    <a:lnTlToBr>
                      <a:noFill/>
                    </a:lnTlToBr>
                    <a:lnBlToTr>
                      <a:noFill/>
                    </a:lnBlToTr>
                    <a:noFill/>
                  </a:tcPr>
                </a:tc>
              </a:tr>
              <a:tr h="222250">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double </a:t>
                      </a:r>
                    </a:p>
                  </a:txBody>
                  <a:tcPr anchor="b" horzOverflow="overflow">
                    <a:lnL>
                      <a:noFill/>
                    </a:lnL>
                    <a:lnR>
                      <a:noFill/>
                    </a:lnR>
                    <a:lnT>
                      <a:noFill/>
                    </a:lnT>
                    <a:lnB>
                      <a:noFill/>
                    </a:lnB>
                    <a:lnTlToBr>
                      <a:noFill/>
                    </a:lnTlToBr>
                    <a:lnBlToTr>
                      <a:noFill/>
                    </a:lnBlToTr>
                    <a:noFill/>
                  </a:tcPr>
                </a:tc>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int</a:t>
                      </a:r>
                    </a:p>
                  </a:txBody>
                  <a:tcPr anchor="b" horzOverflow="overflow">
                    <a:lnL>
                      <a:noFill/>
                    </a:lnL>
                    <a:lnR>
                      <a:noFill/>
                    </a:lnR>
                    <a:lnT>
                      <a:noFill/>
                    </a:lnT>
                    <a:lnB>
                      <a:noFill/>
                    </a:lnB>
                    <a:lnTlToBr>
                      <a:noFill/>
                    </a:lnTlToBr>
                    <a:lnBlToTr>
                      <a:noFill/>
                    </a:lnBlToTr>
                    <a:noFill/>
                  </a:tcPr>
                </a:tc>
                <a:tc>
                  <a:txBody>
                    <a:bodyPr/>
                    <a:lstStyle/>
                    <a:p>
                      <a:pPr marL="195263" marR="0" lvl="0" indent="-195263" algn="l" defTabSz="914400" rtl="0" eaLnBrk="1" fontAlgn="b" latinLnBrk="0" hangingPunct="1">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ea typeface="ヒラギノ角ゴ Pro W3" charset="-128"/>
                          <a:cs typeface="Arial" pitchFamily="34" charset="0"/>
                        </a:rPr>
                        <a:t>super </a:t>
                      </a: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
                          <a:srgbClr val="009BCC"/>
                        </a:buClr>
                        <a:buSzTx/>
                        <a:buFont typeface="Symbol" pitchFamily="18" charset="2"/>
                        <a:buNone/>
                        <a:tabLst/>
                      </a:pPr>
                      <a:endParaRPr kumimoji="0" lang="en-GB" sz="1800" b="1" i="0" u="none" strike="noStrike" cap="none" normalizeH="0" baseline="0" smtClean="0">
                        <a:ln>
                          <a:noFill/>
                        </a:ln>
                        <a:solidFill>
                          <a:schemeClr val="tx2"/>
                        </a:solidFill>
                        <a:effectLst/>
                        <a:latin typeface="Courier New" pitchFamily="49" charset="0"/>
                        <a:ea typeface="ヒラギノ角ゴ Pro W3" charset="-128"/>
                      </a:endParaRPr>
                    </a:p>
                  </a:txBody>
                  <a:tcPr anchor="b" horzOverflow="overflow">
                    <a:lnL>
                      <a:noFill/>
                    </a:lnL>
                    <a:lnR>
                      <a:noFill/>
                    </a:lnR>
                    <a:lnT>
                      <a:noFill/>
                    </a:lnT>
                    <a:lnB>
                      <a:noFill/>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Footer Placeholder 3"/>
          <p:cNvSpPr>
            <a:spLocks noGrp="1"/>
          </p:cNvSpPr>
          <p:nvPr>
            <p:ph type="ftr" sz="quarter" idx="10"/>
          </p:nvPr>
        </p:nvSpPr>
        <p:spPr>
          <a:noFill/>
        </p:spPr>
        <p:txBody>
          <a:bodyPr/>
          <a:lstStyle/>
          <a:p>
            <a:r>
              <a:rPr lang="fr-FR" smtClean="0"/>
              <a:t>Cours Java 2013 Bersini</a:t>
            </a:r>
            <a:endParaRPr lang="fr-FR" u="sng"/>
          </a:p>
        </p:txBody>
      </p:sp>
      <p:sp>
        <p:nvSpPr>
          <p:cNvPr id="124931" name="Rectangle 2"/>
          <p:cNvSpPr>
            <a:spLocks noGrp="1" noChangeArrowheads="1"/>
          </p:cNvSpPr>
          <p:nvPr>
            <p:ph type="title"/>
          </p:nvPr>
        </p:nvSpPr>
        <p:spPr/>
        <p:txBody>
          <a:bodyPr/>
          <a:lstStyle/>
          <a:p>
            <a:r>
              <a:rPr lang="fr-BE" sz="3600" smtClean="0"/>
              <a:t>Vocabulaire Java</a:t>
            </a:r>
            <a:br>
              <a:rPr lang="fr-BE" sz="3600" smtClean="0"/>
            </a:br>
            <a:r>
              <a:rPr lang="fr-FR" sz="2800" smtClean="0"/>
              <a:t>Identificateurs</a:t>
            </a:r>
          </a:p>
        </p:txBody>
      </p:sp>
      <p:sp>
        <p:nvSpPr>
          <p:cNvPr id="124932" name="Rectangle 3"/>
          <p:cNvSpPr>
            <a:spLocks noGrp="1" noChangeArrowheads="1"/>
          </p:cNvSpPr>
          <p:nvPr>
            <p:ph type="body" idx="1"/>
          </p:nvPr>
        </p:nvSpPr>
        <p:spPr>
          <a:xfrm>
            <a:off x="152400" y="1169988"/>
            <a:ext cx="8839200" cy="5075237"/>
          </a:xfrm>
        </p:spPr>
        <p:txBody>
          <a:bodyPr/>
          <a:lstStyle/>
          <a:p>
            <a:r>
              <a:rPr lang="fr-BE" sz="1800" smtClean="0"/>
              <a:t>En informatique, on définit des variables, des classes et des fonctions (ou méthodes)</a:t>
            </a:r>
          </a:p>
          <a:p>
            <a:r>
              <a:rPr lang="fr-BE" sz="1800" smtClean="0"/>
              <a:t>Un identificateur (</a:t>
            </a:r>
            <a:r>
              <a:rPr lang="fr-BE" sz="1800" i="1" smtClean="0"/>
              <a:t>identifier</a:t>
            </a:r>
            <a:r>
              <a:rPr lang="fr-BE" sz="1800" smtClean="0"/>
              <a:t>) permet de désigner une classe, une méthode, une variable, c’est le nom que vous choisissez de leur donner</a:t>
            </a:r>
          </a:p>
          <a:p>
            <a:r>
              <a:rPr lang="fr-BE" sz="1800" smtClean="0"/>
              <a:t>On ne peut choisir n’importe quel nom. En Java en particulier:</a:t>
            </a:r>
          </a:p>
          <a:p>
            <a:pPr lvl="1"/>
            <a:r>
              <a:rPr lang="fr-BE" sz="1600" smtClean="0"/>
              <a:t>Interdiction d’utiliser les mots-clés</a:t>
            </a:r>
          </a:p>
          <a:p>
            <a:pPr lvl="1"/>
            <a:r>
              <a:rPr lang="fr-BE" sz="1600" smtClean="0"/>
              <a:t>Ne peuvent pas contenir:</a:t>
            </a:r>
          </a:p>
          <a:p>
            <a:pPr lvl="2"/>
            <a:r>
              <a:rPr lang="fr-BE" sz="1400" smtClean="0"/>
              <a:t>D’espaces</a:t>
            </a:r>
          </a:p>
          <a:p>
            <a:pPr lvl="2"/>
            <a:r>
              <a:rPr lang="fr-BE" sz="1400" smtClean="0"/>
              <a:t>De caractères internationaux (accents, etc.) (techniquement possible mais déconseillé)</a:t>
            </a:r>
          </a:p>
          <a:p>
            <a:pPr lvl="1"/>
            <a:r>
              <a:rPr lang="fr-BE" sz="1600" smtClean="0"/>
              <a:t>Commencent par:</a:t>
            </a:r>
          </a:p>
          <a:p>
            <a:pPr lvl="2"/>
            <a:r>
              <a:rPr lang="fr-BE" sz="1400" smtClean="0"/>
              <a:t>Une lettre</a:t>
            </a:r>
          </a:p>
          <a:p>
            <a:pPr lvl="2"/>
            <a:r>
              <a:rPr lang="fr-BE" sz="1400" smtClean="0"/>
              <a:t>Un « $ »</a:t>
            </a:r>
          </a:p>
          <a:p>
            <a:pPr lvl="2"/>
            <a:r>
              <a:rPr lang="fr-BE" sz="1400" smtClean="0"/>
              <a:t>Un  « _ » (underscore)</a:t>
            </a:r>
          </a:p>
          <a:p>
            <a:pPr lvl="1"/>
            <a:r>
              <a:rPr lang="fr-BE" sz="1600" smtClean="0"/>
              <a:t>Ne commencent pas par:</a:t>
            </a:r>
          </a:p>
          <a:p>
            <a:pPr lvl="2"/>
            <a:r>
              <a:rPr lang="fr-BE" sz="1400" smtClean="0"/>
              <a:t>Un chiffre</a:t>
            </a:r>
          </a:p>
          <a:p>
            <a:pPr lvl="2"/>
            <a:r>
              <a:rPr lang="fr-BE" sz="1400" smtClean="0"/>
              <a:t>Un signe de ponctuation autre que « $ » ou « _ »</a:t>
            </a:r>
            <a:endParaRPr lang="en-US" sz="1400" smtClean="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Footer Placeholder 3"/>
          <p:cNvSpPr>
            <a:spLocks noGrp="1"/>
          </p:cNvSpPr>
          <p:nvPr>
            <p:ph type="ftr" sz="quarter" idx="10"/>
          </p:nvPr>
        </p:nvSpPr>
        <p:spPr>
          <a:noFill/>
        </p:spPr>
        <p:txBody>
          <a:bodyPr/>
          <a:lstStyle/>
          <a:p>
            <a:r>
              <a:rPr lang="fr-FR" smtClean="0"/>
              <a:t>Cours Java 2013 Bersini</a:t>
            </a:r>
            <a:endParaRPr lang="fr-FR" u="sng"/>
          </a:p>
        </p:txBody>
      </p:sp>
      <p:sp>
        <p:nvSpPr>
          <p:cNvPr id="126979" name="Rectangle 2"/>
          <p:cNvSpPr>
            <a:spLocks noGrp="1" noChangeArrowheads="1"/>
          </p:cNvSpPr>
          <p:nvPr>
            <p:ph type="title"/>
          </p:nvPr>
        </p:nvSpPr>
        <p:spPr/>
        <p:txBody>
          <a:bodyPr/>
          <a:lstStyle/>
          <a:p>
            <a:r>
              <a:rPr lang="fr-BE" sz="3600" smtClean="0"/>
              <a:t>Vocabulaire Java</a:t>
            </a:r>
            <a:br>
              <a:rPr lang="fr-BE" sz="3600" smtClean="0"/>
            </a:br>
            <a:r>
              <a:rPr lang="fr-FR" sz="2800" smtClean="0"/>
              <a:t>Les variables</a:t>
            </a:r>
          </a:p>
        </p:txBody>
      </p:sp>
      <p:sp>
        <p:nvSpPr>
          <p:cNvPr id="126980" name="Rectangle 3"/>
          <p:cNvSpPr>
            <a:spLocks noGrp="1" noChangeArrowheads="1"/>
          </p:cNvSpPr>
          <p:nvPr>
            <p:ph type="body" idx="1"/>
          </p:nvPr>
        </p:nvSpPr>
        <p:spPr/>
        <p:txBody>
          <a:bodyPr/>
          <a:lstStyle/>
          <a:p>
            <a:r>
              <a:rPr lang="fr-FR" smtClean="0"/>
              <a:t>Une variable est un endroit de la mémoire à laquelle on a donné un nom de sorte que l’on puisse y faire facilement référence dans le programme</a:t>
            </a:r>
          </a:p>
          <a:p>
            <a:r>
              <a:rPr lang="fr-FR" smtClean="0"/>
              <a:t>Une variable a une valeur, correspondant à un certain type</a:t>
            </a:r>
          </a:p>
          <a:p>
            <a:r>
              <a:rPr lang="fr-FR" smtClean="0"/>
              <a:t>La valeur d’une variable peut changer au cours de l’exécution du programme</a:t>
            </a:r>
          </a:p>
          <a:p>
            <a:r>
              <a:rPr lang="fr-FR" smtClean="0"/>
              <a:t>Une variable Java est conçue pour un type particulier de donnée</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Footer Placeholder 3"/>
          <p:cNvSpPr>
            <a:spLocks noGrp="1"/>
          </p:cNvSpPr>
          <p:nvPr>
            <p:ph type="ftr" sz="quarter" idx="10"/>
          </p:nvPr>
        </p:nvSpPr>
        <p:spPr>
          <a:noFill/>
        </p:spPr>
        <p:txBody>
          <a:bodyPr/>
          <a:lstStyle/>
          <a:p>
            <a:r>
              <a:rPr lang="fr-FR" smtClean="0"/>
              <a:t>Cours Java 2013 Bersini</a:t>
            </a:r>
            <a:endParaRPr lang="fr-FR" u="sng"/>
          </a:p>
        </p:txBody>
      </p:sp>
      <p:sp>
        <p:nvSpPr>
          <p:cNvPr id="129028" name="Rectangle 2"/>
          <p:cNvSpPr>
            <a:spLocks noGrp="1" noChangeArrowheads="1"/>
          </p:cNvSpPr>
          <p:nvPr>
            <p:ph type="title"/>
          </p:nvPr>
        </p:nvSpPr>
        <p:spPr/>
        <p:txBody>
          <a:bodyPr/>
          <a:lstStyle/>
          <a:p>
            <a:r>
              <a:rPr lang="fr-BE" sz="3600" smtClean="0"/>
              <a:t>Vocabulaire Java</a:t>
            </a:r>
            <a:r>
              <a:rPr lang="fr-FR" smtClean="0"/>
              <a:t/>
            </a:r>
            <a:br>
              <a:rPr lang="fr-FR" smtClean="0"/>
            </a:br>
            <a:r>
              <a:rPr lang="fr-FR" sz="2800" smtClean="0"/>
              <a:t>Types de variables en Java: Types primitifs (1/4)</a:t>
            </a:r>
          </a:p>
        </p:txBody>
      </p:sp>
      <p:sp>
        <p:nvSpPr>
          <p:cNvPr id="129029" name="Rectangle 3"/>
          <p:cNvSpPr>
            <a:spLocks noGrp="1" noChangeArrowheads="1"/>
          </p:cNvSpPr>
          <p:nvPr>
            <p:ph type="body" idx="1"/>
          </p:nvPr>
        </p:nvSpPr>
        <p:spPr/>
        <p:txBody>
          <a:bodyPr/>
          <a:lstStyle/>
          <a:p>
            <a:r>
              <a:rPr lang="fr-FR" smtClean="0"/>
              <a:t>Les types de données primitifs en Java sont prédéfinis et en nombre limité:</a:t>
            </a:r>
            <a:endParaRPr lang="en-GB" smtClean="0"/>
          </a:p>
        </p:txBody>
      </p:sp>
      <p:graphicFrame>
        <p:nvGraphicFramePr>
          <p:cNvPr id="129026" name="Object 2"/>
          <p:cNvGraphicFramePr>
            <a:graphicFrameLocks noChangeAspect="1"/>
          </p:cNvGraphicFramePr>
          <p:nvPr/>
        </p:nvGraphicFramePr>
        <p:xfrm>
          <a:off x="687388" y="2255838"/>
          <a:ext cx="7772400" cy="3282950"/>
        </p:xfrm>
        <a:graphic>
          <a:graphicData uri="http://schemas.openxmlformats.org/presentationml/2006/ole">
            <mc:AlternateContent xmlns:mc="http://schemas.openxmlformats.org/markup-compatibility/2006">
              <mc:Choice xmlns:v="urn:schemas-microsoft-com:vml" Requires="v">
                <p:oleObj spid="_x0000_s129028" name="Microsoft Organization Chart" r:id="rId4" imgW="7772400" imgH="3282840" progId="MSOrgChart.2">
                  <p:embed followColorScheme="full"/>
                </p:oleObj>
              </mc:Choice>
              <mc:Fallback>
                <p:oleObj name="Microsoft Organization Chart" r:id="rId4" imgW="7772400" imgH="3282840" progId="MSOrgChart.2">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388" y="2255838"/>
                        <a:ext cx="7772400" cy="328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29030" name="Rectangle 5"/>
          <p:cNvSpPr>
            <a:spLocks noChangeArrowheads="1"/>
          </p:cNvSpPr>
          <p:nvPr/>
        </p:nvSpPr>
        <p:spPr bwMode="auto">
          <a:xfrm>
            <a:off x="5549900" y="5284788"/>
            <a:ext cx="703263" cy="217487"/>
          </a:xfrm>
          <a:prstGeom prst="rect">
            <a:avLst/>
          </a:prstGeom>
          <a:solidFill>
            <a:schemeClr val="bg1"/>
          </a:solidFill>
          <a:ln w="19050">
            <a:noFill/>
            <a:miter lim="800000"/>
            <a:headEnd/>
            <a:tailEnd/>
          </a:ln>
        </p:spPr>
        <p:txBody>
          <a:bodyPr wrap="none" anchor="ctr"/>
          <a:lstStyle/>
          <a:p>
            <a:endParaRPr lang="fr-FR"/>
          </a:p>
        </p:txBody>
      </p:sp>
      <p:sp>
        <p:nvSpPr>
          <p:cNvPr id="129031" name="Text Box 6"/>
          <p:cNvSpPr txBox="1">
            <a:spLocks noChangeArrowheads="1"/>
          </p:cNvSpPr>
          <p:nvPr/>
        </p:nvSpPr>
        <p:spPr bwMode="auto">
          <a:xfrm>
            <a:off x="5305425" y="5216525"/>
            <a:ext cx="1196975" cy="336550"/>
          </a:xfrm>
          <a:prstGeom prst="rect">
            <a:avLst/>
          </a:prstGeom>
          <a:noFill/>
          <a:ln w="19050">
            <a:noFill/>
            <a:miter lim="800000"/>
            <a:headEnd/>
            <a:tailEnd/>
          </a:ln>
        </p:spPr>
        <p:txBody>
          <a:bodyPr>
            <a:spAutoFit/>
          </a:bodyPr>
          <a:lstStyle/>
          <a:p>
            <a:pPr>
              <a:spcBef>
                <a:spcPct val="50000"/>
              </a:spcBef>
            </a:pPr>
            <a:r>
              <a:rPr lang="fr-FR">
                <a:solidFill>
                  <a:schemeClr val="bg2"/>
                </a:solidFill>
              </a:rPr>
              <a:t>boolean:</a:t>
            </a:r>
            <a:endParaRPr lang="en-GB">
              <a:solidFill>
                <a:schemeClr val="bg2"/>
              </a:solidFill>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oter Placeholder 3"/>
          <p:cNvSpPr>
            <a:spLocks noGrp="1"/>
          </p:cNvSpPr>
          <p:nvPr>
            <p:ph type="ftr" sz="quarter" idx="10"/>
          </p:nvPr>
        </p:nvSpPr>
        <p:spPr>
          <a:noFill/>
        </p:spPr>
        <p:txBody>
          <a:bodyPr/>
          <a:lstStyle/>
          <a:p>
            <a:r>
              <a:rPr lang="fr-FR" smtClean="0"/>
              <a:t>Cours Java 2013 Bersini</a:t>
            </a:r>
            <a:endParaRPr lang="fr-FR" u="sng"/>
          </a:p>
        </p:txBody>
      </p:sp>
      <p:sp>
        <p:nvSpPr>
          <p:cNvPr id="131075" name="Rectangle 2"/>
          <p:cNvSpPr>
            <a:spLocks noGrp="1" noChangeArrowheads="1"/>
          </p:cNvSpPr>
          <p:nvPr>
            <p:ph type="title"/>
          </p:nvPr>
        </p:nvSpPr>
        <p:spPr/>
        <p:txBody>
          <a:bodyPr/>
          <a:lstStyle/>
          <a:p>
            <a:r>
              <a:rPr lang="fr-BE" sz="3600" smtClean="0"/>
              <a:t>Vocabulaire Java</a:t>
            </a:r>
            <a:r>
              <a:rPr lang="fr-FR" smtClean="0"/>
              <a:t/>
            </a:r>
            <a:br>
              <a:rPr lang="fr-FR" smtClean="0"/>
            </a:br>
            <a:r>
              <a:rPr lang="fr-FR" sz="2800" smtClean="0"/>
              <a:t>Types de variables en Java: Types primitifs (2/4)</a:t>
            </a:r>
            <a:endParaRPr lang="en-US" sz="2800" smtClean="0"/>
          </a:p>
        </p:txBody>
      </p:sp>
      <p:sp>
        <p:nvSpPr>
          <p:cNvPr id="131076" name="Rectangle 3"/>
          <p:cNvSpPr>
            <a:spLocks noGrp="1" noChangeArrowheads="1"/>
          </p:cNvSpPr>
          <p:nvPr>
            <p:ph type="body" idx="1"/>
          </p:nvPr>
        </p:nvSpPr>
        <p:spPr>
          <a:xfrm>
            <a:off x="152400" y="1295400"/>
            <a:ext cx="8839200" cy="4941888"/>
          </a:xfrm>
        </p:spPr>
        <p:txBody>
          <a:bodyPr/>
          <a:lstStyle/>
          <a:p>
            <a:r>
              <a:rPr lang="fr-BE" smtClean="0"/>
              <a:t>Explication:</a:t>
            </a:r>
          </a:p>
          <a:p>
            <a:pPr lvl="1"/>
            <a:r>
              <a:rPr lang="fr-BE" smtClean="0"/>
              <a:t>byte : codé sur 8 bits </a:t>
            </a:r>
            <a:r>
              <a:rPr lang="fr-BE" smtClean="0">
                <a:sym typeface="Wingdings" pitchFamily="2" charset="2"/>
              </a:rPr>
              <a:t></a:t>
            </a:r>
            <a:r>
              <a:rPr lang="fr-BE" smtClean="0"/>
              <a:t> 2</a:t>
            </a:r>
            <a:r>
              <a:rPr lang="fr-BE" baseline="30000" smtClean="0"/>
              <a:t>8</a:t>
            </a:r>
            <a:r>
              <a:rPr lang="fr-BE" smtClean="0"/>
              <a:t> valeurs </a:t>
            </a:r>
            <a:r>
              <a:rPr lang="fr-BE" smtClean="0">
                <a:sym typeface="Wingdings" pitchFamily="2" charset="2"/>
              </a:rPr>
              <a:t></a:t>
            </a:r>
            <a:r>
              <a:rPr lang="fr-BE" smtClean="0"/>
              <a:t> (–2</a:t>
            </a:r>
            <a:r>
              <a:rPr lang="fr-BE" baseline="30000" smtClean="0"/>
              <a:t>7</a:t>
            </a:r>
            <a:r>
              <a:rPr lang="fr-BE" smtClean="0"/>
              <a:t>) to (2</a:t>
            </a:r>
            <a:r>
              <a:rPr lang="fr-BE" baseline="30000" smtClean="0"/>
              <a:t>7</a:t>
            </a:r>
            <a:r>
              <a:rPr lang="fr-BE" smtClean="0"/>
              <a:t>–1) = -128 à 127</a:t>
            </a:r>
          </a:p>
          <a:p>
            <a:pPr lvl="1"/>
            <a:r>
              <a:rPr lang="fr-BE" smtClean="0"/>
              <a:t>int : codé sur 32 bits </a:t>
            </a:r>
            <a:r>
              <a:rPr lang="fr-BE" smtClean="0">
                <a:sym typeface="Wingdings" pitchFamily="2" charset="2"/>
              </a:rPr>
              <a:t></a:t>
            </a:r>
            <a:r>
              <a:rPr lang="fr-BE" smtClean="0"/>
              <a:t> 2</a:t>
            </a:r>
            <a:r>
              <a:rPr lang="fr-BE" baseline="30000" smtClean="0"/>
              <a:t>32</a:t>
            </a:r>
            <a:r>
              <a:rPr lang="fr-BE" smtClean="0"/>
              <a:t> valeurs </a:t>
            </a:r>
            <a:r>
              <a:rPr lang="fr-BE" smtClean="0">
                <a:sym typeface="Wingdings" pitchFamily="2" charset="2"/>
              </a:rPr>
              <a:t></a:t>
            </a:r>
            <a:r>
              <a:rPr lang="fr-BE" smtClean="0"/>
              <a:t> (–2</a:t>
            </a:r>
            <a:r>
              <a:rPr lang="fr-BE" baseline="30000" smtClean="0"/>
              <a:t>31</a:t>
            </a:r>
            <a:r>
              <a:rPr lang="fr-BE" smtClean="0"/>
              <a:t>) to (2</a:t>
            </a:r>
            <a:r>
              <a:rPr lang="fr-BE" baseline="30000" smtClean="0"/>
              <a:t>31</a:t>
            </a:r>
            <a:r>
              <a:rPr lang="fr-BE" smtClean="0"/>
              <a:t>–1)</a:t>
            </a:r>
          </a:p>
          <a:p>
            <a:pPr lvl="1"/>
            <a:endParaRPr lang="fr-BE" smtClean="0"/>
          </a:p>
          <a:p>
            <a:r>
              <a:rPr lang="fr-BE" smtClean="0"/>
              <a:t>Déclaration et initialisation :</a:t>
            </a:r>
          </a:p>
          <a:p>
            <a:pPr lvl="1"/>
            <a:r>
              <a:rPr lang="fr-BE" smtClean="0"/>
              <a:t>int  	</a:t>
            </a:r>
            <a:r>
              <a:rPr lang="fr-BE" smtClean="0">
                <a:latin typeface="Courier New" pitchFamily="49" charset="0"/>
              </a:rPr>
              <a:t>int x=12;</a:t>
            </a:r>
          </a:p>
          <a:p>
            <a:pPr lvl="1"/>
            <a:r>
              <a:rPr lang="fr-BE" smtClean="0"/>
              <a:t>short	</a:t>
            </a:r>
            <a:r>
              <a:rPr lang="fr-BE" smtClean="0">
                <a:latin typeface="Courier New" pitchFamily="49" charset="0"/>
              </a:rPr>
              <a:t>short x= 32;</a:t>
            </a:r>
            <a:r>
              <a:rPr lang="fr-BE" smtClean="0"/>
              <a:t>  (</a:t>
            </a:r>
            <a:r>
              <a:rPr lang="fr-BE" smtClean="0">
                <a:latin typeface="Courier New" pitchFamily="49" charset="0"/>
              </a:rPr>
              <a:t>short x=33000;</a:t>
            </a:r>
            <a:r>
              <a:rPr lang="fr-BE" smtClean="0"/>
              <a:t>  // Hors limite)</a:t>
            </a:r>
          </a:p>
          <a:p>
            <a:pPr lvl="1"/>
            <a:r>
              <a:rPr lang="fr-BE" smtClean="0"/>
              <a:t>long        	</a:t>
            </a:r>
            <a:r>
              <a:rPr lang="fr-BE" smtClean="0">
                <a:latin typeface="Courier New" pitchFamily="49" charset="0"/>
              </a:rPr>
              <a:t>long x= 200L;</a:t>
            </a:r>
            <a:r>
              <a:rPr lang="fr-BE" smtClean="0"/>
              <a:t> // Nombre accolé à un L</a:t>
            </a:r>
          </a:p>
          <a:p>
            <a:pPr lvl="1"/>
            <a:r>
              <a:rPr lang="fr-BE" smtClean="0"/>
              <a:t>byte	</a:t>
            </a:r>
            <a:r>
              <a:rPr lang="fr-BE" smtClean="0">
                <a:latin typeface="Courier New" pitchFamily="49" charset="0"/>
              </a:rPr>
              <a:t>byte x=012;</a:t>
            </a:r>
            <a:r>
              <a:rPr lang="fr-BE" smtClean="0"/>
              <a:t> // Nombre commençant avec un 0</a:t>
            </a:r>
          </a:p>
          <a:p>
            <a:pPr lvl="1"/>
            <a:r>
              <a:rPr lang="fr-BE" smtClean="0"/>
              <a:t>double	</a:t>
            </a:r>
            <a:r>
              <a:rPr lang="fr-BE" smtClean="0">
                <a:latin typeface="Courier New" pitchFamily="49" charset="0"/>
              </a:rPr>
              <a:t>double x=23.2323;</a:t>
            </a:r>
          </a:p>
          <a:p>
            <a:pPr lvl="1"/>
            <a:r>
              <a:rPr lang="fr-BE" smtClean="0"/>
              <a:t>float	</a:t>
            </a:r>
            <a:r>
              <a:rPr lang="fr-BE" smtClean="0">
                <a:latin typeface="Courier New" pitchFamily="49" charset="0"/>
              </a:rPr>
              <a:t>float x= 23.233F; </a:t>
            </a:r>
            <a:r>
              <a:rPr lang="fr-BE" smtClean="0"/>
              <a:t>// Nombre accolé à un F</a:t>
            </a:r>
          </a:p>
          <a:p>
            <a:pPr lvl="1"/>
            <a:r>
              <a:rPr lang="fr-BE" smtClean="0"/>
              <a:t>char	</a:t>
            </a:r>
            <a:r>
              <a:rPr lang="fr-BE" smtClean="0">
                <a:latin typeface="Courier New" pitchFamily="49" charset="0"/>
              </a:rPr>
              <a:t>char c=‘a’;</a:t>
            </a:r>
            <a:r>
              <a:rPr lang="fr-BE" smtClean="0"/>
              <a:t> </a:t>
            </a:r>
            <a:r>
              <a:rPr lang="fr-BE" smtClean="0">
                <a:latin typeface="Courier New" pitchFamily="49" charset="0"/>
              </a:rPr>
              <a:t>char c=‘\u0061’; char c=(char)97;</a:t>
            </a:r>
          </a:p>
          <a:p>
            <a:pPr lvl="1"/>
            <a:r>
              <a:rPr lang="fr-BE" smtClean="0"/>
              <a:t>boolean 	</a:t>
            </a:r>
            <a:r>
              <a:rPr lang="fr-BE" smtClean="0">
                <a:latin typeface="Courier New" pitchFamily="49" charset="0"/>
              </a:rPr>
              <a:t>boolean b=true;</a:t>
            </a:r>
            <a:endParaRPr lang="en-US" smtClean="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Footer Placeholder 3"/>
          <p:cNvSpPr>
            <a:spLocks noGrp="1"/>
          </p:cNvSpPr>
          <p:nvPr>
            <p:ph type="ftr" sz="quarter" idx="10"/>
          </p:nvPr>
        </p:nvSpPr>
        <p:spPr>
          <a:noFill/>
        </p:spPr>
        <p:txBody>
          <a:bodyPr/>
          <a:lstStyle/>
          <a:p>
            <a:r>
              <a:rPr lang="fr-FR" smtClean="0"/>
              <a:t>Cours Java 2013 Bersini</a:t>
            </a:r>
            <a:endParaRPr lang="fr-FR" u="sng"/>
          </a:p>
        </p:txBody>
      </p:sp>
      <p:sp>
        <p:nvSpPr>
          <p:cNvPr id="133123" name="Rectangle 2"/>
          <p:cNvSpPr>
            <a:spLocks noGrp="1" noChangeArrowheads="1"/>
          </p:cNvSpPr>
          <p:nvPr>
            <p:ph type="title"/>
          </p:nvPr>
        </p:nvSpPr>
        <p:spPr/>
        <p:txBody>
          <a:bodyPr/>
          <a:lstStyle/>
          <a:p>
            <a:r>
              <a:rPr lang="fr-BE" sz="3600" smtClean="0"/>
              <a:t>Vocabulaire Java</a:t>
            </a:r>
            <a:r>
              <a:rPr lang="fr-FR" smtClean="0"/>
              <a:t/>
            </a:r>
            <a:br>
              <a:rPr lang="fr-FR" smtClean="0"/>
            </a:br>
            <a:r>
              <a:rPr lang="fr-FR" sz="2800" smtClean="0"/>
              <a:t>Types de variables en Java: Types primitifs (3/4)</a:t>
            </a:r>
            <a:endParaRPr lang="en-US" sz="2800" smtClean="0"/>
          </a:p>
        </p:txBody>
      </p:sp>
      <p:sp>
        <p:nvSpPr>
          <p:cNvPr id="133124" name="Rectangle 3"/>
          <p:cNvSpPr>
            <a:spLocks noGrp="1" noChangeArrowheads="1"/>
          </p:cNvSpPr>
          <p:nvPr>
            <p:ph type="body" idx="1"/>
          </p:nvPr>
        </p:nvSpPr>
        <p:spPr>
          <a:xfrm>
            <a:off x="152400" y="1295400"/>
            <a:ext cx="8839200" cy="5067300"/>
          </a:xfrm>
        </p:spPr>
        <p:txBody>
          <a:bodyPr/>
          <a:lstStyle/>
          <a:p>
            <a:r>
              <a:rPr lang="fr-BE" sz="2200" smtClean="0"/>
              <a:t>Pour pouvoir être utilisée, une variable en Java doit être</a:t>
            </a:r>
          </a:p>
          <a:p>
            <a:pPr lvl="1"/>
            <a:r>
              <a:rPr lang="fr-BE" sz="2000" smtClean="0"/>
              <a:t>Déclarée (définir son nom et son type)</a:t>
            </a:r>
          </a:p>
          <a:p>
            <a:pPr lvl="1"/>
            <a:r>
              <a:rPr lang="fr-BE" sz="2000" smtClean="0"/>
              <a:t>Initialisée (lui donner une valeur initiale)</a:t>
            </a:r>
            <a:br>
              <a:rPr lang="fr-BE" sz="2000" smtClean="0"/>
            </a:br>
            <a:r>
              <a:rPr lang="fr-BE" smtClean="0">
                <a:sym typeface="Wingdings" pitchFamily="2" charset="2"/>
              </a:rPr>
              <a:t> </a:t>
            </a:r>
            <a:r>
              <a:rPr lang="fr-BE" smtClean="0"/>
              <a:t>Peut se faire en même temps que la déclaration</a:t>
            </a:r>
          </a:p>
          <a:p>
            <a:pPr lvl="1"/>
            <a:r>
              <a:rPr lang="fr-BE" sz="2000" smtClean="0"/>
              <a:t>Assignée (modifier sa valeur au cours de son cycle de vie)</a:t>
            </a:r>
          </a:p>
          <a:p>
            <a:r>
              <a:rPr lang="fr-BE" sz="2200" smtClean="0"/>
              <a:t>Syntaxe:</a:t>
            </a:r>
          </a:p>
          <a:p>
            <a:pPr lvl="1"/>
            <a:r>
              <a:rPr lang="fr-BE" smtClean="0">
                <a:latin typeface="Courier New" pitchFamily="49" charset="0"/>
              </a:rPr>
              <a:t>int t;</a:t>
            </a:r>
            <a:r>
              <a:rPr lang="fr-BE" smtClean="0"/>
              <a:t>		Déclaration d’un entier t (t est l’identificateur)</a:t>
            </a:r>
          </a:p>
          <a:p>
            <a:pPr lvl="1"/>
            <a:r>
              <a:rPr lang="fr-BE" smtClean="0">
                <a:latin typeface="Courier New" pitchFamily="49" charset="0"/>
              </a:rPr>
              <a:t>int u = 3;</a:t>
            </a:r>
            <a:r>
              <a:rPr lang="fr-BE" smtClean="0"/>
              <a:t>	Déclaration et initialisation d’un entier u</a:t>
            </a:r>
          </a:p>
          <a:p>
            <a:pPr lvl="1"/>
            <a:r>
              <a:rPr lang="fr-BE" smtClean="0">
                <a:latin typeface="Courier New" pitchFamily="49" charset="0"/>
              </a:rPr>
              <a:t>t=7;</a:t>
            </a:r>
            <a:r>
              <a:rPr lang="fr-BE" smtClean="0"/>
              <a:t> 		Initialisation de t à la valeur 7</a:t>
            </a:r>
          </a:p>
          <a:p>
            <a:pPr lvl="1"/>
            <a:r>
              <a:rPr lang="fr-BE" smtClean="0">
                <a:latin typeface="Courier New" pitchFamily="49" charset="0"/>
              </a:rPr>
              <a:t>u=t;</a:t>
            </a:r>
            <a:r>
              <a:rPr lang="fr-BE" smtClean="0"/>
              <a:t>		Assignation (affectation) de la valeur de t à u</a:t>
            </a:r>
          </a:p>
          <a:p>
            <a:pPr lvl="1"/>
            <a:r>
              <a:rPr lang="fr-BE" smtClean="0">
                <a:solidFill>
                  <a:srgbClr val="FF0000"/>
                </a:solidFill>
                <a:latin typeface="Courier New" pitchFamily="49" charset="0"/>
              </a:rPr>
              <a:t>m=9;</a:t>
            </a:r>
            <a:r>
              <a:rPr lang="fr-BE" smtClean="0"/>
              <a:t>		</a:t>
            </a:r>
            <a:r>
              <a:rPr lang="fr-BE" b="1" u="sng" smtClean="0">
                <a:solidFill>
                  <a:srgbClr val="FF0000"/>
                </a:solidFill>
              </a:rPr>
              <a:t>ERREUR</a:t>
            </a:r>
            <a:r>
              <a:rPr lang="fr-BE" smtClean="0">
                <a:solidFill>
                  <a:srgbClr val="FF0000"/>
                </a:solidFill>
              </a:rPr>
              <a:t>: « m » n’a pas été déclaré</a:t>
            </a:r>
          </a:p>
          <a:p>
            <a:pPr lvl="1"/>
            <a:r>
              <a:rPr lang="fr-BE" smtClean="0">
                <a:latin typeface="Courier New" pitchFamily="49" charset="0"/>
              </a:rPr>
              <a:t>char c;</a:t>
            </a:r>
            <a:r>
              <a:rPr lang="fr-BE" smtClean="0"/>
              <a:t>		Déclaration</a:t>
            </a:r>
          </a:p>
          <a:p>
            <a:pPr lvl="1"/>
            <a:r>
              <a:rPr lang="fr-BE" smtClean="0">
                <a:latin typeface="Courier New" pitchFamily="49" charset="0"/>
              </a:rPr>
              <a:t>c=‘a’;</a:t>
            </a:r>
            <a:r>
              <a:rPr lang="fr-BE" smtClean="0"/>
              <a:t>		Initialisation</a:t>
            </a:r>
            <a:endParaRPr lang="en-US" smtClean="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Footer Placeholder 3"/>
          <p:cNvSpPr>
            <a:spLocks noGrp="1"/>
          </p:cNvSpPr>
          <p:nvPr>
            <p:ph type="ftr" sz="quarter" idx="10"/>
          </p:nvPr>
        </p:nvSpPr>
        <p:spPr>
          <a:noFill/>
        </p:spPr>
        <p:txBody>
          <a:bodyPr/>
          <a:lstStyle/>
          <a:p>
            <a:r>
              <a:rPr lang="fr-FR" smtClean="0"/>
              <a:t>Cours Java 2013 Bersini</a:t>
            </a:r>
            <a:endParaRPr lang="fr-FR" u="sng"/>
          </a:p>
        </p:txBody>
      </p:sp>
      <p:sp>
        <p:nvSpPr>
          <p:cNvPr id="135171" name="Rectangle 2"/>
          <p:cNvSpPr>
            <a:spLocks noGrp="1" noChangeArrowheads="1"/>
          </p:cNvSpPr>
          <p:nvPr>
            <p:ph type="title"/>
          </p:nvPr>
        </p:nvSpPr>
        <p:spPr/>
        <p:txBody>
          <a:bodyPr/>
          <a:lstStyle/>
          <a:p>
            <a:r>
              <a:rPr lang="fr-BE" sz="3600" smtClean="0"/>
              <a:t>Vocabulaire Java</a:t>
            </a:r>
            <a:r>
              <a:rPr lang="fr-FR" smtClean="0"/>
              <a:t/>
            </a:r>
            <a:br>
              <a:rPr lang="fr-FR" smtClean="0"/>
            </a:br>
            <a:r>
              <a:rPr lang="fr-FR" sz="2800" smtClean="0"/>
              <a:t>Types de variables en Java: Types primitifs (4/4)</a:t>
            </a:r>
            <a:endParaRPr lang="en-US" sz="2800" smtClean="0"/>
          </a:p>
        </p:txBody>
      </p:sp>
      <p:sp>
        <p:nvSpPr>
          <p:cNvPr id="135172" name="Rectangle 3"/>
          <p:cNvSpPr>
            <a:spLocks noGrp="1" noChangeArrowheads="1"/>
          </p:cNvSpPr>
          <p:nvPr>
            <p:ph type="body" idx="1"/>
          </p:nvPr>
        </p:nvSpPr>
        <p:spPr>
          <a:xfrm>
            <a:off x="657225" y="1301750"/>
            <a:ext cx="7150100" cy="2559050"/>
          </a:xfrm>
        </p:spPr>
        <p:txBody>
          <a:bodyPr/>
          <a:lstStyle/>
          <a:p>
            <a:pPr>
              <a:buFont typeface="Symbol" pitchFamily="18" charset="2"/>
              <a:buNone/>
            </a:pPr>
            <a:r>
              <a:rPr lang="fr-FR" u="sng" smtClean="0"/>
              <a:t>Fonctionnement:</a:t>
            </a:r>
          </a:p>
          <a:p>
            <a:pPr>
              <a:buFont typeface="Symbol" pitchFamily="18" charset="2"/>
              <a:buNone/>
            </a:pPr>
            <a:endParaRPr lang="fr-FR" u="sng" smtClean="0"/>
          </a:p>
          <a:p>
            <a:pPr>
              <a:buFont typeface="Symbol" pitchFamily="18" charset="2"/>
              <a:buNone/>
            </a:pPr>
            <a:r>
              <a:rPr lang="fr-FR" smtClean="0">
                <a:latin typeface="Courier New" pitchFamily="49" charset="0"/>
              </a:rPr>
              <a:t>int a = 5;</a:t>
            </a:r>
          </a:p>
          <a:p>
            <a:pPr>
              <a:buFont typeface="Symbol" pitchFamily="18" charset="2"/>
              <a:buNone/>
            </a:pPr>
            <a:r>
              <a:rPr lang="fr-FR" smtClean="0">
                <a:latin typeface="Courier New" pitchFamily="49" charset="0"/>
              </a:rPr>
              <a:t>int b = 8;</a:t>
            </a:r>
          </a:p>
          <a:p>
            <a:pPr>
              <a:buFont typeface="Symbol" pitchFamily="18" charset="2"/>
              <a:buNone/>
            </a:pPr>
            <a:endParaRPr lang="fr-FR" smtClean="0">
              <a:latin typeface="Courier New" pitchFamily="49" charset="0"/>
            </a:endParaRPr>
          </a:p>
          <a:p>
            <a:pPr>
              <a:buFont typeface="Symbol" pitchFamily="18" charset="2"/>
              <a:buNone/>
            </a:pPr>
            <a:r>
              <a:rPr lang="fr-FR" smtClean="0">
                <a:latin typeface="Courier New" pitchFamily="49" charset="0"/>
              </a:rPr>
              <a:t>a=b;</a:t>
            </a:r>
          </a:p>
        </p:txBody>
      </p:sp>
      <p:sp>
        <p:nvSpPr>
          <p:cNvPr id="135173" name="Text Box 4"/>
          <p:cNvSpPr txBox="1">
            <a:spLocks noChangeArrowheads="1"/>
          </p:cNvSpPr>
          <p:nvPr/>
        </p:nvSpPr>
        <p:spPr bwMode="auto">
          <a:xfrm>
            <a:off x="2917825" y="2282825"/>
            <a:ext cx="5399088" cy="355600"/>
          </a:xfrm>
          <a:prstGeom prst="rect">
            <a:avLst/>
          </a:prstGeom>
          <a:solidFill>
            <a:srgbClr val="E6F4FF"/>
          </a:solidFill>
          <a:ln w="19050">
            <a:solidFill>
              <a:schemeClr val="tx1"/>
            </a:solidFill>
            <a:miter lim="800000"/>
            <a:headEnd/>
            <a:tailEnd/>
          </a:ln>
        </p:spPr>
        <p:txBody>
          <a:bodyPr>
            <a:spAutoFit/>
          </a:bodyPr>
          <a:lstStyle/>
          <a:p>
            <a:pPr algn="l">
              <a:spcBef>
                <a:spcPct val="50000"/>
              </a:spcBef>
            </a:pPr>
            <a:r>
              <a:rPr lang="fr-FR"/>
              <a:t>Déclaration et initialisation de 2 entiers: a et b </a:t>
            </a:r>
          </a:p>
        </p:txBody>
      </p:sp>
      <p:sp>
        <p:nvSpPr>
          <p:cNvPr id="135174" name="Text Box 5"/>
          <p:cNvSpPr txBox="1">
            <a:spLocks noChangeArrowheads="1"/>
          </p:cNvSpPr>
          <p:nvPr/>
        </p:nvSpPr>
        <p:spPr bwMode="auto">
          <a:xfrm>
            <a:off x="2917825" y="3290888"/>
            <a:ext cx="5399088" cy="355600"/>
          </a:xfrm>
          <a:prstGeom prst="rect">
            <a:avLst/>
          </a:prstGeom>
          <a:solidFill>
            <a:srgbClr val="E6F4FF"/>
          </a:solidFill>
          <a:ln w="19050">
            <a:solidFill>
              <a:schemeClr val="tx1"/>
            </a:solidFill>
            <a:miter lim="800000"/>
            <a:headEnd/>
            <a:tailEnd/>
          </a:ln>
        </p:spPr>
        <p:txBody>
          <a:bodyPr>
            <a:spAutoFit/>
          </a:bodyPr>
          <a:lstStyle/>
          <a:p>
            <a:pPr algn="l">
              <a:spcBef>
                <a:spcPct val="50000"/>
              </a:spcBef>
            </a:pPr>
            <a:r>
              <a:rPr lang="fr-FR"/>
              <a:t>Affectation de la valeur de b à a</a:t>
            </a:r>
          </a:p>
        </p:txBody>
      </p:sp>
      <p:sp>
        <p:nvSpPr>
          <p:cNvPr id="135175" name="Text Box 6"/>
          <p:cNvSpPr txBox="1">
            <a:spLocks noChangeArrowheads="1"/>
          </p:cNvSpPr>
          <p:nvPr/>
        </p:nvSpPr>
        <p:spPr bwMode="auto">
          <a:xfrm>
            <a:off x="2917825" y="4283075"/>
            <a:ext cx="5399088" cy="600075"/>
          </a:xfrm>
          <a:prstGeom prst="rect">
            <a:avLst/>
          </a:prstGeom>
          <a:solidFill>
            <a:srgbClr val="E6F4FF"/>
          </a:solidFill>
          <a:ln w="19050">
            <a:solidFill>
              <a:schemeClr val="tx1"/>
            </a:solidFill>
            <a:miter lim="800000"/>
            <a:headEnd/>
            <a:tailEnd/>
          </a:ln>
        </p:spPr>
        <p:txBody>
          <a:bodyPr>
            <a:spAutoFit/>
          </a:bodyPr>
          <a:lstStyle/>
          <a:p>
            <a:pPr algn="l">
              <a:spcBef>
                <a:spcPct val="50000"/>
              </a:spcBef>
            </a:pPr>
            <a:r>
              <a:rPr lang="fr-FR"/>
              <a:t>Désormais, il existe deux variables en mémoire qui ont la même valeur</a:t>
            </a:r>
          </a:p>
        </p:txBody>
      </p:sp>
      <p:grpSp>
        <p:nvGrpSpPr>
          <p:cNvPr id="135176" name="Group 7"/>
          <p:cNvGrpSpPr>
            <a:grpSpLocks/>
          </p:cNvGrpSpPr>
          <p:nvPr/>
        </p:nvGrpSpPr>
        <p:grpSpPr bwMode="auto">
          <a:xfrm>
            <a:off x="657225" y="4222750"/>
            <a:ext cx="1654175" cy="719138"/>
            <a:chOff x="295" y="2660"/>
            <a:chExt cx="1042" cy="453"/>
          </a:xfrm>
        </p:grpSpPr>
        <p:sp>
          <p:nvSpPr>
            <p:cNvPr id="135177" name="AutoShape 8"/>
            <p:cNvSpPr>
              <a:spLocks noChangeArrowheads="1"/>
            </p:cNvSpPr>
            <p:nvPr/>
          </p:nvSpPr>
          <p:spPr bwMode="auto">
            <a:xfrm>
              <a:off x="295" y="2660"/>
              <a:ext cx="453" cy="453"/>
            </a:xfrm>
            <a:prstGeom prst="can">
              <a:avLst>
                <a:gd name="adj" fmla="val 25000"/>
              </a:avLst>
            </a:prstGeom>
            <a:solidFill>
              <a:schemeClr val="accent2"/>
            </a:solidFill>
            <a:ln w="19050">
              <a:solidFill>
                <a:schemeClr val="bg2"/>
              </a:solidFill>
              <a:round/>
              <a:headEnd/>
              <a:tailEnd/>
            </a:ln>
          </p:spPr>
          <p:txBody>
            <a:bodyPr wrap="none" anchor="ctr"/>
            <a:lstStyle/>
            <a:p>
              <a:r>
                <a:rPr lang="fr-FR"/>
                <a:t>a=8</a:t>
              </a:r>
            </a:p>
          </p:txBody>
        </p:sp>
        <p:sp>
          <p:nvSpPr>
            <p:cNvPr id="135178" name="AutoShape 9"/>
            <p:cNvSpPr>
              <a:spLocks noChangeArrowheads="1"/>
            </p:cNvSpPr>
            <p:nvPr/>
          </p:nvSpPr>
          <p:spPr bwMode="auto">
            <a:xfrm>
              <a:off x="884" y="2660"/>
              <a:ext cx="453" cy="453"/>
            </a:xfrm>
            <a:prstGeom prst="can">
              <a:avLst>
                <a:gd name="adj" fmla="val 25000"/>
              </a:avLst>
            </a:prstGeom>
            <a:solidFill>
              <a:schemeClr val="accent2"/>
            </a:solidFill>
            <a:ln w="19050">
              <a:solidFill>
                <a:schemeClr val="bg2"/>
              </a:solidFill>
              <a:round/>
              <a:headEnd/>
              <a:tailEnd/>
            </a:ln>
          </p:spPr>
          <p:txBody>
            <a:bodyPr wrap="none" anchor="ctr"/>
            <a:lstStyle/>
            <a:p>
              <a:r>
                <a:rPr lang="fr-FR"/>
                <a:t>b=8</a:t>
              </a:r>
            </a:p>
          </p:txBody>
        </p:sp>
      </p:gr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ooter Placeholder 3"/>
          <p:cNvSpPr>
            <a:spLocks noGrp="1"/>
          </p:cNvSpPr>
          <p:nvPr>
            <p:ph type="ftr" sz="quarter" idx="10"/>
          </p:nvPr>
        </p:nvSpPr>
        <p:spPr>
          <a:noFill/>
        </p:spPr>
        <p:txBody>
          <a:bodyPr/>
          <a:lstStyle/>
          <a:p>
            <a:r>
              <a:rPr lang="fr-FR" smtClean="0"/>
              <a:t>Cours Java 2013 Bersini</a:t>
            </a:r>
            <a:endParaRPr lang="fr-FR" u="sng"/>
          </a:p>
        </p:txBody>
      </p:sp>
      <p:sp>
        <p:nvSpPr>
          <p:cNvPr id="137219" name="Rectangle 2"/>
          <p:cNvSpPr>
            <a:spLocks noGrp="1" noChangeArrowheads="1"/>
          </p:cNvSpPr>
          <p:nvPr>
            <p:ph type="title"/>
          </p:nvPr>
        </p:nvSpPr>
        <p:spPr/>
        <p:txBody>
          <a:bodyPr/>
          <a:lstStyle/>
          <a:p>
            <a:r>
              <a:rPr lang="fr-BE" sz="3600" smtClean="0"/>
              <a:t>Vocabulaire Java</a:t>
            </a:r>
            <a:r>
              <a:rPr lang="fr-FR" smtClean="0"/>
              <a:t/>
            </a:r>
            <a:br>
              <a:rPr lang="fr-FR" smtClean="0"/>
            </a:br>
            <a:r>
              <a:rPr lang="fr-FR" sz="2800" smtClean="0"/>
              <a:t>Les chaînes de caractères</a:t>
            </a:r>
          </a:p>
        </p:txBody>
      </p:sp>
      <p:sp>
        <p:nvSpPr>
          <p:cNvPr id="137220" name="Rectangle 3"/>
          <p:cNvSpPr>
            <a:spLocks noGrp="1" noChangeArrowheads="1"/>
          </p:cNvSpPr>
          <p:nvPr>
            <p:ph type="body" idx="1"/>
          </p:nvPr>
        </p:nvSpPr>
        <p:spPr/>
        <p:txBody>
          <a:bodyPr/>
          <a:lstStyle/>
          <a:p>
            <a:pPr>
              <a:lnSpc>
                <a:spcPct val="90000"/>
              </a:lnSpc>
            </a:pPr>
            <a:r>
              <a:rPr lang="fr-BE" sz="1800" smtClean="0"/>
              <a:t>Les chaînes de caractères (« String ») sont essentielles et omniprésentes dans les programmes informatiques</a:t>
            </a:r>
          </a:p>
          <a:p>
            <a:pPr>
              <a:lnSpc>
                <a:spcPct val="90000"/>
              </a:lnSpc>
            </a:pPr>
            <a:r>
              <a:rPr lang="fr-BE" sz="1800" smtClean="0"/>
              <a:t>Or il n’existe pas de type primitif « string » en Java</a:t>
            </a:r>
          </a:p>
          <a:p>
            <a:pPr>
              <a:lnSpc>
                <a:spcPct val="90000"/>
              </a:lnSpc>
            </a:pPr>
            <a:r>
              <a:rPr lang="fr-BE" sz="1800" smtClean="0"/>
              <a:t>String n’est en fait pas un type primitif, c’est une classe (cf. plus loin)</a:t>
            </a:r>
          </a:p>
          <a:p>
            <a:pPr>
              <a:lnSpc>
                <a:spcPct val="90000"/>
              </a:lnSpc>
            </a:pPr>
            <a:r>
              <a:rPr lang="fr-BE" sz="1800" smtClean="0"/>
              <a:t>Leur utilisation ressemble néanmoins très fort à celle des autres types:</a:t>
            </a:r>
          </a:p>
          <a:p>
            <a:pPr lvl="1">
              <a:lnSpc>
                <a:spcPct val="90000"/>
              </a:lnSpc>
            </a:pPr>
            <a:r>
              <a:rPr lang="fr-BE" sz="1600" smtClean="0"/>
              <a:t>Déclaration de deux String:</a:t>
            </a:r>
          </a:p>
          <a:p>
            <a:pPr lvl="1">
              <a:lnSpc>
                <a:spcPct val="90000"/>
              </a:lnSpc>
              <a:buFont typeface="Wingdings" pitchFamily="2" charset="2"/>
              <a:buNone/>
            </a:pPr>
            <a:r>
              <a:rPr lang="fr-BE" sz="1600" smtClean="0"/>
              <a:t>		</a:t>
            </a:r>
            <a:r>
              <a:rPr lang="fr-BE" sz="1600" smtClean="0">
                <a:latin typeface="Courier New" pitchFamily="49" charset="0"/>
              </a:rPr>
              <a:t>String s1, s2; </a:t>
            </a:r>
            <a:r>
              <a:rPr lang="fr-BE" sz="1600" smtClean="0"/>
              <a:t>// On peut toujours déclarer plusieurs variables de même type </a:t>
            </a:r>
            <a:br>
              <a:rPr lang="fr-BE" sz="1600" smtClean="0"/>
            </a:br>
            <a:r>
              <a:rPr lang="fr-BE" sz="1600" smtClean="0"/>
              <a:t>			// simultanément en les séparant par des virgules</a:t>
            </a:r>
          </a:p>
          <a:p>
            <a:pPr lvl="1">
              <a:lnSpc>
                <a:spcPct val="90000"/>
              </a:lnSpc>
            </a:pPr>
            <a:r>
              <a:rPr lang="fr-BE" sz="1600" smtClean="0"/>
              <a:t>Initialisation :</a:t>
            </a:r>
          </a:p>
          <a:p>
            <a:pPr lvl="1">
              <a:lnSpc>
                <a:spcPct val="90000"/>
              </a:lnSpc>
              <a:buFont typeface="Wingdings" pitchFamily="2" charset="2"/>
              <a:buNone/>
            </a:pPr>
            <a:r>
              <a:rPr lang="fr-BE" sz="1600" smtClean="0"/>
              <a:t>		</a:t>
            </a:r>
            <a:r>
              <a:rPr lang="fr-BE" sz="1600" smtClean="0">
                <a:latin typeface="Courier New" pitchFamily="49" charset="0"/>
              </a:rPr>
              <a:t>s1 = "Hello";</a:t>
            </a:r>
          </a:p>
          <a:p>
            <a:pPr lvl="1">
              <a:lnSpc>
                <a:spcPct val="90000"/>
              </a:lnSpc>
              <a:buFont typeface="Wingdings" pitchFamily="2" charset="2"/>
              <a:buNone/>
            </a:pPr>
            <a:r>
              <a:rPr lang="fr-BE" sz="1600" smtClean="0">
                <a:latin typeface="Courier New" pitchFamily="49" charset="0"/>
              </a:rPr>
              <a:t>		s2 = "le monde";</a:t>
            </a:r>
          </a:p>
          <a:p>
            <a:pPr lvl="1">
              <a:lnSpc>
                <a:spcPct val="90000"/>
              </a:lnSpc>
            </a:pPr>
            <a:r>
              <a:rPr lang="fr-BE" sz="1600" smtClean="0"/>
              <a:t>Déclaration et initialisation :</a:t>
            </a:r>
          </a:p>
          <a:p>
            <a:pPr lvl="1">
              <a:lnSpc>
                <a:spcPct val="90000"/>
              </a:lnSpc>
              <a:buFont typeface="Wingdings" pitchFamily="2" charset="2"/>
              <a:buNone/>
            </a:pPr>
            <a:r>
              <a:rPr lang="fr-BE" sz="1600" smtClean="0"/>
              <a:t>		</a:t>
            </a:r>
            <a:r>
              <a:rPr lang="fr-BE" sz="1600" smtClean="0">
                <a:latin typeface="Courier New" pitchFamily="49" charset="0"/>
              </a:rPr>
              <a:t>String s3 = "Hello";</a:t>
            </a:r>
          </a:p>
          <a:p>
            <a:pPr lvl="1">
              <a:lnSpc>
                <a:spcPct val="90000"/>
              </a:lnSpc>
            </a:pPr>
            <a:r>
              <a:rPr lang="fr-BE" sz="1600" smtClean="0"/>
              <a:t>Concaténation :</a:t>
            </a:r>
          </a:p>
          <a:p>
            <a:pPr lvl="1">
              <a:lnSpc>
                <a:spcPct val="90000"/>
              </a:lnSpc>
              <a:buFont typeface="Wingdings" pitchFamily="2" charset="2"/>
              <a:buNone/>
            </a:pPr>
            <a:r>
              <a:rPr lang="fr-BE" sz="1600" smtClean="0"/>
              <a:t>		</a:t>
            </a:r>
            <a:r>
              <a:rPr lang="fr-BE" sz="1600" smtClean="0">
                <a:latin typeface="Courier New" pitchFamily="49" charset="0"/>
              </a:rPr>
              <a:t>String s4 = s1 + " " + s2;</a:t>
            </a:r>
            <a:endParaRPr lang="fr-BE" sz="160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noFill/>
        </p:spPr>
        <p:txBody>
          <a:bodyPr/>
          <a:lstStyle/>
          <a:p>
            <a:r>
              <a:rPr lang="fr-FR" smtClean="0"/>
              <a:t>Cours Java 2013 Bersini</a:t>
            </a:r>
            <a:endParaRPr lang="fr-FR" u="sng"/>
          </a:p>
        </p:txBody>
      </p:sp>
      <p:sp>
        <p:nvSpPr>
          <p:cNvPr id="28675" name="Rectangle 4"/>
          <p:cNvSpPr>
            <a:spLocks noGrp="1" noChangeArrowheads="1"/>
          </p:cNvSpPr>
          <p:nvPr>
            <p:ph type="title"/>
          </p:nvPr>
        </p:nvSpPr>
        <p:spPr/>
        <p:txBody>
          <a:bodyPr/>
          <a:lstStyle/>
          <a:p>
            <a:r>
              <a:rPr lang="fr-BE" smtClean="0"/>
              <a:t>Plan du cours (3/4)</a:t>
            </a:r>
            <a:endParaRPr lang="en-US" smtClean="0"/>
          </a:p>
        </p:txBody>
      </p:sp>
      <p:sp>
        <p:nvSpPr>
          <p:cNvPr id="28676" name="Rectangle 5"/>
          <p:cNvSpPr>
            <a:spLocks noGrp="1" noChangeArrowheads="1"/>
          </p:cNvSpPr>
          <p:nvPr>
            <p:ph type="body" idx="1"/>
          </p:nvPr>
        </p:nvSpPr>
        <p:spPr>
          <a:xfrm>
            <a:off x="152400" y="1206500"/>
            <a:ext cx="8839200" cy="4556125"/>
          </a:xfrm>
          <a:noFill/>
        </p:spPr>
        <p:txBody>
          <a:bodyPr/>
          <a:lstStyle/>
          <a:p>
            <a:pPr>
              <a:buFont typeface="Symbol" pitchFamily="18" charset="2"/>
              <a:buNone/>
            </a:pPr>
            <a:r>
              <a:rPr lang="fr-FR" sz="2400" smtClean="0"/>
              <a:t>5. Structure des API de Java</a:t>
            </a:r>
          </a:p>
          <a:p>
            <a:pPr>
              <a:buFont typeface="Symbol" pitchFamily="18" charset="2"/>
              <a:buNone/>
            </a:pPr>
            <a:r>
              <a:rPr lang="fr-BE" sz="2400" smtClean="0"/>
              <a:t>6. Les collections</a:t>
            </a:r>
          </a:p>
          <a:p>
            <a:pPr lvl="1"/>
            <a:r>
              <a:rPr lang="fr-BE" sz="2000" smtClean="0"/>
              <a:t>Aperçu du Java Collections Framework</a:t>
            </a:r>
          </a:p>
          <a:p>
            <a:pPr lvl="1"/>
            <a:r>
              <a:rPr lang="fr-BE" sz="2000" smtClean="0"/>
              <a:t>La classe ArrayList</a:t>
            </a:r>
          </a:p>
          <a:p>
            <a:pPr>
              <a:buFont typeface="Symbol" pitchFamily="18" charset="2"/>
              <a:buNone/>
            </a:pPr>
            <a:r>
              <a:rPr lang="fr-BE" sz="2400" smtClean="0"/>
              <a:t>7. La gestion des Exceptions</a:t>
            </a:r>
          </a:p>
          <a:p>
            <a:pPr lvl="1"/>
            <a:r>
              <a:rPr lang="fr-BE" sz="2000" smtClean="0"/>
              <a:t>Principes et hiérarchie des classes d’exceptions</a:t>
            </a:r>
          </a:p>
          <a:p>
            <a:pPr lvl="1"/>
            <a:r>
              <a:rPr lang="fr-BE" sz="2000" smtClean="0"/>
              <a:t>Interception par bloc </a:t>
            </a:r>
            <a:r>
              <a:rPr lang="fr-BE" sz="2000" i="1" smtClean="0"/>
              <a:t>try – catch – finally</a:t>
            </a:r>
          </a:p>
          <a:p>
            <a:pPr lvl="1"/>
            <a:r>
              <a:rPr lang="fr-BE" sz="2000" smtClean="0"/>
              <a:t>Lancement par mots-clés </a:t>
            </a:r>
            <a:r>
              <a:rPr lang="fr-BE" sz="2000" i="1" smtClean="0"/>
              <a:t>throws</a:t>
            </a:r>
            <a:r>
              <a:rPr lang="fr-BE" sz="2000" smtClean="0"/>
              <a:t> et </a:t>
            </a:r>
            <a:r>
              <a:rPr lang="fr-BE" sz="2000" i="1" smtClean="0"/>
              <a:t>throw</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Footer Placeholder 3"/>
          <p:cNvSpPr>
            <a:spLocks noGrp="1"/>
          </p:cNvSpPr>
          <p:nvPr>
            <p:ph type="ftr" sz="quarter" idx="10"/>
          </p:nvPr>
        </p:nvSpPr>
        <p:spPr>
          <a:noFill/>
        </p:spPr>
        <p:txBody>
          <a:bodyPr/>
          <a:lstStyle/>
          <a:p>
            <a:r>
              <a:rPr lang="fr-FR" smtClean="0"/>
              <a:t>Cours Java 2013 Bersini</a:t>
            </a:r>
            <a:endParaRPr lang="fr-FR" u="sng"/>
          </a:p>
        </p:txBody>
      </p:sp>
      <p:sp>
        <p:nvSpPr>
          <p:cNvPr id="139267" name="Rectangle 2"/>
          <p:cNvSpPr>
            <a:spLocks noGrp="1" noChangeArrowheads="1"/>
          </p:cNvSpPr>
          <p:nvPr>
            <p:ph type="title"/>
          </p:nvPr>
        </p:nvSpPr>
        <p:spPr/>
        <p:txBody>
          <a:bodyPr/>
          <a:lstStyle/>
          <a:p>
            <a:r>
              <a:rPr lang="fr-BE" sz="3600" smtClean="0"/>
              <a:t>Grammaire Java</a:t>
            </a:r>
            <a:br>
              <a:rPr lang="fr-BE" sz="3600" smtClean="0"/>
            </a:br>
            <a:r>
              <a:rPr lang="fr-BE" sz="2800" smtClean="0"/>
              <a:t>Arithmétique et opérateurs: opérateurs arithmétiques</a:t>
            </a:r>
            <a:endParaRPr lang="en-US" sz="2400" smtClean="0"/>
          </a:p>
        </p:txBody>
      </p:sp>
      <p:sp>
        <p:nvSpPr>
          <p:cNvPr id="139268" name="Rectangle 3"/>
          <p:cNvSpPr>
            <a:spLocks noGrp="1" noChangeArrowheads="1"/>
          </p:cNvSpPr>
          <p:nvPr>
            <p:ph type="body" idx="1"/>
          </p:nvPr>
        </p:nvSpPr>
        <p:spPr/>
        <p:txBody>
          <a:bodyPr/>
          <a:lstStyle/>
          <a:p>
            <a:r>
              <a:rPr lang="fr-BE" smtClean="0"/>
              <a:t>Quelle est la valeur de : 5+3*4+(12/4+1)</a:t>
            </a:r>
          </a:p>
          <a:p>
            <a:r>
              <a:rPr lang="fr-BE" smtClean="0"/>
              <a:t>Règles de précédences sur les opérateurs:</a:t>
            </a:r>
            <a:endParaRPr lang="en-US" smtClean="0"/>
          </a:p>
        </p:txBody>
      </p:sp>
      <p:graphicFrame>
        <p:nvGraphicFramePr>
          <p:cNvPr id="1016836" name="Group 4"/>
          <p:cNvGraphicFramePr>
            <a:graphicFrameLocks noGrp="1"/>
          </p:cNvGraphicFramePr>
          <p:nvPr/>
        </p:nvGraphicFramePr>
        <p:xfrm>
          <a:off x="1757363" y="2492375"/>
          <a:ext cx="5402262" cy="2758123"/>
        </p:xfrm>
        <a:graphic>
          <a:graphicData uri="http://schemas.openxmlformats.org/drawingml/2006/table">
            <a:tbl>
              <a:tblPr/>
              <a:tblGrid>
                <a:gridCol w="1104900"/>
                <a:gridCol w="1141412"/>
                <a:gridCol w="3155950"/>
              </a:tblGrid>
              <a:tr h="360363">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800" b="1" i="0" u="none" strike="noStrike" cap="none" normalizeH="0" baseline="0" smtClean="0">
                          <a:ln>
                            <a:noFill/>
                          </a:ln>
                          <a:solidFill>
                            <a:schemeClr val="tx2"/>
                          </a:solidFill>
                          <a:effectLst/>
                          <a:latin typeface="Arial" pitchFamily="34" charset="0"/>
                          <a:ea typeface="ヒラギノ角ゴ Pro W3" charset="-128"/>
                        </a:rPr>
                        <a:t>Niveau</a:t>
                      </a:r>
                      <a:endParaRPr kumimoji="0" lang="en-US" sz="18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F4FF"/>
                    </a:solid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800" b="1" i="0" u="none" strike="noStrike" cap="none" normalizeH="0" baseline="0" smtClean="0">
                          <a:ln>
                            <a:noFill/>
                          </a:ln>
                          <a:solidFill>
                            <a:schemeClr val="tx2"/>
                          </a:solidFill>
                          <a:effectLst/>
                          <a:latin typeface="Arial" pitchFamily="34" charset="0"/>
                          <a:ea typeface="ヒラギノ角ゴ Pro W3" charset="-128"/>
                        </a:rPr>
                        <a:t>Symbole</a:t>
                      </a:r>
                      <a:endParaRPr kumimoji="0" lang="en-US" sz="1800" b="1" i="0" u="none" strike="noStrike" cap="none" normalizeH="0" baseline="0" smtClean="0">
                        <a:ln>
                          <a:noFill/>
                        </a:ln>
                        <a:solidFill>
                          <a:schemeClr val="tx2"/>
                        </a:solidFill>
                        <a:effectLst/>
                        <a:latin typeface="Arial" pitchFamily="34" charset="0"/>
                        <a:ea typeface="ヒラギノ角ゴ Pro W3"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F4FF"/>
                    </a:solid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en-US" sz="1800" b="1" i="0" u="none" strike="noStrike" cap="none" normalizeH="0" baseline="0" smtClean="0">
                          <a:ln>
                            <a:noFill/>
                          </a:ln>
                          <a:solidFill>
                            <a:schemeClr val="tx2"/>
                          </a:solidFill>
                          <a:effectLst/>
                          <a:latin typeface="Arial" pitchFamily="34" charset="0"/>
                          <a:ea typeface="ヒラギノ角ゴ Pro W3" charset="-128"/>
                        </a:rPr>
                        <a:t>Signification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F4FF"/>
                    </a:solidFill>
                  </a:tcPr>
                </a:tc>
              </a:tr>
              <a:tr h="492125">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800" b="0" i="0" u="none" strike="noStrike" cap="none" normalizeH="0" baseline="0" smtClean="0">
                          <a:ln>
                            <a:noFill/>
                          </a:ln>
                          <a:solidFill>
                            <a:schemeClr val="tx2"/>
                          </a:solidFill>
                          <a:effectLst/>
                          <a:latin typeface="Arial" pitchFamily="34" charset="0"/>
                          <a:ea typeface="ヒラギノ角ゴ Pro W3" charset="-128"/>
                        </a:rPr>
                        <a:t>1</a:t>
                      </a:r>
                      <a:endParaRPr kumimoji="0" lang="en-US" sz="18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800" b="0" i="0" u="none" strike="noStrike" cap="none" normalizeH="0" baseline="0" smtClean="0">
                          <a:ln>
                            <a:noFill/>
                          </a:ln>
                          <a:solidFill>
                            <a:schemeClr val="tx2"/>
                          </a:solidFill>
                          <a:effectLst/>
                          <a:latin typeface="Arial" pitchFamily="34" charset="0"/>
                          <a:ea typeface="ヒラギノ角ゴ Pro W3" charset="-128"/>
                        </a:rPr>
                        <a:t>()</a:t>
                      </a:r>
                      <a:endParaRPr kumimoji="0" lang="en-US" sz="18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800" b="0" i="0" u="none" strike="noStrike" cap="none" normalizeH="0" baseline="0" smtClean="0">
                          <a:ln>
                            <a:noFill/>
                          </a:ln>
                          <a:solidFill>
                            <a:schemeClr val="tx2"/>
                          </a:solidFill>
                          <a:effectLst/>
                          <a:latin typeface="Arial" pitchFamily="34" charset="0"/>
                          <a:ea typeface="ヒラギノ角ゴ Pro W3" charset="-128"/>
                        </a:rPr>
                        <a:t>Parenthèse</a:t>
                      </a:r>
                      <a:endParaRPr kumimoji="0" lang="en-US" sz="18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0300">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800" b="0" i="0" u="none" strike="noStrike" cap="none" normalizeH="0" baseline="0" smtClean="0">
                          <a:ln>
                            <a:noFill/>
                          </a:ln>
                          <a:solidFill>
                            <a:schemeClr val="tx2"/>
                          </a:solidFill>
                          <a:effectLst/>
                          <a:latin typeface="Arial" pitchFamily="34" charset="0"/>
                          <a:ea typeface="ヒラギノ角ゴ Pro W3" charset="-128"/>
                        </a:rPr>
                        <a:t>2</a:t>
                      </a:r>
                      <a:endParaRPr kumimoji="0" lang="en-US" sz="18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800" b="0" i="0" u="none" strike="noStrike" cap="none" normalizeH="0" baseline="0" smtClean="0">
                          <a:ln>
                            <a:noFill/>
                          </a:ln>
                          <a:solidFill>
                            <a:schemeClr val="tx2"/>
                          </a:solidFill>
                          <a:effectLst/>
                          <a:latin typeface="Arial" pitchFamily="34" charset="0"/>
                          <a:ea typeface="ヒラギノ角ゴ Pro W3" charset="-128"/>
                        </a:rPr>
                        <a:t>*</a:t>
                      </a:r>
                    </a:p>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800" b="0" i="0" u="none" strike="noStrike" cap="none" normalizeH="0" baseline="0" smtClean="0">
                          <a:ln>
                            <a:noFill/>
                          </a:ln>
                          <a:solidFill>
                            <a:schemeClr val="tx2"/>
                          </a:solidFill>
                          <a:effectLst/>
                          <a:latin typeface="Arial" pitchFamily="34" charset="0"/>
                          <a:ea typeface="ヒラギノ角ゴ Pro W3" charset="-128"/>
                        </a:rPr>
                        <a:t>/</a:t>
                      </a:r>
                    </a:p>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800" b="0" i="0" u="none" strike="noStrike" cap="none" normalizeH="0" baseline="0" smtClean="0">
                          <a:ln>
                            <a:noFill/>
                          </a:ln>
                          <a:solidFill>
                            <a:schemeClr val="tx2"/>
                          </a:solidFill>
                          <a:effectLst/>
                          <a:latin typeface="Arial" pitchFamily="34" charset="0"/>
                          <a:ea typeface="ヒラギノ角ゴ Pro W3" charset="-128"/>
                        </a:rPr>
                        <a:t>%</a:t>
                      </a:r>
                      <a:endParaRPr kumimoji="0" lang="en-US" sz="18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800" b="0" i="0" u="none" strike="noStrike" cap="none" normalizeH="0" baseline="0" smtClean="0">
                          <a:ln>
                            <a:noFill/>
                          </a:ln>
                          <a:solidFill>
                            <a:schemeClr val="tx2"/>
                          </a:solidFill>
                          <a:effectLst/>
                          <a:latin typeface="Arial" pitchFamily="34" charset="0"/>
                          <a:ea typeface="ヒラギノ角ゴ Pro W3" charset="-128"/>
                        </a:rPr>
                        <a:t>Produit</a:t>
                      </a:r>
                    </a:p>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800" b="0" i="0" u="none" strike="noStrike" cap="none" normalizeH="0" baseline="0" smtClean="0">
                          <a:ln>
                            <a:noFill/>
                          </a:ln>
                          <a:solidFill>
                            <a:schemeClr val="tx2"/>
                          </a:solidFill>
                          <a:effectLst/>
                          <a:latin typeface="Arial" pitchFamily="34" charset="0"/>
                          <a:ea typeface="ヒラギノ角ゴ Pro W3" charset="-128"/>
                        </a:rPr>
                        <a:t>Division</a:t>
                      </a:r>
                    </a:p>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800" b="0" i="0" u="none" strike="noStrike" cap="none" normalizeH="0" baseline="0" smtClean="0">
                          <a:ln>
                            <a:noFill/>
                          </a:ln>
                          <a:solidFill>
                            <a:schemeClr val="tx2"/>
                          </a:solidFill>
                          <a:effectLst/>
                          <a:latin typeface="Arial" pitchFamily="34" charset="0"/>
                          <a:ea typeface="ヒラギノ角ゴ Pro W3" charset="-128"/>
                        </a:rPr>
                        <a:t>Modulo</a:t>
                      </a:r>
                      <a:endParaRPr kumimoji="0" lang="en-US" sz="18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9938">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800" b="0" i="0" u="none" strike="noStrike" cap="none" normalizeH="0" baseline="0" smtClean="0">
                          <a:ln>
                            <a:noFill/>
                          </a:ln>
                          <a:solidFill>
                            <a:schemeClr val="tx2"/>
                          </a:solidFill>
                          <a:effectLst/>
                          <a:latin typeface="Arial" pitchFamily="34" charset="0"/>
                          <a:ea typeface="ヒラギノ角ゴ Pro W3" charset="-128"/>
                        </a:rPr>
                        <a:t>3</a:t>
                      </a:r>
                      <a:endParaRPr kumimoji="0" lang="en-US" sz="18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800" b="0" i="0" u="none" strike="noStrike" cap="none" normalizeH="0" baseline="0" smtClean="0">
                          <a:ln>
                            <a:noFill/>
                          </a:ln>
                          <a:solidFill>
                            <a:schemeClr val="tx2"/>
                          </a:solidFill>
                          <a:effectLst/>
                          <a:latin typeface="Arial" pitchFamily="34" charset="0"/>
                          <a:ea typeface="ヒラギノ角ゴ Pro W3" charset="-128"/>
                        </a:rPr>
                        <a:t>+</a:t>
                      </a:r>
                    </a:p>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800" b="0" i="0" u="none" strike="noStrike" cap="none" normalizeH="0" baseline="0" smtClean="0">
                          <a:ln>
                            <a:noFill/>
                          </a:ln>
                          <a:solidFill>
                            <a:schemeClr val="tx2"/>
                          </a:solidFill>
                          <a:effectLst/>
                          <a:latin typeface="Arial" pitchFamily="34" charset="0"/>
                          <a:ea typeface="ヒラギノ角ゴ Pro W3" charset="-128"/>
                        </a:rPr>
                        <a:t>-</a:t>
                      </a:r>
                      <a:endParaRPr kumimoji="0" lang="en-US" sz="18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800" b="0" i="0" u="none" strike="noStrike" cap="none" normalizeH="0" baseline="0" smtClean="0">
                          <a:ln>
                            <a:noFill/>
                          </a:ln>
                          <a:solidFill>
                            <a:schemeClr val="tx2"/>
                          </a:solidFill>
                          <a:effectLst/>
                          <a:latin typeface="Arial" pitchFamily="34" charset="0"/>
                          <a:ea typeface="ヒラギノ角ゴ Pro W3" charset="-128"/>
                        </a:rPr>
                        <a:t>Addition ou concaténation</a:t>
                      </a:r>
                    </a:p>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800" b="0" i="0" u="none" strike="noStrike" cap="none" normalizeH="0" baseline="0" smtClean="0">
                          <a:ln>
                            <a:noFill/>
                          </a:ln>
                          <a:solidFill>
                            <a:schemeClr val="tx2"/>
                          </a:solidFill>
                          <a:effectLst/>
                          <a:latin typeface="Arial" pitchFamily="34" charset="0"/>
                          <a:ea typeface="ヒラギノ角ゴ Pro W3" charset="-128"/>
                        </a:rPr>
                        <a:t>Soustraction </a:t>
                      </a:r>
                      <a:endParaRPr kumimoji="0" lang="en-US" sz="18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Footer Placeholder 3"/>
          <p:cNvSpPr>
            <a:spLocks noGrp="1"/>
          </p:cNvSpPr>
          <p:nvPr>
            <p:ph type="ftr" sz="quarter" idx="10"/>
          </p:nvPr>
        </p:nvSpPr>
        <p:spPr>
          <a:noFill/>
        </p:spPr>
        <p:txBody>
          <a:bodyPr/>
          <a:lstStyle/>
          <a:p>
            <a:r>
              <a:rPr lang="fr-FR" smtClean="0"/>
              <a:t>Cours Java 2013 Bersini</a:t>
            </a:r>
            <a:endParaRPr lang="fr-FR" u="sng"/>
          </a:p>
        </p:txBody>
      </p:sp>
      <p:sp>
        <p:nvSpPr>
          <p:cNvPr id="141315" name="Rectangle 2"/>
          <p:cNvSpPr>
            <a:spLocks noGrp="1" noChangeArrowheads="1"/>
          </p:cNvSpPr>
          <p:nvPr>
            <p:ph type="title"/>
          </p:nvPr>
        </p:nvSpPr>
        <p:spPr/>
        <p:txBody>
          <a:bodyPr/>
          <a:lstStyle/>
          <a:p>
            <a:r>
              <a:rPr lang="fr-BE" sz="3600" smtClean="0"/>
              <a:t>Grammaire Java</a:t>
            </a:r>
            <a:br>
              <a:rPr lang="fr-BE" sz="3600" smtClean="0"/>
            </a:br>
            <a:r>
              <a:rPr lang="fr-BE" sz="2400" smtClean="0"/>
              <a:t>Arithmétique et opérateurs – Opérateurs de comparaison et logiques</a:t>
            </a:r>
            <a:endParaRPr lang="fr-FR" sz="2400" smtClean="0"/>
          </a:p>
        </p:txBody>
      </p:sp>
      <p:sp>
        <p:nvSpPr>
          <p:cNvPr id="141316" name="Rectangle 3"/>
          <p:cNvSpPr>
            <a:spLocks noGrp="1" noChangeArrowheads="1"/>
          </p:cNvSpPr>
          <p:nvPr>
            <p:ph type="body" idx="1"/>
          </p:nvPr>
        </p:nvSpPr>
        <p:spPr>
          <a:xfrm>
            <a:off x="152400" y="1052513"/>
            <a:ext cx="8839200" cy="4891087"/>
          </a:xfrm>
        </p:spPr>
        <p:txBody>
          <a:bodyPr/>
          <a:lstStyle/>
          <a:p>
            <a:r>
              <a:rPr lang="fr-BE" smtClean="0"/>
              <a:t>Pour comparer deux valeurs:</a:t>
            </a:r>
          </a:p>
          <a:p>
            <a:endParaRPr lang="fr-BE" smtClean="0"/>
          </a:p>
          <a:p>
            <a:endParaRPr lang="fr-BE" smtClean="0"/>
          </a:p>
          <a:p>
            <a:endParaRPr lang="fr-BE" smtClean="0"/>
          </a:p>
          <a:p>
            <a:endParaRPr lang="fr-BE" smtClean="0"/>
          </a:p>
          <a:p>
            <a:endParaRPr lang="fr-BE" smtClean="0"/>
          </a:p>
          <a:p>
            <a:endParaRPr lang="fr-BE" sz="1400" smtClean="0"/>
          </a:p>
          <a:p>
            <a:r>
              <a:rPr lang="fr-BE" smtClean="0"/>
              <a:t>Opérateurs logiques:</a:t>
            </a:r>
            <a:endParaRPr lang="en-US" smtClean="0"/>
          </a:p>
        </p:txBody>
      </p:sp>
      <p:graphicFrame>
        <p:nvGraphicFramePr>
          <p:cNvPr id="1018884" name="Group 4"/>
          <p:cNvGraphicFramePr>
            <a:graphicFrameLocks noGrp="1"/>
          </p:cNvGraphicFramePr>
          <p:nvPr/>
        </p:nvGraphicFramePr>
        <p:xfrm>
          <a:off x="827088" y="1484313"/>
          <a:ext cx="4968875" cy="2108454"/>
        </p:xfrm>
        <a:graphic>
          <a:graphicData uri="http://schemas.openxmlformats.org/drawingml/2006/table">
            <a:tbl>
              <a:tblPr/>
              <a:tblGrid>
                <a:gridCol w="1066800"/>
                <a:gridCol w="1752600"/>
                <a:gridCol w="2149475"/>
              </a:tblGrid>
              <a:tr h="361950">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1" i="0" u="none" strike="noStrike" cap="none" normalizeH="0" baseline="0" smtClean="0">
                          <a:ln>
                            <a:noFill/>
                          </a:ln>
                          <a:solidFill>
                            <a:schemeClr val="tx2"/>
                          </a:solidFill>
                          <a:effectLst/>
                          <a:latin typeface="Arial" pitchFamily="34" charset="0"/>
                          <a:ea typeface="ヒラギノ角ゴ Pro W3" charset="-128"/>
                        </a:rPr>
                        <a:t>Opérateur</a:t>
                      </a:r>
                      <a:endParaRPr kumimoji="0" lang="en-US" sz="1400" b="1"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F4FF"/>
                    </a:solid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1" i="0" u="none" strike="noStrike" cap="none" normalizeH="0" baseline="0" smtClean="0">
                          <a:ln>
                            <a:noFill/>
                          </a:ln>
                          <a:solidFill>
                            <a:schemeClr val="tx2"/>
                          </a:solidFill>
                          <a:effectLst/>
                          <a:latin typeface="Arial" pitchFamily="34" charset="0"/>
                          <a:ea typeface="ヒラギノ角ゴ Pro W3" charset="-128"/>
                        </a:rPr>
                        <a:t>Exemple </a:t>
                      </a:r>
                      <a:endParaRPr kumimoji="0" lang="en-US" sz="1400" b="1"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F4FF"/>
                    </a:solid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1" i="0" u="none" strike="noStrike" cap="none" normalizeH="0" baseline="0" smtClean="0">
                          <a:ln>
                            <a:noFill/>
                          </a:ln>
                          <a:solidFill>
                            <a:schemeClr val="tx2"/>
                          </a:solidFill>
                          <a:effectLst/>
                          <a:latin typeface="Arial" pitchFamily="34" charset="0"/>
                          <a:ea typeface="ヒラギノ角ゴ Pro W3" charset="-128"/>
                        </a:rPr>
                        <a:t>Renvoie TRUE si</a:t>
                      </a:r>
                      <a:endParaRPr kumimoji="0" lang="en-US" sz="1400" b="1"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F4FF"/>
                    </a:solidFill>
                  </a:tcPr>
                </a:tc>
              </a:tr>
              <a:tr h="558800">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&gt;</a:t>
                      </a:r>
                    </a:p>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&gt;=</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v1 &gt; v2</a:t>
                      </a:r>
                    </a:p>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v1 &gt;= v2</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v1 plus grand que v2</a:t>
                      </a:r>
                    </a:p>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Plus grand ou égal</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8800">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&lt;</a:t>
                      </a:r>
                    </a:p>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&lt;=</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v1 &lt; v2</a:t>
                      </a:r>
                    </a:p>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v1 &lt;= v2</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Plus petit que</a:t>
                      </a:r>
                    </a:p>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Plus petit ou égal à</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8800">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a:t>
                      </a:r>
                    </a:p>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v1 == v2</a:t>
                      </a:r>
                    </a:p>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v1 != v2</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égal</a:t>
                      </a:r>
                    </a:p>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différent</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18906" name="Group 26"/>
          <p:cNvGraphicFramePr>
            <a:graphicFrameLocks noGrp="1"/>
          </p:cNvGraphicFramePr>
          <p:nvPr/>
        </p:nvGraphicFramePr>
        <p:xfrm>
          <a:off x="801688" y="4149725"/>
          <a:ext cx="6650037" cy="2133600"/>
        </p:xfrm>
        <a:graphic>
          <a:graphicData uri="http://schemas.openxmlformats.org/drawingml/2006/table">
            <a:tbl>
              <a:tblPr/>
              <a:tblGrid>
                <a:gridCol w="1050925"/>
                <a:gridCol w="1752600"/>
                <a:gridCol w="3846512"/>
              </a:tblGrid>
              <a:tr h="304800">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1" i="0" u="none" strike="noStrike" cap="none" normalizeH="0" baseline="0" smtClean="0">
                          <a:ln>
                            <a:noFill/>
                          </a:ln>
                          <a:solidFill>
                            <a:schemeClr val="tx2"/>
                          </a:solidFill>
                          <a:effectLst/>
                          <a:latin typeface="Arial" pitchFamily="34" charset="0"/>
                          <a:ea typeface="ヒラギノ角ゴ Pro W3" charset="-128"/>
                        </a:rPr>
                        <a:t>Opérateur</a:t>
                      </a:r>
                      <a:endParaRPr kumimoji="0" lang="en-US" sz="1400" b="1"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F4FF"/>
                    </a:solid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1" i="0" u="none" strike="noStrike" cap="none" normalizeH="0" baseline="0" smtClean="0">
                          <a:ln>
                            <a:noFill/>
                          </a:ln>
                          <a:solidFill>
                            <a:schemeClr val="tx2"/>
                          </a:solidFill>
                          <a:effectLst/>
                          <a:latin typeface="Arial" pitchFamily="34" charset="0"/>
                          <a:ea typeface="ヒラギノ角ゴ Pro W3" charset="-128"/>
                        </a:rPr>
                        <a:t>Usage</a:t>
                      </a:r>
                      <a:endParaRPr kumimoji="0" lang="en-US" sz="1400" b="1"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F4FF"/>
                    </a:solid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1" i="0" u="none" strike="noStrike" cap="none" normalizeH="0" baseline="0" smtClean="0">
                          <a:ln>
                            <a:noFill/>
                          </a:ln>
                          <a:solidFill>
                            <a:schemeClr val="tx2"/>
                          </a:solidFill>
                          <a:effectLst/>
                          <a:latin typeface="Arial" pitchFamily="34" charset="0"/>
                          <a:ea typeface="ヒラギノ角ゴ Pro W3" charset="-128"/>
                        </a:rPr>
                        <a:t>Renvoie TRUE si</a:t>
                      </a:r>
                      <a:endParaRPr kumimoji="0" lang="en-US" sz="1400" b="1"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F4FF"/>
                    </a:solidFill>
                  </a:tcPr>
                </a:tc>
              </a:tr>
              <a:tr h="609600">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&amp;&amp;</a:t>
                      </a:r>
                    </a:p>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&amp;</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expr1 &amp;&amp; expr2</a:t>
                      </a:r>
                    </a:p>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expr1 &amp; expr2</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expr1 et expr2 sont  vraies</a:t>
                      </a:r>
                    </a:p>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Idem mais évalue toujours les 2 expressions</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09600">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a:t>
                      </a:r>
                    </a:p>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expr1 || expr2</a:t>
                      </a:r>
                    </a:p>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expr1 | expr2</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Expr1 ou expr2,  ou les deux sont vraies</a:t>
                      </a:r>
                    </a:p>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idem mais évalue toujours les 2 expressions</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 expr1</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expr1 est fausse</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expr1 != expr2</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si expr1 est différent de  expr2</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Footer Placeholder 4"/>
          <p:cNvSpPr>
            <a:spLocks noGrp="1"/>
          </p:cNvSpPr>
          <p:nvPr>
            <p:ph type="ftr" sz="quarter" idx="10"/>
          </p:nvPr>
        </p:nvSpPr>
        <p:spPr>
          <a:noFill/>
        </p:spPr>
        <p:txBody>
          <a:bodyPr/>
          <a:lstStyle/>
          <a:p>
            <a:r>
              <a:rPr lang="fr-FR" smtClean="0"/>
              <a:t>Cours Java 2013 Bersini</a:t>
            </a:r>
            <a:endParaRPr lang="fr-FR" u="sng"/>
          </a:p>
        </p:txBody>
      </p:sp>
      <p:sp>
        <p:nvSpPr>
          <p:cNvPr id="143363" name="Rectangle 2"/>
          <p:cNvSpPr>
            <a:spLocks noGrp="1" noChangeArrowheads="1"/>
          </p:cNvSpPr>
          <p:nvPr>
            <p:ph type="title"/>
          </p:nvPr>
        </p:nvSpPr>
        <p:spPr/>
        <p:txBody>
          <a:bodyPr/>
          <a:lstStyle/>
          <a:p>
            <a:r>
              <a:rPr lang="fr-BE" sz="3600" smtClean="0"/>
              <a:t>Grammaire Java</a:t>
            </a:r>
            <a:r>
              <a:rPr lang="fr-BE" smtClean="0"/>
              <a:t> </a:t>
            </a:r>
            <a:br>
              <a:rPr lang="fr-BE" smtClean="0"/>
            </a:br>
            <a:r>
              <a:rPr lang="fr-BE" sz="2800" smtClean="0"/>
              <a:t>Arithmétique et opérateurs – Opérateurs d’assignation</a:t>
            </a:r>
            <a:endParaRPr lang="en-US" sz="2800" smtClean="0"/>
          </a:p>
        </p:txBody>
      </p:sp>
      <p:sp>
        <p:nvSpPr>
          <p:cNvPr id="143364" name="Rectangle 3"/>
          <p:cNvSpPr>
            <a:spLocks noGrp="1" noChangeArrowheads="1"/>
          </p:cNvSpPr>
          <p:nvPr>
            <p:ph type="body" sz="half" idx="1"/>
          </p:nvPr>
        </p:nvSpPr>
        <p:spPr>
          <a:xfrm>
            <a:off x="152400" y="1295400"/>
            <a:ext cx="8696325" cy="4648200"/>
          </a:xfrm>
        </p:spPr>
        <p:txBody>
          <a:bodyPr/>
          <a:lstStyle/>
          <a:p>
            <a:r>
              <a:rPr lang="fr-FR" sz="1800" smtClean="0"/>
              <a:t>L’opérateur de base est ‘=‘</a:t>
            </a:r>
          </a:p>
          <a:p>
            <a:pPr lvl="1"/>
            <a:r>
              <a:rPr lang="fr-FR" sz="1600" smtClean="0"/>
              <a:t>Exemple: </a:t>
            </a:r>
            <a:r>
              <a:rPr lang="fr-FR" sz="1600" smtClean="0">
                <a:latin typeface="Courier New" pitchFamily="49" charset="0"/>
              </a:rPr>
              <a:t>int a = 5;</a:t>
            </a:r>
          </a:p>
          <a:p>
            <a:r>
              <a:rPr lang="fr-FR" sz="1800" smtClean="0"/>
              <a:t>Il existe des opérateurs d’assignation qui réalisent à la fois</a:t>
            </a:r>
          </a:p>
          <a:p>
            <a:pPr lvl="1"/>
            <a:r>
              <a:rPr lang="fr-FR" sz="1600" smtClean="0"/>
              <a:t>une opération arithmétique, logique, ou bit à bit </a:t>
            </a:r>
          </a:p>
          <a:p>
            <a:pPr lvl="1"/>
            <a:r>
              <a:rPr lang="fr-FR" sz="1600" smtClean="0"/>
              <a:t>et l’assignation proprement dite</a:t>
            </a:r>
          </a:p>
        </p:txBody>
      </p:sp>
      <p:graphicFrame>
        <p:nvGraphicFramePr>
          <p:cNvPr id="1021002" name="Group 74"/>
          <p:cNvGraphicFramePr>
            <a:graphicFrameLocks noGrp="1"/>
          </p:cNvGraphicFramePr>
          <p:nvPr>
            <p:ph sz="half" idx="2"/>
          </p:nvPr>
        </p:nvGraphicFramePr>
        <p:xfrm>
          <a:off x="952500" y="3267075"/>
          <a:ext cx="6800850" cy="2778128"/>
        </p:xfrm>
        <a:graphic>
          <a:graphicData uri="http://schemas.openxmlformats.org/drawingml/2006/table">
            <a:tbl>
              <a:tblPr/>
              <a:tblGrid>
                <a:gridCol w="1155700"/>
                <a:gridCol w="3378200"/>
                <a:gridCol w="2266950"/>
              </a:tblGrid>
              <a:tr h="347663">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1" i="0" u="none" strike="noStrike" cap="none" normalizeH="0" baseline="0" smtClean="0">
                          <a:ln>
                            <a:noFill/>
                          </a:ln>
                          <a:solidFill>
                            <a:schemeClr val="tx2"/>
                          </a:solidFill>
                          <a:effectLst/>
                          <a:latin typeface="Arial" pitchFamily="34" charset="0"/>
                          <a:ea typeface="ヒラギノ角ゴ Pro W3" charset="-128"/>
                        </a:rPr>
                        <a:t>Opérateur</a:t>
                      </a:r>
                      <a:endParaRPr kumimoji="0" lang="en-US" sz="1400" b="1"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F4FF"/>
                    </a:solid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en-GB" sz="1400" b="1" i="0" u="none" strike="noStrike" cap="none" normalizeH="0" baseline="0" smtClean="0">
                          <a:ln>
                            <a:noFill/>
                          </a:ln>
                          <a:solidFill>
                            <a:schemeClr val="tx2"/>
                          </a:solidFill>
                          <a:effectLst/>
                          <a:latin typeface="Arial" pitchFamily="34" charset="0"/>
                          <a:ea typeface="ヒラギノ角ゴ Pro W3" charset="-128"/>
                        </a:rPr>
                        <a:t>Exemple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F4FF"/>
                    </a:solid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1" i="0" u="none" strike="noStrike" cap="none" normalizeH="0" baseline="0" smtClean="0">
                          <a:ln>
                            <a:noFill/>
                          </a:ln>
                          <a:solidFill>
                            <a:schemeClr val="tx2"/>
                          </a:solidFill>
                          <a:effectLst/>
                          <a:latin typeface="Arial" pitchFamily="34" charset="0"/>
                          <a:ea typeface="ヒラギノ角ゴ Pro W3" charset="-128"/>
                        </a:rPr>
                        <a:t>Équivalent à</a:t>
                      </a:r>
                      <a:endParaRPr kumimoji="0" lang="en-US" sz="1400" b="1"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F4FF"/>
                    </a:solidFill>
                  </a:tcPr>
                </a:tc>
              </a:tr>
              <a:tr h="347663">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expr1 += expr2</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expr1 = expr1 + expr2</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6075">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expr1 -= expr2</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expr1 = expr1 – expr2</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663">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expr1 *= expr2</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expr1 = expr1 * expr2</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663">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expr1 /= expr2</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expr1 = expr1 / expr2</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663">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expr1 %= expr2</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400" b="0" i="0" u="none" strike="noStrike" cap="none" normalizeH="0" baseline="0" smtClean="0">
                          <a:ln>
                            <a:noFill/>
                          </a:ln>
                          <a:solidFill>
                            <a:schemeClr val="tx2"/>
                          </a:solidFill>
                          <a:effectLst/>
                          <a:latin typeface="Arial" pitchFamily="34" charset="0"/>
                          <a:ea typeface="ヒラギノ角ゴ Pro W3" charset="-128"/>
                        </a:rPr>
                        <a:t>expr1 = expr1 % expr2</a:t>
                      </a:r>
                      <a:endParaRPr kumimoji="0" lang="en-US" sz="1400" b="0" i="0" u="none" strike="noStrike" cap="none" normalizeH="0" baseline="0" smtClean="0">
                        <a:ln>
                          <a:noFill/>
                        </a:ln>
                        <a:solidFill>
                          <a:schemeClr val="tx2"/>
                        </a:solidFill>
                        <a:effectLst/>
                        <a:latin typeface="Arial" pitchFamily="34"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6075">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en-US" sz="1400" b="0" i="0" u="none" strike="noStrike" cap="none" normalizeH="0" baseline="0" smtClean="0">
                          <a:ln>
                            <a:noFill/>
                          </a:ln>
                          <a:solidFill>
                            <a:schemeClr val="tx2"/>
                          </a:solidFill>
                          <a:effectLst/>
                          <a:latin typeface="Arial" pitchFamily="34" charset="0"/>
                          <a:ea typeface="ヒラギノ角ゴ Pro W3" charset="-128"/>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en-US" sz="1400" b="0" i="0" u="none" strike="noStrike" cap="none" normalizeH="0" baseline="0" smtClean="0">
                          <a:ln>
                            <a:noFill/>
                          </a:ln>
                          <a:solidFill>
                            <a:schemeClr val="tx2"/>
                          </a:solidFill>
                          <a:effectLst/>
                          <a:latin typeface="Arial" pitchFamily="34" charset="0"/>
                          <a:ea typeface="ヒラギノ角ゴ Pro W3" charset="-128"/>
                        </a:rPr>
                        <a:t>expr1++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en-US" sz="1400" b="0" i="0" u="none" strike="noStrike" cap="none" normalizeH="0" baseline="0" smtClean="0">
                          <a:ln>
                            <a:noFill/>
                          </a:ln>
                          <a:solidFill>
                            <a:schemeClr val="tx2"/>
                          </a:solidFill>
                          <a:effectLst/>
                          <a:latin typeface="Arial" pitchFamily="34" charset="0"/>
                          <a:ea typeface="ヒラギノ角ゴ Pro W3" charset="-128"/>
                        </a:rPr>
                        <a:t>expr1 = expr1 + 1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663">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en-US" sz="1400" b="0" i="0" u="none" strike="noStrike" cap="none" normalizeH="0" baseline="0" smtClean="0">
                          <a:ln>
                            <a:noFill/>
                          </a:ln>
                          <a:solidFill>
                            <a:schemeClr val="tx2"/>
                          </a:solidFill>
                          <a:effectLst/>
                          <a:latin typeface="Arial" pitchFamily="34" charset="0"/>
                          <a:ea typeface="ヒラギノ角ゴ Pro W3" charset="-128"/>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en-US" sz="1400" b="0" i="0" u="none" strike="noStrike" cap="none" normalizeH="0" baseline="0" smtClean="0">
                          <a:ln>
                            <a:noFill/>
                          </a:ln>
                          <a:solidFill>
                            <a:schemeClr val="tx2"/>
                          </a:solidFill>
                          <a:effectLst/>
                          <a:latin typeface="Arial" pitchFamily="34" charset="0"/>
                          <a:ea typeface="ヒラギノ角ゴ Pro W3" charset="-128"/>
                        </a:rPr>
                        <a:t>expr1--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en-US" sz="1400" b="0" i="0" u="none" strike="noStrike" cap="none" normalizeH="0" baseline="0" smtClean="0">
                          <a:ln>
                            <a:noFill/>
                          </a:ln>
                          <a:solidFill>
                            <a:schemeClr val="tx2"/>
                          </a:solidFill>
                          <a:effectLst/>
                          <a:latin typeface="Arial" pitchFamily="34" charset="0"/>
                          <a:ea typeface="ヒラギノ角ゴ Pro W3" charset="-128"/>
                        </a:rPr>
                        <a:t>expr1 = expr1 - 1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Footer Placeholder 3"/>
          <p:cNvSpPr>
            <a:spLocks noGrp="1"/>
          </p:cNvSpPr>
          <p:nvPr>
            <p:ph type="ftr" sz="quarter" idx="10"/>
          </p:nvPr>
        </p:nvSpPr>
        <p:spPr>
          <a:noFill/>
        </p:spPr>
        <p:txBody>
          <a:bodyPr/>
          <a:lstStyle/>
          <a:p>
            <a:r>
              <a:rPr lang="fr-FR" smtClean="0"/>
              <a:t>Cours Java 2013 Bersini</a:t>
            </a:r>
            <a:endParaRPr lang="fr-FR" u="sng"/>
          </a:p>
        </p:txBody>
      </p:sp>
      <p:sp>
        <p:nvSpPr>
          <p:cNvPr id="145411" name="Rectangle 2"/>
          <p:cNvSpPr>
            <a:spLocks noGrp="1" noChangeArrowheads="1"/>
          </p:cNvSpPr>
          <p:nvPr>
            <p:ph type="title"/>
          </p:nvPr>
        </p:nvSpPr>
        <p:spPr/>
        <p:txBody>
          <a:bodyPr/>
          <a:lstStyle/>
          <a:p>
            <a:r>
              <a:rPr lang="fr-BE" sz="3600" smtClean="0"/>
              <a:t>Grammaire Java</a:t>
            </a:r>
            <a:r>
              <a:rPr lang="fr-BE" smtClean="0"/>
              <a:t> </a:t>
            </a:r>
            <a:br>
              <a:rPr lang="fr-BE" smtClean="0"/>
            </a:br>
            <a:r>
              <a:rPr lang="fr-BE" sz="2800" smtClean="0"/>
              <a:t>Instructions et blocs d’instruction</a:t>
            </a:r>
            <a:endParaRPr lang="en-GB" sz="2800" smtClean="0"/>
          </a:p>
        </p:txBody>
      </p:sp>
      <p:sp>
        <p:nvSpPr>
          <p:cNvPr id="145412" name="Rectangle 3"/>
          <p:cNvSpPr>
            <a:spLocks noGrp="1" noChangeArrowheads="1"/>
          </p:cNvSpPr>
          <p:nvPr>
            <p:ph type="body" idx="1"/>
          </p:nvPr>
        </p:nvSpPr>
        <p:spPr>
          <a:xfrm>
            <a:off x="152400" y="1295400"/>
            <a:ext cx="8839200" cy="4967288"/>
          </a:xfrm>
        </p:spPr>
        <p:txBody>
          <a:bodyPr/>
          <a:lstStyle/>
          <a:p>
            <a:r>
              <a:rPr lang="fr-FR" smtClean="0"/>
              <a:t>Une instruction</a:t>
            </a:r>
          </a:p>
          <a:p>
            <a:pPr lvl="1"/>
            <a:r>
              <a:rPr lang="fr-FR" smtClean="0"/>
              <a:t>Réalise un traitement particulier:</a:t>
            </a:r>
          </a:p>
          <a:p>
            <a:pPr lvl="1"/>
            <a:r>
              <a:rPr lang="fr-FR" smtClean="0"/>
              <a:t>Renvoie éventuellement le résultat du calcul</a:t>
            </a:r>
          </a:p>
          <a:p>
            <a:pPr lvl="1"/>
            <a:r>
              <a:rPr lang="fr-FR" smtClean="0"/>
              <a:t>Est comparable à une phrase du langage naturel</a:t>
            </a:r>
          </a:p>
          <a:p>
            <a:pPr lvl="1"/>
            <a:r>
              <a:rPr lang="fr-FR" smtClean="0"/>
              <a:t>Constitue l’unité d’exécution</a:t>
            </a:r>
          </a:p>
          <a:p>
            <a:pPr lvl="1"/>
            <a:r>
              <a:rPr lang="fr-FR" smtClean="0"/>
              <a:t>Est (presque) toujours suivie de « ; »</a:t>
            </a:r>
          </a:p>
          <a:p>
            <a:pPr lvl="1"/>
            <a:r>
              <a:rPr lang="fr-FR" smtClean="0"/>
              <a:t>Il en existe plusieurs types: déclaration, assignation, envoi de message, etc.</a:t>
            </a:r>
          </a:p>
          <a:p>
            <a:r>
              <a:rPr lang="fr-FR" smtClean="0"/>
              <a:t>Un bloc</a:t>
            </a:r>
          </a:p>
          <a:p>
            <a:pPr lvl="1"/>
            <a:r>
              <a:rPr lang="fr-FR" smtClean="0"/>
              <a:t>Est une suite d’instructions entre accolades « { » et « } »</a:t>
            </a:r>
          </a:p>
          <a:p>
            <a:pPr lvl="1"/>
            <a:r>
              <a:rPr lang="fr-FR" smtClean="0"/>
              <a:t>Délimite la portée des variables qui y sont déclarées</a:t>
            </a:r>
          </a:p>
          <a:p>
            <a:pPr lvl="1"/>
            <a:r>
              <a:rPr lang="fr-FR" smtClean="0"/>
              <a:t>Suit (presque) toujours la déclaration des classes et méthodes</a:t>
            </a:r>
          </a:p>
          <a:p>
            <a:pPr lvl="1"/>
            <a:r>
              <a:rPr lang="fr-FR" smtClean="0"/>
              <a:t>Définit également le contenu des boucles et structures conditionnelles</a:t>
            </a:r>
          </a:p>
          <a:p>
            <a:pPr lvl="1"/>
            <a:r>
              <a:rPr lang="fr-FR" smtClean="0"/>
              <a:t>Doit toujours être refermé (autant de « { » que de « } »)</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Footer Placeholder 3"/>
          <p:cNvSpPr>
            <a:spLocks noGrp="1"/>
          </p:cNvSpPr>
          <p:nvPr>
            <p:ph type="ftr" sz="quarter" idx="10"/>
          </p:nvPr>
        </p:nvSpPr>
        <p:spPr>
          <a:noFill/>
        </p:spPr>
        <p:txBody>
          <a:bodyPr/>
          <a:lstStyle/>
          <a:p>
            <a:r>
              <a:rPr lang="fr-FR" smtClean="0"/>
              <a:t>Cours Java 2013 Bersini</a:t>
            </a:r>
            <a:endParaRPr lang="fr-FR" u="sng"/>
          </a:p>
        </p:txBody>
      </p:sp>
      <p:sp>
        <p:nvSpPr>
          <p:cNvPr id="147459" name="Rectangle 2"/>
          <p:cNvSpPr>
            <a:spLocks noGrp="1" noChangeArrowheads="1"/>
          </p:cNvSpPr>
          <p:nvPr>
            <p:ph type="title"/>
          </p:nvPr>
        </p:nvSpPr>
        <p:spPr/>
        <p:txBody>
          <a:bodyPr/>
          <a:lstStyle/>
          <a:p>
            <a:r>
              <a:rPr lang="fr-BE" sz="3600" smtClean="0"/>
              <a:t>Grammaire Java</a:t>
            </a:r>
            <a:r>
              <a:rPr lang="fr-BE" smtClean="0"/>
              <a:t> </a:t>
            </a:r>
            <a:br>
              <a:rPr lang="fr-BE" smtClean="0"/>
            </a:br>
            <a:r>
              <a:rPr lang="fr-BE" sz="2800" smtClean="0"/>
              <a:t>Instructions et blocs d’instruction</a:t>
            </a:r>
            <a:endParaRPr lang="en-GB" sz="2800" smtClean="0"/>
          </a:p>
        </p:txBody>
      </p:sp>
      <p:sp>
        <p:nvSpPr>
          <p:cNvPr id="147460" name="Rectangle 3"/>
          <p:cNvSpPr>
            <a:spLocks noGrp="1" noChangeArrowheads="1"/>
          </p:cNvSpPr>
          <p:nvPr>
            <p:ph type="body" idx="1"/>
          </p:nvPr>
        </p:nvSpPr>
        <p:spPr>
          <a:xfrm>
            <a:off x="152400" y="1073150"/>
            <a:ext cx="8839200" cy="5243513"/>
          </a:xfrm>
        </p:spPr>
        <p:txBody>
          <a:bodyPr/>
          <a:lstStyle/>
          <a:p>
            <a:pPr>
              <a:lnSpc>
                <a:spcPct val="80000"/>
              </a:lnSpc>
            </a:pPr>
            <a:r>
              <a:rPr lang="fr-FR" smtClean="0"/>
              <a:t>Types d’instructions:</a:t>
            </a:r>
          </a:p>
          <a:p>
            <a:pPr lvl="1">
              <a:lnSpc>
                <a:spcPct val="80000"/>
              </a:lnSpc>
            </a:pPr>
            <a:r>
              <a:rPr lang="fr-FR" smtClean="0"/>
              <a:t>Déclaration</a:t>
            </a:r>
          </a:p>
          <a:p>
            <a:pPr lvl="2">
              <a:lnSpc>
                <a:spcPct val="80000"/>
              </a:lnSpc>
            </a:pPr>
            <a:r>
              <a:rPr lang="fr-FR" smtClean="0"/>
              <a:t>Définit un élément (variable, méthode ou classe)</a:t>
            </a:r>
          </a:p>
          <a:p>
            <a:pPr lvl="2">
              <a:lnSpc>
                <a:spcPct val="80000"/>
              </a:lnSpc>
            </a:pPr>
            <a:r>
              <a:rPr lang="fr-FR" smtClean="0"/>
              <a:t>Constitue la signature de cet élément</a:t>
            </a:r>
          </a:p>
          <a:p>
            <a:pPr lvl="2">
              <a:lnSpc>
                <a:spcPct val="80000"/>
              </a:lnSpc>
            </a:pPr>
            <a:r>
              <a:rPr lang="fr-FR" smtClean="0"/>
              <a:t>S’il s’agit d’une déclaration de variable:</a:t>
            </a:r>
          </a:p>
          <a:p>
            <a:pPr lvl="3">
              <a:lnSpc>
                <a:spcPct val="80000"/>
              </a:lnSpc>
            </a:pPr>
            <a:r>
              <a:rPr lang="fr-FR" sz="1600" smtClean="0"/>
              <a:t>Est normalement toujours suivie d’un « ; »</a:t>
            </a:r>
          </a:p>
          <a:p>
            <a:pPr lvl="3">
              <a:lnSpc>
                <a:spcPct val="80000"/>
              </a:lnSpc>
            </a:pPr>
            <a:r>
              <a:rPr lang="fr-FR" sz="1600" smtClean="0"/>
              <a:t>Ex: </a:t>
            </a:r>
            <a:r>
              <a:rPr lang="fr-FR" sz="1600" smtClean="0">
                <a:latin typeface="Courier New" pitchFamily="49" charset="0"/>
              </a:rPr>
              <a:t>int unNombreEntier;</a:t>
            </a:r>
          </a:p>
          <a:p>
            <a:pPr lvl="2">
              <a:lnSpc>
                <a:spcPct val="80000"/>
              </a:lnSpc>
            </a:pPr>
            <a:r>
              <a:rPr lang="fr-FR" smtClean="0"/>
              <a:t>S’il s’agit d’une déclaration de classe ou de méthode:</a:t>
            </a:r>
          </a:p>
          <a:p>
            <a:pPr lvl="3">
              <a:lnSpc>
                <a:spcPct val="80000"/>
              </a:lnSpc>
            </a:pPr>
            <a:r>
              <a:rPr lang="fr-FR" sz="1600" smtClean="0"/>
              <a:t>Est normalement toujours suivie d’un bloc d’instructions</a:t>
            </a:r>
          </a:p>
          <a:p>
            <a:pPr lvl="3">
              <a:lnSpc>
                <a:spcPct val="80000"/>
              </a:lnSpc>
            </a:pPr>
            <a:r>
              <a:rPr lang="fr-FR" sz="1600" smtClean="0"/>
              <a:t>Ex: </a:t>
            </a:r>
            <a:r>
              <a:rPr lang="fr-FR" sz="1600" smtClean="0">
                <a:latin typeface="Courier New" pitchFamily="49" charset="0"/>
              </a:rPr>
              <a:t>int uneMethodeQuiRenvoieUnEntier(){…}</a:t>
            </a:r>
            <a:endParaRPr lang="fr-FR" sz="1600" smtClean="0"/>
          </a:p>
          <a:p>
            <a:pPr lvl="3">
              <a:lnSpc>
                <a:spcPct val="80000"/>
              </a:lnSpc>
            </a:pPr>
            <a:r>
              <a:rPr lang="fr-FR" sz="1600" smtClean="0"/>
              <a:t>On définit alors dans le bloc les traitements (instructions) à réaliser par la méthode</a:t>
            </a:r>
          </a:p>
          <a:p>
            <a:pPr lvl="1">
              <a:lnSpc>
                <a:spcPct val="80000"/>
              </a:lnSpc>
            </a:pPr>
            <a:r>
              <a:rPr lang="fr-FR" smtClean="0"/>
              <a:t>Assignation</a:t>
            </a:r>
          </a:p>
          <a:p>
            <a:pPr lvl="2">
              <a:lnSpc>
                <a:spcPct val="80000"/>
              </a:lnSpc>
            </a:pPr>
            <a:r>
              <a:rPr lang="fr-FR" smtClean="0"/>
              <a:t>Sert à modifier la valeur d’une variable</a:t>
            </a:r>
          </a:p>
          <a:p>
            <a:pPr lvl="2">
              <a:lnSpc>
                <a:spcPct val="80000"/>
              </a:lnSpc>
            </a:pPr>
            <a:r>
              <a:rPr lang="fr-FR" smtClean="0"/>
              <a:t>Est toujours suivie d’un « ; »</a:t>
            </a:r>
          </a:p>
          <a:p>
            <a:pPr lvl="2">
              <a:lnSpc>
                <a:spcPct val="80000"/>
              </a:lnSpc>
            </a:pPr>
            <a:r>
              <a:rPr lang="fr-FR" smtClean="0"/>
              <a:t>Ex: </a:t>
            </a:r>
            <a:r>
              <a:rPr lang="fr-FR" smtClean="0">
                <a:latin typeface="Courier New" pitchFamily="49" charset="0"/>
              </a:rPr>
              <a:t>a = 57;</a:t>
            </a:r>
          </a:p>
          <a:p>
            <a:pPr lvl="1">
              <a:lnSpc>
                <a:spcPct val="80000"/>
              </a:lnSpc>
            </a:pPr>
            <a:r>
              <a:rPr lang="fr-FR" smtClean="0"/>
              <a:t>Envoi de message</a:t>
            </a:r>
          </a:p>
          <a:p>
            <a:pPr lvl="2">
              <a:lnSpc>
                <a:spcPct val="80000"/>
              </a:lnSpc>
            </a:pPr>
            <a:r>
              <a:rPr lang="fr-FR" smtClean="0"/>
              <a:t>Sert à appeler une méthode (lancer un traitement)</a:t>
            </a:r>
          </a:p>
          <a:p>
            <a:pPr lvl="2">
              <a:lnSpc>
                <a:spcPct val="80000"/>
              </a:lnSpc>
            </a:pPr>
            <a:r>
              <a:rPr lang="fr-FR" smtClean="0"/>
              <a:t>Est toujours suivie d’un « ; »</a:t>
            </a:r>
          </a:p>
          <a:p>
            <a:pPr lvl="2">
              <a:lnSpc>
                <a:spcPct val="80000"/>
              </a:lnSpc>
            </a:pPr>
            <a:r>
              <a:rPr lang="fr-FR" smtClean="0"/>
              <a:t>Ex: </a:t>
            </a:r>
            <a:r>
              <a:rPr lang="fr-FR" smtClean="0">
                <a:latin typeface="Courier New" pitchFamily="49" charset="0"/>
              </a:rPr>
              <a:t>monChien.vaChercher(leBaton);</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Footer Placeholder 3"/>
          <p:cNvSpPr>
            <a:spLocks noGrp="1"/>
          </p:cNvSpPr>
          <p:nvPr>
            <p:ph type="ftr" sz="quarter" idx="10"/>
          </p:nvPr>
        </p:nvSpPr>
        <p:spPr>
          <a:noFill/>
        </p:spPr>
        <p:txBody>
          <a:bodyPr/>
          <a:lstStyle/>
          <a:p>
            <a:r>
              <a:rPr lang="fr-FR" smtClean="0"/>
              <a:t>Cours Java 2013 Bersini</a:t>
            </a:r>
            <a:endParaRPr lang="fr-FR" u="sng"/>
          </a:p>
        </p:txBody>
      </p:sp>
      <p:sp>
        <p:nvSpPr>
          <p:cNvPr id="149507" name="Rectangle 2"/>
          <p:cNvSpPr>
            <a:spLocks noGrp="1" noChangeArrowheads="1"/>
          </p:cNvSpPr>
          <p:nvPr>
            <p:ph type="title"/>
          </p:nvPr>
        </p:nvSpPr>
        <p:spPr/>
        <p:txBody>
          <a:bodyPr/>
          <a:lstStyle/>
          <a:p>
            <a:r>
              <a:rPr lang="fr-BE" sz="3600" smtClean="0"/>
              <a:t>Grammaire Java</a:t>
            </a:r>
            <a:r>
              <a:rPr lang="fr-BE" smtClean="0"/>
              <a:t> </a:t>
            </a:r>
            <a:br>
              <a:rPr lang="fr-BE" smtClean="0"/>
            </a:br>
            <a:r>
              <a:rPr lang="fr-BE" sz="2800" smtClean="0"/>
              <a:t>Structures de contrôle</a:t>
            </a:r>
            <a:endParaRPr lang="en-US" sz="2800" smtClean="0"/>
          </a:p>
        </p:txBody>
      </p:sp>
      <p:sp>
        <p:nvSpPr>
          <p:cNvPr id="149508" name="Rectangle 3"/>
          <p:cNvSpPr>
            <a:spLocks noGrp="1" noChangeArrowheads="1"/>
          </p:cNvSpPr>
          <p:nvPr>
            <p:ph type="body" idx="1"/>
          </p:nvPr>
        </p:nvSpPr>
        <p:spPr/>
        <p:txBody>
          <a:bodyPr/>
          <a:lstStyle/>
          <a:p>
            <a:r>
              <a:rPr lang="fr-BE" smtClean="0"/>
              <a:t>Les structures de contrôles permettent d’arrêter l’exécution linéaire des instructions (de bas en haut et de gauche à droite)</a:t>
            </a:r>
          </a:p>
          <a:p>
            <a:r>
              <a:rPr lang="fr-BE" smtClean="0"/>
              <a:t>Il en existe 4 grands types:</a:t>
            </a:r>
          </a:p>
          <a:p>
            <a:pPr lvl="1"/>
            <a:r>
              <a:rPr lang="fr-BE" smtClean="0"/>
              <a:t>Les conditionnelles (« SI … ALORS … SINON … »)</a:t>
            </a:r>
          </a:p>
          <a:p>
            <a:pPr lvl="1"/>
            <a:r>
              <a:rPr lang="fr-BE" smtClean="0"/>
              <a:t>Les boucles (« TANT QUE … JE REFAIS … »)</a:t>
            </a:r>
          </a:p>
          <a:p>
            <a:pPr lvl="1"/>
            <a:r>
              <a:rPr lang="fr-BE" smtClean="0"/>
              <a:t>Les branchements (« JE SORS DE LA BOUCLE ET JE VAIS A … »)</a:t>
            </a:r>
          </a:p>
          <a:p>
            <a:pPr lvl="1"/>
            <a:r>
              <a:rPr lang="fr-BE" smtClean="0"/>
              <a:t>Le traitement d’exceptions (« J’ESSAIE … MAIS SI CA PLANTE … »)</a:t>
            </a:r>
          </a:p>
        </p:txBody>
      </p:sp>
      <p:graphicFrame>
        <p:nvGraphicFramePr>
          <p:cNvPr id="1027076" name="Group 4"/>
          <p:cNvGraphicFramePr>
            <a:graphicFrameLocks noGrp="1"/>
          </p:cNvGraphicFramePr>
          <p:nvPr/>
        </p:nvGraphicFramePr>
        <p:xfrm>
          <a:off x="1033463" y="4146550"/>
          <a:ext cx="6577012" cy="1893889"/>
        </p:xfrm>
        <a:graphic>
          <a:graphicData uri="http://schemas.openxmlformats.org/drawingml/2006/table">
            <a:tbl>
              <a:tblPr/>
              <a:tblGrid>
                <a:gridCol w="2466975"/>
                <a:gridCol w="4110037"/>
              </a:tblGrid>
              <a:tr h="360363">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Type d’instruction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F4FF"/>
                    </a:solid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1" i="0" u="none" strike="noStrike" cap="none" normalizeH="0" baseline="0" smtClean="0">
                          <a:ln>
                            <a:noFill/>
                          </a:ln>
                          <a:solidFill>
                            <a:schemeClr val="tx2"/>
                          </a:solidFill>
                          <a:effectLst/>
                          <a:latin typeface="Arial" pitchFamily="34" charset="0"/>
                          <a:ea typeface="ヒラギノ角ゴ Pro W3" charset="-128"/>
                        </a:rPr>
                        <a:t>Mots clés associés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F4FF"/>
                    </a:solidFill>
                  </a:tcPr>
                </a:tc>
              </a:tr>
              <a:tr h="361950">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0" i="0" u="none" strike="noStrike" cap="none" normalizeH="0" baseline="0" smtClean="0">
                          <a:ln>
                            <a:noFill/>
                          </a:ln>
                          <a:solidFill>
                            <a:schemeClr val="tx2"/>
                          </a:solidFill>
                          <a:effectLst/>
                          <a:latin typeface="Arial" pitchFamily="34" charset="0"/>
                          <a:ea typeface="ヒラギノ角ゴ Pro W3" charset="-128"/>
                        </a:rPr>
                        <a:t>Conditionnelle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0" i="0" u="none" strike="noStrike" cap="none" normalizeH="0" baseline="0" smtClean="0">
                          <a:ln>
                            <a:noFill/>
                          </a:ln>
                          <a:solidFill>
                            <a:schemeClr val="tx2"/>
                          </a:solidFill>
                          <a:effectLst/>
                          <a:latin typeface="Arial" pitchFamily="34" charset="0"/>
                          <a:ea typeface="ヒラギノ角ゴ Pro W3" charset="-128"/>
                        </a:rPr>
                        <a:t>if() else – switch() case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50">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0" i="0" u="none" strike="noStrike" cap="none" normalizeH="0" baseline="0" smtClean="0">
                          <a:ln>
                            <a:noFill/>
                          </a:ln>
                          <a:solidFill>
                            <a:schemeClr val="tx2"/>
                          </a:solidFill>
                          <a:effectLst/>
                          <a:latin typeface="Arial" pitchFamily="34" charset="0"/>
                          <a:ea typeface="ヒラギノ角ゴ Pro W3" charset="-128"/>
                        </a:rPr>
                        <a:t>Boucle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0" i="0" u="none" strike="noStrike" cap="none" normalizeH="0" baseline="0" smtClean="0">
                          <a:ln>
                            <a:noFill/>
                          </a:ln>
                          <a:solidFill>
                            <a:schemeClr val="tx2"/>
                          </a:solidFill>
                          <a:effectLst/>
                          <a:latin typeface="Arial" pitchFamily="34" charset="0"/>
                          <a:ea typeface="ヒラギノ角ゴ Pro W3" charset="-128"/>
                        </a:rPr>
                        <a:t>for( ; ; ) – while () – do while()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0" i="0" u="none" strike="noStrike" cap="none" normalizeH="0" baseline="0" smtClean="0">
                          <a:ln>
                            <a:noFill/>
                          </a:ln>
                          <a:solidFill>
                            <a:schemeClr val="tx2"/>
                          </a:solidFill>
                          <a:effectLst/>
                          <a:latin typeface="Arial" pitchFamily="34" charset="0"/>
                          <a:ea typeface="ヒラギノ角ゴ Pro W3" charset="-128"/>
                        </a:rPr>
                        <a:t>Branchement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0" i="0" u="none" strike="noStrike" cap="none" normalizeH="0" baseline="0" smtClean="0">
                          <a:ln>
                            <a:noFill/>
                          </a:ln>
                          <a:solidFill>
                            <a:schemeClr val="tx2"/>
                          </a:solidFill>
                          <a:effectLst/>
                          <a:latin typeface="Arial" pitchFamily="34" charset="0"/>
                          <a:ea typeface="ヒラギノ角ゴ Pro W3" charset="-128"/>
                        </a:rPr>
                        <a:t>label : -- break – continue -- return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0" i="0" u="none" strike="noStrike" cap="none" normalizeH="0" baseline="0" smtClean="0">
                          <a:ln>
                            <a:noFill/>
                          </a:ln>
                          <a:solidFill>
                            <a:schemeClr val="tx2"/>
                          </a:solidFill>
                          <a:effectLst/>
                          <a:latin typeface="Arial" pitchFamily="34" charset="0"/>
                          <a:ea typeface="ヒラギノ角ゴ Pro W3" charset="-128"/>
                        </a:rPr>
                        <a:t>Traitement d’exceptions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600" b="0" i="0" u="none" strike="noStrike" cap="none" normalizeH="0" baseline="0" smtClean="0">
                          <a:ln>
                            <a:noFill/>
                          </a:ln>
                          <a:solidFill>
                            <a:schemeClr val="tx2"/>
                          </a:solidFill>
                          <a:effectLst/>
                          <a:latin typeface="Arial" pitchFamily="34" charset="0"/>
                          <a:ea typeface="ヒラギノ角ゴ Pro W3" charset="-128"/>
                        </a:rPr>
                        <a:t>try catch finally – throw</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Footer Placeholder 3"/>
          <p:cNvSpPr>
            <a:spLocks noGrp="1"/>
          </p:cNvSpPr>
          <p:nvPr>
            <p:ph type="ftr" sz="quarter" idx="10"/>
          </p:nvPr>
        </p:nvSpPr>
        <p:spPr>
          <a:noFill/>
        </p:spPr>
        <p:txBody>
          <a:bodyPr/>
          <a:lstStyle/>
          <a:p>
            <a:r>
              <a:rPr lang="fr-FR" smtClean="0"/>
              <a:t>Cours Java 2013 Bersini</a:t>
            </a:r>
            <a:endParaRPr lang="fr-FR" u="sng"/>
          </a:p>
        </p:txBody>
      </p:sp>
      <p:sp>
        <p:nvSpPr>
          <p:cNvPr id="151555" name="Rectangle 2"/>
          <p:cNvSpPr>
            <a:spLocks noGrp="1" noChangeArrowheads="1"/>
          </p:cNvSpPr>
          <p:nvPr>
            <p:ph type="title"/>
          </p:nvPr>
        </p:nvSpPr>
        <p:spPr/>
        <p:txBody>
          <a:bodyPr/>
          <a:lstStyle/>
          <a:p>
            <a:r>
              <a:rPr lang="fr-BE" sz="3600" smtClean="0"/>
              <a:t>Grammaire Java</a:t>
            </a:r>
            <a:r>
              <a:rPr lang="fr-BE" smtClean="0"/>
              <a:t> </a:t>
            </a:r>
            <a:br>
              <a:rPr lang="fr-BE" smtClean="0"/>
            </a:br>
            <a:r>
              <a:rPr lang="fr-BE" sz="2800" smtClean="0"/>
              <a:t>Structures de contrôle</a:t>
            </a:r>
            <a:endParaRPr lang="en-US" sz="2800" smtClean="0"/>
          </a:p>
        </p:txBody>
      </p:sp>
      <p:sp>
        <p:nvSpPr>
          <p:cNvPr id="151556" name="Rectangle 3"/>
          <p:cNvSpPr>
            <a:spLocks noGrp="1" noChangeArrowheads="1"/>
          </p:cNvSpPr>
          <p:nvPr>
            <p:ph type="body" idx="1"/>
          </p:nvPr>
        </p:nvSpPr>
        <p:spPr>
          <a:xfrm>
            <a:off x="152400" y="1125538"/>
            <a:ext cx="8839200" cy="5111750"/>
          </a:xfrm>
        </p:spPr>
        <p:txBody>
          <a:bodyPr/>
          <a:lstStyle/>
          <a:p>
            <a:pPr>
              <a:lnSpc>
                <a:spcPct val="90000"/>
              </a:lnSpc>
            </a:pPr>
            <a:r>
              <a:rPr lang="fr-BE" smtClean="0"/>
              <a:t>Les conditionnelles (traditionnellement « IF – THEN »)</a:t>
            </a:r>
          </a:p>
          <a:p>
            <a:pPr>
              <a:lnSpc>
                <a:spcPct val="90000"/>
              </a:lnSpc>
              <a:buFont typeface="Symbol" pitchFamily="18" charset="2"/>
              <a:buNone/>
            </a:pPr>
            <a:r>
              <a:rPr lang="fr-BE" sz="1800" smtClean="0">
                <a:latin typeface="Courier New" pitchFamily="49" charset="0"/>
              </a:rPr>
              <a:t>if (LA_CONDITION_A_EVALUER)</a:t>
            </a:r>
          </a:p>
          <a:p>
            <a:pPr>
              <a:lnSpc>
                <a:spcPct val="90000"/>
              </a:lnSpc>
              <a:buFont typeface="Symbol" pitchFamily="18" charset="2"/>
              <a:buNone/>
            </a:pPr>
            <a:r>
              <a:rPr lang="fr-BE" sz="1800" smtClean="0">
                <a:latin typeface="Courier New" pitchFamily="49" charset="0"/>
              </a:rPr>
              <a:t>{</a:t>
            </a:r>
          </a:p>
          <a:p>
            <a:pPr>
              <a:lnSpc>
                <a:spcPct val="90000"/>
              </a:lnSpc>
              <a:buFont typeface="Symbol" pitchFamily="18" charset="2"/>
              <a:buNone/>
            </a:pPr>
            <a:r>
              <a:rPr lang="fr-BE" sz="1800" smtClean="0">
                <a:latin typeface="Courier New" pitchFamily="49" charset="0"/>
              </a:rPr>
              <a:t>	  //instructions à réaliser si la condition est rencontrée</a:t>
            </a:r>
          </a:p>
          <a:p>
            <a:pPr>
              <a:lnSpc>
                <a:spcPct val="90000"/>
              </a:lnSpc>
              <a:buFont typeface="Symbol" pitchFamily="18" charset="2"/>
              <a:buNone/>
            </a:pPr>
            <a:r>
              <a:rPr lang="fr-BE" sz="1800" smtClean="0">
                <a:latin typeface="Courier New" pitchFamily="49" charset="0"/>
              </a:rPr>
              <a:t>}</a:t>
            </a:r>
          </a:p>
          <a:p>
            <a:pPr>
              <a:lnSpc>
                <a:spcPct val="90000"/>
              </a:lnSpc>
            </a:pPr>
            <a:r>
              <a:rPr lang="fr-BE" smtClean="0"/>
              <a:t>Les conditionnelles (traditionnellement « IF – THEN – ELSE »)</a:t>
            </a:r>
            <a:endParaRPr lang="fr-BE" sz="1800" smtClean="0">
              <a:latin typeface="Courier New" pitchFamily="49" charset="0"/>
            </a:endParaRPr>
          </a:p>
          <a:p>
            <a:pPr>
              <a:lnSpc>
                <a:spcPct val="90000"/>
              </a:lnSpc>
              <a:buFont typeface="Symbol" pitchFamily="18" charset="2"/>
              <a:buNone/>
            </a:pPr>
            <a:r>
              <a:rPr lang="fr-BE" sz="1800" smtClean="0">
                <a:latin typeface="Courier New" pitchFamily="49" charset="0"/>
              </a:rPr>
              <a:t>if (LA_CONDITION_A_EVALUER)</a:t>
            </a:r>
          </a:p>
          <a:p>
            <a:pPr>
              <a:lnSpc>
                <a:spcPct val="90000"/>
              </a:lnSpc>
              <a:buFont typeface="Symbol" pitchFamily="18" charset="2"/>
              <a:buNone/>
            </a:pPr>
            <a:r>
              <a:rPr lang="fr-BE" sz="1800" smtClean="0">
                <a:latin typeface="Courier New" pitchFamily="49" charset="0"/>
              </a:rPr>
              <a:t>{</a:t>
            </a:r>
          </a:p>
          <a:p>
            <a:pPr>
              <a:lnSpc>
                <a:spcPct val="90000"/>
              </a:lnSpc>
              <a:buFont typeface="Symbol" pitchFamily="18" charset="2"/>
              <a:buNone/>
            </a:pPr>
            <a:r>
              <a:rPr lang="fr-BE" sz="1800" smtClean="0">
                <a:latin typeface="Courier New" pitchFamily="49" charset="0"/>
              </a:rPr>
              <a:t>	  //instructions à réaliser si la condition est rencontrée</a:t>
            </a:r>
          </a:p>
          <a:p>
            <a:pPr>
              <a:lnSpc>
                <a:spcPct val="90000"/>
              </a:lnSpc>
              <a:buFont typeface="Symbol" pitchFamily="18" charset="2"/>
              <a:buNone/>
            </a:pPr>
            <a:r>
              <a:rPr lang="fr-BE" sz="1800" smtClean="0">
                <a:latin typeface="Courier New" pitchFamily="49" charset="0"/>
              </a:rPr>
              <a:t>}</a:t>
            </a:r>
          </a:p>
          <a:p>
            <a:pPr>
              <a:lnSpc>
                <a:spcPct val="90000"/>
              </a:lnSpc>
              <a:buFont typeface="Symbol" pitchFamily="18" charset="2"/>
              <a:buNone/>
            </a:pPr>
            <a:r>
              <a:rPr lang="fr-BE" sz="1800" smtClean="0">
                <a:latin typeface="Courier New" pitchFamily="49" charset="0"/>
              </a:rPr>
              <a:t>else</a:t>
            </a:r>
          </a:p>
          <a:p>
            <a:pPr>
              <a:lnSpc>
                <a:spcPct val="90000"/>
              </a:lnSpc>
              <a:buFont typeface="Symbol" pitchFamily="18" charset="2"/>
              <a:buNone/>
            </a:pPr>
            <a:r>
              <a:rPr lang="fr-BE" sz="1800" smtClean="0">
                <a:latin typeface="Courier New" pitchFamily="49" charset="0"/>
              </a:rPr>
              <a:t>{</a:t>
            </a:r>
          </a:p>
          <a:p>
            <a:pPr>
              <a:lnSpc>
                <a:spcPct val="90000"/>
              </a:lnSpc>
              <a:buFont typeface="Symbol" pitchFamily="18" charset="2"/>
              <a:buNone/>
            </a:pPr>
            <a:r>
              <a:rPr lang="fr-BE" sz="1800" smtClean="0">
                <a:latin typeface="Courier New" pitchFamily="49" charset="0"/>
              </a:rPr>
              <a:t>   //instructions à réaliser si elle n’est pas rencontrée</a:t>
            </a:r>
          </a:p>
          <a:p>
            <a:pPr>
              <a:lnSpc>
                <a:spcPct val="90000"/>
              </a:lnSpc>
              <a:buFont typeface="Symbol" pitchFamily="18" charset="2"/>
              <a:buNone/>
            </a:pPr>
            <a:r>
              <a:rPr lang="fr-BE" sz="1800" smtClean="0">
                <a:latin typeface="Courier New" pitchFamily="49" charset="0"/>
              </a:rPr>
              <a:t>   //Peut contenir elle-même d’autres sous-conditions</a:t>
            </a:r>
          </a:p>
          <a:p>
            <a:pPr>
              <a:lnSpc>
                <a:spcPct val="90000"/>
              </a:lnSpc>
              <a:buFont typeface="Symbol" pitchFamily="18" charset="2"/>
              <a:buNone/>
            </a:pPr>
            <a:r>
              <a:rPr lang="fr-BE" sz="1800" smtClean="0">
                <a:latin typeface="Courier New" pitchFamily="49" charset="0"/>
              </a:rPr>
              <a:t>}</a:t>
            </a:r>
            <a:endParaRPr lang="en-US" sz="1800" smtClean="0">
              <a:latin typeface="Courier New" pitchFamily="49" charset="0"/>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Footer Placeholder 3"/>
          <p:cNvSpPr>
            <a:spLocks noGrp="1"/>
          </p:cNvSpPr>
          <p:nvPr>
            <p:ph type="ftr" sz="quarter" idx="10"/>
          </p:nvPr>
        </p:nvSpPr>
        <p:spPr>
          <a:noFill/>
        </p:spPr>
        <p:txBody>
          <a:bodyPr/>
          <a:lstStyle/>
          <a:p>
            <a:r>
              <a:rPr lang="fr-FR" smtClean="0"/>
              <a:t>Cours Java 2013 Bersini</a:t>
            </a:r>
            <a:endParaRPr lang="fr-FR" u="sng"/>
          </a:p>
        </p:txBody>
      </p:sp>
      <p:sp>
        <p:nvSpPr>
          <p:cNvPr id="153603" name="Rectangle 2"/>
          <p:cNvSpPr>
            <a:spLocks noGrp="1" noChangeArrowheads="1"/>
          </p:cNvSpPr>
          <p:nvPr>
            <p:ph type="title"/>
          </p:nvPr>
        </p:nvSpPr>
        <p:spPr/>
        <p:txBody>
          <a:bodyPr/>
          <a:lstStyle/>
          <a:p>
            <a:r>
              <a:rPr lang="fr-BE" sz="3600" smtClean="0"/>
              <a:t>Grammaire Java</a:t>
            </a:r>
            <a:r>
              <a:rPr lang="fr-BE" smtClean="0"/>
              <a:t> </a:t>
            </a:r>
            <a:br>
              <a:rPr lang="fr-BE" smtClean="0"/>
            </a:br>
            <a:r>
              <a:rPr lang="fr-BE" sz="2800" smtClean="0"/>
              <a:t>Structures de contrôle</a:t>
            </a:r>
            <a:endParaRPr lang="en-US" sz="2800" smtClean="0"/>
          </a:p>
        </p:txBody>
      </p:sp>
      <p:sp>
        <p:nvSpPr>
          <p:cNvPr id="153604" name="Rectangle 3"/>
          <p:cNvSpPr>
            <a:spLocks noGrp="1" noChangeArrowheads="1"/>
          </p:cNvSpPr>
          <p:nvPr>
            <p:ph type="body" idx="1"/>
          </p:nvPr>
        </p:nvSpPr>
        <p:spPr/>
        <p:txBody>
          <a:bodyPr/>
          <a:lstStyle/>
          <a:p>
            <a:r>
              <a:rPr lang="fr-BE" smtClean="0"/>
              <a:t>Une autre forme de conditionnelle: SWITCH – CASE</a:t>
            </a:r>
          </a:p>
          <a:p>
            <a:pPr lvl="1"/>
            <a:r>
              <a:rPr lang="fr-BE" smtClean="0"/>
              <a:t>Permet d’évaluer une variable numérique entière</a:t>
            </a:r>
          </a:p>
          <a:p>
            <a:pPr lvl="1"/>
            <a:r>
              <a:rPr lang="fr-BE" smtClean="0"/>
              <a:t>Et de provoquer des traitements différents selon sa valeur</a:t>
            </a:r>
          </a:p>
          <a:p>
            <a:pPr>
              <a:buFont typeface="Symbol" pitchFamily="18" charset="2"/>
              <a:buNone/>
            </a:pPr>
            <a:endParaRPr lang="fr-BE" smtClean="0"/>
          </a:p>
          <a:p>
            <a:pPr>
              <a:buFont typeface="Symbol" pitchFamily="18" charset="2"/>
              <a:buNone/>
            </a:pPr>
            <a:r>
              <a:rPr lang="fr-BE" smtClean="0">
                <a:latin typeface="Courier New" pitchFamily="49" charset="0"/>
              </a:rPr>
              <a:t>switch(UNE_VARIABLE_NUMERIQUE_ENTIERE)</a:t>
            </a:r>
          </a:p>
          <a:p>
            <a:pPr>
              <a:buFont typeface="Symbol" pitchFamily="18" charset="2"/>
              <a:buNone/>
            </a:pPr>
            <a:r>
              <a:rPr lang="fr-BE" smtClean="0">
                <a:latin typeface="Courier New" pitchFamily="49" charset="0"/>
              </a:rPr>
              <a:t>{</a:t>
            </a:r>
          </a:p>
          <a:p>
            <a:pPr>
              <a:buFont typeface="Symbol" pitchFamily="18" charset="2"/>
              <a:buNone/>
            </a:pPr>
            <a:r>
              <a:rPr lang="fr-BE" smtClean="0">
                <a:latin typeface="Courier New" pitchFamily="49" charset="0"/>
              </a:rPr>
              <a:t>	case 1 : instructions; // A réaliser si elle vaut 1</a:t>
            </a:r>
          </a:p>
          <a:p>
            <a:pPr>
              <a:buFont typeface="Symbol" pitchFamily="18" charset="2"/>
              <a:buNone/>
            </a:pPr>
            <a:r>
              <a:rPr lang="fr-BE" smtClean="0">
                <a:latin typeface="Courier New" pitchFamily="49" charset="0"/>
              </a:rPr>
              <a:t>	case 2 : instructions;	break; // Si elle vaut 2</a:t>
            </a:r>
          </a:p>
          <a:p>
            <a:pPr>
              <a:buFont typeface="Symbol" pitchFamily="18" charset="2"/>
              <a:buNone/>
            </a:pPr>
            <a:r>
              <a:rPr lang="fr-BE" smtClean="0">
                <a:latin typeface="Courier New" pitchFamily="49" charset="0"/>
              </a:rPr>
              <a:t>	default : instructions; // Dans tous les autres cas</a:t>
            </a:r>
          </a:p>
          <a:p>
            <a:pPr>
              <a:buFont typeface="Symbol" pitchFamily="18" charset="2"/>
              <a:buNone/>
            </a:pPr>
            <a:r>
              <a:rPr lang="fr-BE" smtClean="0">
                <a:latin typeface="Courier New" pitchFamily="49" charset="0"/>
              </a:rPr>
              <a:t>}</a:t>
            </a:r>
            <a:endParaRPr lang="en-US" smtClean="0">
              <a:latin typeface="Courier New" pitchFamily="49" charset="0"/>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Footer Placeholder 3"/>
          <p:cNvSpPr>
            <a:spLocks noGrp="1"/>
          </p:cNvSpPr>
          <p:nvPr>
            <p:ph type="ftr" sz="quarter" idx="10"/>
          </p:nvPr>
        </p:nvSpPr>
        <p:spPr>
          <a:noFill/>
        </p:spPr>
        <p:txBody>
          <a:bodyPr/>
          <a:lstStyle/>
          <a:p>
            <a:r>
              <a:rPr lang="fr-FR" smtClean="0"/>
              <a:t>Cours Java 2013 Bersini</a:t>
            </a:r>
            <a:endParaRPr lang="fr-FR" u="sng"/>
          </a:p>
        </p:txBody>
      </p:sp>
      <p:sp>
        <p:nvSpPr>
          <p:cNvPr id="155651" name="Rectangle 2"/>
          <p:cNvSpPr>
            <a:spLocks noGrp="1" noChangeArrowheads="1"/>
          </p:cNvSpPr>
          <p:nvPr>
            <p:ph type="title"/>
          </p:nvPr>
        </p:nvSpPr>
        <p:spPr/>
        <p:txBody>
          <a:bodyPr/>
          <a:lstStyle/>
          <a:p>
            <a:r>
              <a:rPr lang="fr-BE" sz="3600" smtClean="0"/>
              <a:t>Grammaire Java</a:t>
            </a:r>
            <a:r>
              <a:rPr lang="fr-BE" smtClean="0"/>
              <a:t> </a:t>
            </a:r>
            <a:br>
              <a:rPr lang="fr-BE" smtClean="0"/>
            </a:br>
            <a:r>
              <a:rPr lang="fr-BE" sz="2800" smtClean="0"/>
              <a:t>Structures de contrôle</a:t>
            </a:r>
            <a:endParaRPr lang="en-US" sz="2800" smtClean="0"/>
          </a:p>
        </p:txBody>
      </p:sp>
      <p:sp>
        <p:nvSpPr>
          <p:cNvPr id="155652" name="Rectangle 3"/>
          <p:cNvSpPr>
            <a:spLocks noGrp="1" noChangeArrowheads="1"/>
          </p:cNvSpPr>
          <p:nvPr>
            <p:ph type="body" idx="1"/>
          </p:nvPr>
        </p:nvSpPr>
        <p:spPr>
          <a:xfrm>
            <a:off x="152400" y="1295400"/>
            <a:ext cx="8839200" cy="5013325"/>
          </a:xfrm>
        </p:spPr>
        <p:txBody>
          <a:bodyPr/>
          <a:lstStyle/>
          <a:p>
            <a:pPr>
              <a:lnSpc>
                <a:spcPct val="90000"/>
              </a:lnSpc>
            </a:pPr>
            <a:r>
              <a:rPr lang="fr-BE" smtClean="0"/>
              <a:t>Les boucles FOR (boucles traditionnelles)</a:t>
            </a:r>
          </a:p>
          <a:p>
            <a:pPr>
              <a:lnSpc>
                <a:spcPct val="90000"/>
              </a:lnSpc>
              <a:buFont typeface="Symbol" pitchFamily="18" charset="2"/>
              <a:buNone/>
            </a:pPr>
            <a:r>
              <a:rPr lang="fr-BE" smtClean="0">
                <a:latin typeface="Courier New" pitchFamily="49" charset="0"/>
              </a:rPr>
              <a:t>for (initialisation; condition; mise à jour de valeurs){</a:t>
            </a:r>
          </a:p>
          <a:p>
            <a:pPr>
              <a:lnSpc>
                <a:spcPct val="90000"/>
              </a:lnSpc>
              <a:buFont typeface="Symbol" pitchFamily="18" charset="2"/>
              <a:buNone/>
            </a:pPr>
            <a:r>
              <a:rPr lang="fr-BE" smtClean="0">
                <a:latin typeface="Courier New" pitchFamily="49" charset="0"/>
              </a:rPr>
              <a:t>	// instructions</a:t>
            </a:r>
          </a:p>
          <a:p>
            <a:pPr>
              <a:lnSpc>
                <a:spcPct val="90000"/>
              </a:lnSpc>
              <a:buFont typeface="Symbol" pitchFamily="18" charset="2"/>
              <a:buNone/>
            </a:pPr>
            <a:r>
              <a:rPr lang="fr-BE" smtClean="0">
                <a:latin typeface="Courier New" pitchFamily="49" charset="0"/>
              </a:rPr>
              <a:t>}</a:t>
            </a:r>
          </a:p>
          <a:p>
            <a:pPr>
              <a:lnSpc>
                <a:spcPct val="90000"/>
              </a:lnSpc>
            </a:pPr>
            <a:r>
              <a:rPr lang="fr-BE" u="sng" smtClean="0"/>
              <a:t>Initialisation</a:t>
            </a:r>
            <a:r>
              <a:rPr lang="fr-BE" smtClean="0"/>
              <a:t>: </a:t>
            </a:r>
            <a:r>
              <a:rPr lang="fr-BE" b="0" smtClean="0"/>
              <a:t>à exécuter lorsque le programme rentre pour la première fois dans la boucle </a:t>
            </a:r>
            <a:r>
              <a:rPr lang="fr-BE" b="0" smtClean="0">
                <a:sym typeface="Wingdings" pitchFamily="2" charset="2"/>
              </a:rPr>
              <a:t> Sert à définir le compteur de la boucle</a:t>
            </a:r>
            <a:endParaRPr lang="fr-BE" b="0" smtClean="0"/>
          </a:p>
          <a:p>
            <a:pPr>
              <a:lnSpc>
                <a:spcPct val="90000"/>
              </a:lnSpc>
            </a:pPr>
            <a:r>
              <a:rPr lang="fr-BE" u="sng" smtClean="0"/>
              <a:t>Condition</a:t>
            </a:r>
            <a:r>
              <a:rPr lang="fr-BE" smtClean="0"/>
              <a:t>: </a:t>
            </a:r>
            <a:r>
              <a:rPr lang="fr-BE" b="0" smtClean="0"/>
              <a:t>à remplir pour recommencer le bloc d’instructions</a:t>
            </a:r>
          </a:p>
          <a:p>
            <a:pPr>
              <a:lnSpc>
                <a:spcPct val="90000"/>
              </a:lnSpc>
            </a:pPr>
            <a:r>
              <a:rPr lang="fr-BE" u="sng" smtClean="0"/>
              <a:t>Mise à jour</a:t>
            </a:r>
            <a:r>
              <a:rPr lang="fr-BE" smtClean="0"/>
              <a:t>: </a:t>
            </a:r>
            <a:r>
              <a:rPr lang="fr-BE" b="0" smtClean="0"/>
              <a:t>instruction exécutée chaque fois que la boucle est terminée</a:t>
            </a:r>
          </a:p>
          <a:p>
            <a:pPr>
              <a:lnSpc>
                <a:spcPct val="90000"/>
              </a:lnSpc>
            </a:pPr>
            <a:endParaRPr lang="fr-BE" b="0" smtClean="0"/>
          </a:p>
          <a:p>
            <a:pPr>
              <a:lnSpc>
                <a:spcPct val="90000"/>
              </a:lnSpc>
              <a:buFont typeface="Symbol" pitchFamily="18" charset="2"/>
              <a:buNone/>
            </a:pPr>
            <a:r>
              <a:rPr lang="fr-BE" smtClean="0"/>
              <a:t>Exemple:</a:t>
            </a:r>
          </a:p>
          <a:p>
            <a:pPr>
              <a:lnSpc>
                <a:spcPct val="90000"/>
              </a:lnSpc>
              <a:buFont typeface="Symbol" pitchFamily="18" charset="2"/>
              <a:buNone/>
            </a:pPr>
            <a:r>
              <a:rPr lang="fr-BE" smtClean="0">
                <a:latin typeface="Courier New" pitchFamily="49" charset="0"/>
              </a:rPr>
              <a:t>for (int i=0 ; i&lt;10 ; i++) {</a:t>
            </a:r>
          </a:p>
          <a:p>
            <a:pPr>
              <a:lnSpc>
                <a:spcPct val="90000"/>
              </a:lnSpc>
              <a:buFont typeface="Symbol" pitchFamily="18" charset="2"/>
              <a:buNone/>
            </a:pPr>
            <a:r>
              <a:rPr lang="fr-BE" smtClean="0">
                <a:latin typeface="Courier New" pitchFamily="49" charset="0"/>
              </a:rPr>
              <a:t>   System.out.println("The value of i is : " + i);</a:t>
            </a:r>
          </a:p>
          <a:p>
            <a:pPr>
              <a:lnSpc>
                <a:spcPct val="90000"/>
              </a:lnSpc>
              <a:buFont typeface="Symbol" pitchFamily="18" charset="2"/>
              <a:buNone/>
            </a:pPr>
            <a:r>
              <a:rPr lang="fr-BE" smtClean="0">
                <a:latin typeface="Courier New" pitchFamily="49" charset="0"/>
              </a:rPr>
              <a:t>}</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Footer Placeholder 3"/>
          <p:cNvSpPr>
            <a:spLocks noGrp="1"/>
          </p:cNvSpPr>
          <p:nvPr>
            <p:ph type="ftr" sz="quarter" idx="10"/>
          </p:nvPr>
        </p:nvSpPr>
        <p:spPr>
          <a:noFill/>
        </p:spPr>
        <p:txBody>
          <a:bodyPr/>
          <a:lstStyle/>
          <a:p>
            <a:r>
              <a:rPr lang="fr-FR" smtClean="0"/>
              <a:t>Cours Java 2013 Bersini</a:t>
            </a:r>
            <a:endParaRPr lang="fr-FR" u="sng"/>
          </a:p>
        </p:txBody>
      </p:sp>
      <p:sp>
        <p:nvSpPr>
          <p:cNvPr id="157699" name="Rectangle 2"/>
          <p:cNvSpPr>
            <a:spLocks noGrp="1" noChangeArrowheads="1"/>
          </p:cNvSpPr>
          <p:nvPr>
            <p:ph type="title"/>
          </p:nvPr>
        </p:nvSpPr>
        <p:spPr/>
        <p:txBody>
          <a:bodyPr/>
          <a:lstStyle/>
          <a:p>
            <a:r>
              <a:rPr lang="fr-BE" sz="3600" smtClean="0"/>
              <a:t>Grammaire Java</a:t>
            </a:r>
            <a:r>
              <a:rPr lang="fr-BE" smtClean="0"/>
              <a:t> </a:t>
            </a:r>
            <a:br>
              <a:rPr lang="fr-BE" smtClean="0"/>
            </a:br>
            <a:r>
              <a:rPr lang="fr-BE" sz="2800" smtClean="0"/>
              <a:t>Structures de contrôle</a:t>
            </a:r>
            <a:endParaRPr lang="en-US" sz="2800" smtClean="0"/>
          </a:p>
        </p:txBody>
      </p:sp>
      <p:sp>
        <p:nvSpPr>
          <p:cNvPr id="157700" name="Rectangle 3"/>
          <p:cNvSpPr>
            <a:spLocks noGrp="1" noChangeArrowheads="1"/>
          </p:cNvSpPr>
          <p:nvPr>
            <p:ph type="body" idx="1"/>
          </p:nvPr>
        </p:nvSpPr>
        <p:spPr>
          <a:xfrm>
            <a:off x="152400" y="1239838"/>
            <a:ext cx="8839200" cy="5267325"/>
          </a:xfrm>
        </p:spPr>
        <p:txBody>
          <a:bodyPr/>
          <a:lstStyle/>
          <a:p>
            <a:pPr>
              <a:lnSpc>
                <a:spcPct val="90000"/>
              </a:lnSpc>
            </a:pPr>
            <a:r>
              <a:rPr lang="fr-BE" smtClean="0"/>
              <a:t>Un autre forme de boucle: WHILE – DO WHILE</a:t>
            </a:r>
          </a:p>
          <a:p>
            <a:pPr lvl="1">
              <a:lnSpc>
                <a:spcPct val="90000"/>
              </a:lnSpc>
            </a:pPr>
            <a:endParaRPr lang="fr-BE" sz="1000" smtClean="0">
              <a:latin typeface="Courier New" pitchFamily="49" charset="0"/>
            </a:endParaRPr>
          </a:p>
          <a:p>
            <a:pPr>
              <a:lnSpc>
                <a:spcPct val="90000"/>
              </a:lnSpc>
              <a:buFont typeface="Symbol" pitchFamily="18" charset="2"/>
              <a:buNone/>
            </a:pPr>
            <a:r>
              <a:rPr lang="fr-BE" smtClean="0">
                <a:latin typeface="Courier New" pitchFamily="49" charset="0"/>
              </a:rPr>
              <a:t>while (CONDITION_A_RENCONTRER_POUR_CONTINUER) {</a:t>
            </a:r>
          </a:p>
          <a:p>
            <a:pPr>
              <a:lnSpc>
                <a:spcPct val="90000"/>
              </a:lnSpc>
              <a:buFont typeface="Symbol" pitchFamily="18" charset="2"/>
              <a:buNone/>
            </a:pPr>
            <a:r>
              <a:rPr lang="fr-BE" sz="1800" smtClean="0">
                <a:latin typeface="Courier New" pitchFamily="49" charset="0"/>
              </a:rPr>
              <a:t>	// Instructions à réaliser tant que la condition est</a:t>
            </a:r>
          </a:p>
          <a:p>
            <a:pPr>
              <a:lnSpc>
                <a:spcPct val="90000"/>
              </a:lnSpc>
              <a:buFont typeface="Symbol" pitchFamily="18" charset="2"/>
              <a:buNone/>
            </a:pPr>
            <a:r>
              <a:rPr lang="fr-BE" sz="1800" smtClean="0">
                <a:latin typeface="Courier New" pitchFamily="49" charset="0"/>
              </a:rPr>
              <a:t> // rencontrée. A la fin de chaque itération, on</a:t>
            </a:r>
          </a:p>
          <a:p>
            <a:pPr>
              <a:lnSpc>
                <a:spcPct val="90000"/>
              </a:lnSpc>
              <a:buFont typeface="Symbol" pitchFamily="18" charset="2"/>
              <a:buNone/>
            </a:pPr>
            <a:r>
              <a:rPr lang="fr-BE" sz="1800" smtClean="0">
                <a:latin typeface="Courier New" pitchFamily="49" charset="0"/>
              </a:rPr>
              <a:t> // réévalue la condition et on décide soit de rester</a:t>
            </a:r>
          </a:p>
          <a:p>
            <a:pPr>
              <a:lnSpc>
                <a:spcPct val="90000"/>
              </a:lnSpc>
              <a:buFont typeface="Symbol" pitchFamily="18" charset="2"/>
              <a:buNone/>
            </a:pPr>
            <a:r>
              <a:rPr lang="fr-BE" sz="1800" smtClean="0">
                <a:latin typeface="Courier New" pitchFamily="49" charset="0"/>
              </a:rPr>
              <a:t> // dans la boucle avec une nouvelle itération, soit de sortir</a:t>
            </a:r>
          </a:p>
          <a:p>
            <a:pPr>
              <a:lnSpc>
                <a:spcPct val="90000"/>
              </a:lnSpc>
              <a:buFont typeface="Symbol" pitchFamily="18" charset="2"/>
              <a:buNone/>
            </a:pPr>
            <a:r>
              <a:rPr lang="fr-BE" smtClean="0">
                <a:latin typeface="Courier New" pitchFamily="49" charset="0"/>
              </a:rPr>
              <a:t>}</a:t>
            </a:r>
          </a:p>
          <a:p>
            <a:pPr>
              <a:lnSpc>
                <a:spcPct val="90000"/>
              </a:lnSpc>
              <a:buFont typeface="Symbol" pitchFamily="18" charset="2"/>
              <a:buNone/>
            </a:pPr>
            <a:endParaRPr lang="fr-BE" sz="1200" smtClean="0"/>
          </a:p>
          <a:p>
            <a:pPr>
              <a:lnSpc>
                <a:spcPct val="90000"/>
              </a:lnSpc>
              <a:buFont typeface="Symbol" pitchFamily="18" charset="2"/>
              <a:buNone/>
            </a:pPr>
            <a:r>
              <a:rPr lang="fr-BE" smtClean="0"/>
              <a:t>Exemple:</a:t>
            </a:r>
          </a:p>
          <a:p>
            <a:pPr>
              <a:lnSpc>
                <a:spcPct val="90000"/>
              </a:lnSpc>
              <a:buFont typeface="Symbol" pitchFamily="18" charset="2"/>
              <a:buNone/>
            </a:pPr>
            <a:r>
              <a:rPr lang="fr-BE" smtClean="0">
                <a:latin typeface="Courier New" pitchFamily="49" charset="0"/>
              </a:rPr>
              <a:t>int i = 0;</a:t>
            </a:r>
          </a:p>
          <a:p>
            <a:pPr>
              <a:lnSpc>
                <a:spcPct val="90000"/>
              </a:lnSpc>
              <a:buFont typeface="Symbol" pitchFamily="18" charset="2"/>
              <a:buNone/>
            </a:pPr>
            <a:r>
              <a:rPr lang="fr-BE" smtClean="0">
                <a:latin typeface="Courier New" pitchFamily="49" charset="0"/>
              </a:rPr>
              <a:t>while(i&lt;10) {</a:t>
            </a:r>
          </a:p>
          <a:p>
            <a:pPr>
              <a:lnSpc>
                <a:spcPct val="90000"/>
              </a:lnSpc>
              <a:buFont typeface="Symbol" pitchFamily="18" charset="2"/>
              <a:buNone/>
            </a:pPr>
            <a:r>
              <a:rPr lang="fr-BE" smtClean="0">
                <a:latin typeface="Courier New" pitchFamily="49" charset="0"/>
              </a:rPr>
              <a:t>   System.out.println("The value of i is : " + i);</a:t>
            </a:r>
          </a:p>
          <a:p>
            <a:pPr>
              <a:lnSpc>
                <a:spcPct val="90000"/>
              </a:lnSpc>
              <a:buFont typeface="Symbol" pitchFamily="18" charset="2"/>
              <a:buNone/>
            </a:pPr>
            <a:r>
              <a:rPr lang="fr-BE" smtClean="0">
                <a:latin typeface="Courier New" pitchFamily="49" charset="0"/>
              </a:rPr>
              <a:t>   i++;</a:t>
            </a:r>
          </a:p>
          <a:p>
            <a:pPr>
              <a:lnSpc>
                <a:spcPct val="90000"/>
              </a:lnSpc>
              <a:buFont typeface="Symbol" pitchFamily="18" charset="2"/>
              <a:buNone/>
            </a:pPr>
            <a:r>
              <a:rPr lang="fr-BE" smtClean="0">
                <a:latin typeface="Courier New" pitchFamily="49" charset="0"/>
              </a:rPr>
              <a: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a:spLocks noGrp="1"/>
          </p:cNvSpPr>
          <p:nvPr>
            <p:ph type="ftr" sz="quarter" idx="10"/>
          </p:nvPr>
        </p:nvSpPr>
        <p:spPr>
          <a:noFill/>
        </p:spPr>
        <p:txBody>
          <a:bodyPr/>
          <a:lstStyle/>
          <a:p>
            <a:r>
              <a:rPr lang="fr-FR" smtClean="0"/>
              <a:t>Cours Java 2013 Bersini</a:t>
            </a:r>
            <a:endParaRPr lang="fr-FR" u="sng"/>
          </a:p>
        </p:txBody>
      </p:sp>
      <p:sp>
        <p:nvSpPr>
          <p:cNvPr id="30723" name="Rectangle 2052"/>
          <p:cNvSpPr>
            <a:spLocks noGrp="1" noChangeArrowheads="1"/>
          </p:cNvSpPr>
          <p:nvPr>
            <p:ph type="title"/>
          </p:nvPr>
        </p:nvSpPr>
        <p:spPr/>
        <p:txBody>
          <a:bodyPr/>
          <a:lstStyle/>
          <a:p>
            <a:r>
              <a:rPr lang="fr-BE" smtClean="0"/>
              <a:t>Quelques sujets non couverts</a:t>
            </a:r>
            <a:endParaRPr lang="en-GB" smtClean="0"/>
          </a:p>
        </p:txBody>
      </p:sp>
      <p:sp>
        <p:nvSpPr>
          <p:cNvPr id="30724" name="Rectangle 2053"/>
          <p:cNvSpPr>
            <a:spLocks noGrp="1" noChangeArrowheads="1"/>
          </p:cNvSpPr>
          <p:nvPr>
            <p:ph type="body" idx="1"/>
          </p:nvPr>
        </p:nvSpPr>
        <p:spPr/>
        <p:txBody>
          <a:bodyPr/>
          <a:lstStyle/>
          <a:p>
            <a:r>
              <a:rPr lang="fr-BE" sz="2400" smtClean="0"/>
              <a:t>Développement des applets</a:t>
            </a:r>
          </a:p>
          <a:p>
            <a:r>
              <a:rPr lang="fr-BE" sz="2400" smtClean="0"/>
              <a:t>Interfaces graphiques (Swing et AWT)</a:t>
            </a:r>
          </a:p>
          <a:p>
            <a:r>
              <a:rPr lang="fr-BE" sz="2400" smtClean="0"/>
              <a:t>Développement d’application clients/serveur</a:t>
            </a:r>
          </a:p>
          <a:p>
            <a:pPr lvl="1"/>
            <a:r>
              <a:rPr lang="fr-BE" sz="2000" smtClean="0"/>
              <a:t>TCP/IP</a:t>
            </a:r>
          </a:p>
          <a:p>
            <a:pPr lvl="1"/>
            <a:r>
              <a:rPr lang="fr-BE" sz="2000" smtClean="0"/>
              <a:t>UDP</a:t>
            </a:r>
          </a:p>
          <a:p>
            <a:r>
              <a:rPr lang="fr-BE" sz="2400" smtClean="0"/>
              <a:t>Enterprise Java Beans (EJB)</a:t>
            </a:r>
          </a:p>
          <a:p>
            <a:r>
              <a:rPr lang="fr-BE" sz="2400" smtClean="0"/>
              <a:t>Servlets et Java Server Pages (JSP)</a:t>
            </a:r>
          </a:p>
          <a:p>
            <a:r>
              <a:rPr lang="fr-BE" sz="2400" smtClean="0"/>
              <a:t>Connections à des bases de données (JDBC)</a:t>
            </a:r>
          </a:p>
          <a:p>
            <a:endParaRPr lang="en-GB" sz="2400" smtClean="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Footer Placeholder 3"/>
          <p:cNvSpPr>
            <a:spLocks noGrp="1"/>
          </p:cNvSpPr>
          <p:nvPr>
            <p:ph type="ftr" sz="quarter" idx="10"/>
          </p:nvPr>
        </p:nvSpPr>
        <p:spPr>
          <a:noFill/>
        </p:spPr>
        <p:txBody>
          <a:bodyPr/>
          <a:lstStyle/>
          <a:p>
            <a:r>
              <a:rPr lang="fr-FR" smtClean="0"/>
              <a:t>Cours Java 2013 Bersini</a:t>
            </a:r>
            <a:endParaRPr lang="fr-FR" u="sng"/>
          </a:p>
        </p:txBody>
      </p:sp>
      <p:sp>
        <p:nvSpPr>
          <p:cNvPr id="159747" name="Rectangle 2"/>
          <p:cNvSpPr>
            <a:spLocks noGrp="1" noChangeArrowheads="1"/>
          </p:cNvSpPr>
          <p:nvPr>
            <p:ph type="title"/>
          </p:nvPr>
        </p:nvSpPr>
        <p:spPr/>
        <p:txBody>
          <a:bodyPr/>
          <a:lstStyle/>
          <a:p>
            <a:r>
              <a:rPr lang="fr-BE" sz="3600" smtClean="0"/>
              <a:t>Grammaire Java</a:t>
            </a:r>
            <a:r>
              <a:rPr lang="fr-BE" smtClean="0"/>
              <a:t> </a:t>
            </a:r>
            <a:br>
              <a:rPr lang="fr-BE" smtClean="0"/>
            </a:br>
            <a:r>
              <a:rPr lang="fr-BE" sz="2800" smtClean="0"/>
              <a:t>Structures de contrôle</a:t>
            </a:r>
            <a:endParaRPr lang="en-US" sz="2800" smtClean="0"/>
          </a:p>
        </p:txBody>
      </p:sp>
      <p:sp>
        <p:nvSpPr>
          <p:cNvPr id="159748" name="Rectangle 3"/>
          <p:cNvSpPr>
            <a:spLocks noGrp="1" noChangeArrowheads="1"/>
          </p:cNvSpPr>
          <p:nvPr>
            <p:ph type="body" idx="1"/>
          </p:nvPr>
        </p:nvSpPr>
        <p:spPr>
          <a:xfrm>
            <a:off x="152400" y="1295400"/>
            <a:ext cx="8812213" cy="4941888"/>
          </a:xfrm>
        </p:spPr>
        <p:txBody>
          <a:bodyPr/>
          <a:lstStyle/>
          <a:p>
            <a:r>
              <a:rPr lang="fr-BE" smtClean="0"/>
              <a:t>Interrompre une boucle une fois lancée: BREAK / CONTINUE</a:t>
            </a:r>
          </a:p>
          <a:p>
            <a:pPr lvl="1"/>
            <a:r>
              <a:rPr lang="fr-BE" smtClean="0"/>
              <a:t>BREAK: achève immédiatement la boucle ou la conditionnelle</a:t>
            </a:r>
          </a:p>
          <a:p>
            <a:pPr lvl="1"/>
            <a:r>
              <a:rPr lang="fr-BE" smtClean="0"/>
              <a:t>CONTINUE: ignore le reste des instructions et passe tout de suite à l’itération suivante (au début de la boucle)</a:t>
            </a:r>
          </a:p>
          <a:p>
            <a:endParaRPr lang="fr-BE" smtClean="0"/>
          </a:p>
          <a:p>
            <a:pPr>
              <a:buFont typeface="Symbol" pitchFamily="18" charset="2"/>
              <a:buNone/>
            </a:pPr>
            <a:r>
              <a:rPr lang="fr-BE" sz="1800" smtClean="0">
                <a:latin typeface="Courier New" pitchFamily="49" charset="0"/>
              </a:rPr>
              <a:t>for (int i=0; i&lt;10 ;i++){</a:t>
            </a:r>
          </a:p>
          <a:p>
            <a:pPr>
              <a:buFont typeface="Symbol" pitchFamily="18" charset="2"/>
              <a:buNone/>
            </a:pPr>
            <a:r>
              <a:rPr lang="fr-BE" sz="1800" smtClean="0">
                <a:latin typeface="Courier New" pitchFamily="49" charset="0"/>
              </a:rPr>
              <a:t>	if (i==5) continue; // Si i=5, on passe à 6  sans afficher</a:t>
            </a:r>
          </a:p>
          <a:p>
            <a:pPr>
              <a:buFont typeface="Symbol" pitchFamily="18" charset="2"/>
              <a:buNone/>
            </a:pPr>
            <a:r>
              <a:rPr lang="fr-BE" sz="1800" smtClean="0">
                <a:latin typeface="Courier New" pitchFamily="49" charset="0"/>
              </a:rPr>
              <a:t>	if (i==7) break;	 // Si i=7, on sort de la boucle</a:t>
            </a:r>
          </a:p>
          <a:p>
            <a:pPr>
              <a:buFont typeface="Symbol" pitchFamily="18" charset="2"/>
              <a:buNone/>
            </a:pPr>
            <a:r>
              <a:rPr lang="fr-BE" sz="1800" smtClean="0">
                <a:latin typeface="Courier New" pitchFamily="49" charset="0"/>
              </a:rPr>
              <a:t>	System.out.println("The value of i is : " + i);</a:t>
            </a:r>
          </a:p>
          <a:p>
            <a:pPr>
              <a:buFont typeface="Symbol" pitchFamily="18" charset="2"/>
              <a:buNone/>
            </a:pPr>
            <a:r>
              <a:rPr lang="fr-BE" sz="1800" smtClean="0">
                <a:latin typeface="Courier New" pitchFamily="49" charset="0"/>
              </a:rPr>
              <a:t>}</a:t>
            </a:r>
            <a:endParaRPr lang="en-US" sz="1800" smtClean="0">
              <a:latin typeface="Courier New" pitchFamily="49" charset="0"/>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Footer Placeholder 3"/>
          <p:cNvSpPr>
            <a:spLocks noGrp="1"/>
          </p:cNvSpPr>
          <p:nvPr>
            <p:ph type="ftr" sz="quarter" idx="10"/>
          </p:nvPr>
        </p:nvSpPr>
        <p:spPr>
          <a:noFill/>
        </p:spPr>
        <p:txBody>
          <a:bodyPr/>
          <a:lstStyle/>
          <a:p>
            <a:r>
              <a:rPr lang="fr-FR" smtClean="0"/>
              <a:t>Cours Java 2013 Bersini</a:t>
            </a:r>
            <a:endParaRPr lang="fr-FR" u="sng"/>
          </a:p>
        </p:txBody>
      </p:sp>
      <p:sp>
        <p:nvSpPr>
          <p:cNvPr id="161795" name="Rectangle 2"/>
          <p:cNvSpPr>
            <a:spLocks noGrp="1" noChangeArrowheads="1"/>
          </p:cNvSpPr>
          <p:nvPr>
            <p:ph type="title"/>
          </p:nvPr>
        </p:nvSpPr>
        <p:spPr/>
        <p:txBody>
          <a:bodyPr/>
          <a:lstStyle/>
          <a:p>
            <a:r>
              <a:rPr lang="fr-BE" smtClean="0"/>
              <a:t>Instructions et structures de contrôle</a:t>
            </a:r>
            <a:br>
              <a:rPr lang="fr-BE" smtClean="0"/>
            </a:br>
            <a:r>
              <a:rPr lang="fr-BE" sz="2800" smtClean="0"/>
              <a:t>Structures de contrôle</a:t>
            </a:r>
            <a:endParaRPr lang="en-US" sz="2800" smtClean="0"/>
          </a:p>
        </p:txBody>
      </p:sp>
      <p:sp>
        <p:nvSpPr>
          <p:cNvPr id="161796" name="Rectangle 3"/>
          <p:cNvSpPr>
            <a:spLocks noGrp="1" noChangeArrowheads="1"/>
          </p:cNvSpPr>
          <p:nvPr>
            <p:ph type="body" idx="1"/>
          </p:nvPr>
        </p:nvSpPr>
        <p:spPr/>
        <p:txBody>
          <a:bodyPr/>
          <a:lstStyle/>
          <a:p>
            <a:pPr>
              <a:buFont typeface="Symbol" pitchFamily="18" charset="2"/>
              <a:buNone/>
            </a:pPr>
            <a:r>
              <a:rPr lang="fr-FR" smtClean="0"/>
              <a:t>BREAK [LABEL]</a:t>
            </a:r>
          </a:p>
          <a:p>
            <a:pPr>
              <a:buFont typeface="Symbol" pitchFamily="18" charset="2"/>
              <a:buNone/>
            </a:pPr>
            <a:r>
              <a:rPr lang="fr-FR" smtClean="0"/>
              <a:t>CONTINUE [LABEL]</a:t>
            </a:r>
          </a:p>
        </p:txBody>
      </p:sp>
      <p:sp>
        <p:nvSpPr>
          <p:cNvPr id="161797" name="Rectangle 4"/>
          <p:cNvSpPr>
            <a:spLocks noChangeArrowheads="1"/>
          </p:cNvSpPr>
          <p:nvPr/>
        </p:nvSpPr>
        <p:spPr bwMode="auto">
          <a:xfrm>
            <a:off x="228600" y="2244725"/>
            <a:ext cx="8686800" cy="3265488"/>
          </a:xfrm>
          <a:prstGeom prst="rect">
            <a:avLst/>
          </a:prstGeom>
          <a:solidFill>
            <a:srgbClr val="E6F4FF"/>
          </a:solidFill>
          <a:ln w="9525">
            <a:solidFill>
              <a:schemeClr val="tx1"/>
            </a:solidFill>
            <a:miter lim="800000"/>
            <a:headEnd/>
            <a:tailEnd/>
          </a:ln>
        </p:spPr>
        <p:txBody>
          <a:bodyPr>
            <a:spAutoFit/>
          </a:bodyPr>
          <a:lstStyle/>
          <a:p>
            <a:pPr algn="l" eaLnBrk="1" hangingPunct="1">
              <a:spcBef>
                <a:spcPct val="50000"/>
              </a:spcBef>
            </a:pPr>
            <a:r>
              <a:rPr lang="fr-BE" sz="1800">
                <a:latin typeface="Courier New" pitchFamily="49" charset="0"/>
              </a:rPr>
              <a:t>outer:</a:t>
            </a:r>
          </a:p>
          <a:p>
            <a:pPr algn="l" eaLnBrk="1" hangingPunct="1">
              <a:spcBef>
                <a:spcPct val="50000"/>
              </a:spcBef>
            </a:pPr>
            <a:r>
              <a:rPr lang="fr-BE" sz="1800">
                <a:latin typeface="Courier New" pitchFamily="49" charset="0"/>
              </a:rPr>
              <a:t>for (int i=0 ; i&lt;10 ; i++)  {</a:t>
            </a:r>
          </a:p>
          <a:p>
            <a:pPr algn="l" eaLnBrk="1" hangingPunct="1">
              <a:spcBef>
                <a:spcPct val="50000"/>
              </a:spcBef>
            </a:pPr>
            <a:r>
              <a:rPr lang="fr-BE" sz="1800">
                <a:latin typeface="Courier New" pitchFamily="49" charset="0"/>
              </a:rPr>
              <a:t>  for(int j=20;j&gt;4;j--){</a:t>
            </a:r>
          </a:p>
          <a:p>
            <a:pPr algn="l" eaLnBrk="1" hangingPunct="1">
              <a:spcBef>
                <a:spcPct val="50000"/>
              </a:spcBef>
            </a:pPr>
            <a:r>
              <a:rPr lang="fr-BE" sz="1800">
                <a:latin typeface="Courier New" pitchFamily="49" charset="0"/>
              </a:rPr>
              <a:t>    if (i==5) continue;	 </a:t>
            </a:r>
            <a:r>
              <a:rPr lang="fr-BE">
                <a:latin typeface="Times New Roman" pitchFamily="18" charset="0"/>
              </a:rPr>
              <a:t>//  if i=5, you jump to the beginning of the loop</a:t>
            </a:r>
          </a:p>
          <a:p>
            <a:pPr algn="l" eaLnBrk="1" hangingPunct="1">
              <a:spcBef>
                <a:spcPct val="50000"/>
              </a:spcBef>
            </a:pPr>
            <a:r>
              <a:rPr lang="fr-BE" sz="1800">
                <a:latin typeface="Courier New" pitchFamily="49" charset="0"/>
              </a:rPr>
              <a:t>    if (i==7)  break outer; </a:t>
            </a:r>
            <a:r>
              <a:rPr lang="fr-BE">
                <a:latin typeface="Times New Roman" pitchFamily="18" charset="0"/>
              </a:rPr>
              <a:t>// if i=7, you jump outside the loop and continue</a:t>
            </a:r>
          </a:p>
          <a:p>
            <a:pPr algn="l" eaLnBrk="1" hangingPunct="1">
              <a:spcBef>
                <a:spcPct val="50000"/>
              </a:spcBef>
            </a:pPr>
            <a:r>
              <a:rPr lang="fr-BE" sz="1800">
                <a:latin typeface="Courier New" pitchFamily="49" charset="0"/>
              </a:rPr>
              <a:t>    System.out.println("The value of i,j is :"+i+","+j);</a:t>
            </a:r>
          </a:p>
          <a:p>
            <a:pPr algn="l" eaLnBrk="1" hangingPunct="1">
              <a:spcBef>
                <a:spcPct val="50000"/>
              </a:spcBef>
            </a:pPr>
            <a:r>
              <a:rPr lang="fr-BE" sz="1800">
                <a:latin typeface="Courier New" pitchFamily="49" charset="0"/>
              </a:rPr>
              <a:t>  }</a:t>
            </a:r>
          </a:p>
          <a:p>
            <a:pPr algn="l" eaLnBrk="1" hangingPunct="1">
              <a:spcBef>
                <a:spcPct val="50000"/>
              </a:spcBef>
            </a:pPr>
            <a:r>
              <a:rPr lang="fr-BE" sz="1800">
                <a:latin typeface="Courier New" pitchFamily="49" charset="0"/>
              </a:rPr>
              <a:t>}</a:t>
            </a:r>
            <a:endParaRPr lang="en-US" sz="1800">
              <a:latin typeface="Courier New" pitchFamily="49" charset="0"/>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Footer Placeholder 3"/>
          <p:cNvSpPr>
            <a:spLocks noGrp="1"/>
          </p:cNvSpPr>
          <p:nvPr>
            <p:ph type="ftr" sz="quarter" idx="10"/>
          </p:nvPr>
        </p:nvSpPr>
        <p:spPr>
          <a:noFill/>
        </p:spPr>
        <p:txBody>
          <a:bodyPr/>
          <a:lstStyle/>
          <a:p>
            <a:r>
              <a:rPr lang="fr-FR" smtClean="0"/>
              <a:t>Cours Java 2013 Bersini</a:t>
            </a:r>
            <a:endParaRPr lang="fr-FR" u="sng"/>
          </a:p>
        </p:txBody>
      </p:sp>
      <p:sp>
        <p:nvSpPr>
          <p:cNvPr id="163843" name="Rectangle 2"/>
          <p:cNvSpPr>
            <a:spLocks noGrp="1" noChangeArrowheads="1"/>
          </p:cNvSpPr>
          <p:nvPr>
            <p:ph type="title"/>
          </p:nvPr>
        </p:nvSpPr>
        <p:spPr/>
        <p:txBody>
          <a:bodyPr/>
          <a:lstStyle/>
          <a:p>
            <a:r>
              <a:rPr lang="fr-BE" sz="3600" smtClean="0"/>
              <a:t>Grammaire Java</a:t>
            </a:r>
            <a:r>
              <a:rPr lang="fr-BE" smtClean="0"/>
              <a:t> </a:t>
            </a:r>
            <a:br>
              <a:rPr lang="fr-BE" smtClean="0"/>
            </a:br>
            <a:r>
              <a:rPr lang="fr-BE" sz="2800" smtClean="0"/>
              <a:t>Structures de contrôle</a:t>
            </a:r>
            <a:endParaRPr lang="en-US" sz="2800" smtClean="0"/>
          </a:p>
        </p:txBody>
      </p:sp>
      <p:sp>
        <p:nvSpPr>
          <p:cNvPr id="163844" name="Rectangle 3"/>
          <p:cNvSpPr>
            <a:spLocks noGrp="1" noChangeArrowheads="1"/>
          </p:cNvSpPr>
          <p:nvPr>
            <p:ph type="body" idx="1"/>
          </p:nvPr>
        </p:nvSpPr>
        <p:spPr>
          <a:xfrm>
            <a:off x="152400" y="1295400"/>
            <a:ext cx="8812213" cy="4941888"/>
          </a:xfrm>
        </p:spPr>
        <p:txBody>
          <a:bodyPr/>
          <a:lstStyle/>
          <a:p>
            <a:r>
              <a:rPr lang="fr-BE" smtClean="0"/>
              <a:t>Intercepter les exceptions (« plantages »): TRY – CATCH</a:t>
            </a:r>
          </a:p>
          <a:p>
            <a:pPr lvl="1"/>
            <a:r>
              <a:rPr lang="fr-BE" smtClean="0"/>
              <a:t>Certains traitements sont parfois « à risque », càd que le programmeur ne peut savoir avec certitude à l’avance si l’instruction qu’il écrit fonctionnera correctement ou non au moment de l’exécution car cela dépendra de paramètres dont il n’a pas le contrôle</a:t>
            </a:r>
          </a:p>
          <a:p>
            <a:pPr lvl="1"/>
            <a:r>
              <a:rPr lang="fr-BE" smtClean="0"/>
              <a:t>Les blocs TRY – CATCH (littéralement « ESSAIE [ceci] ET SI CELA PROVOQUE UNE ERREUR FAIS [cela] ») permettent de « prévoir le coup » en interceptant l’erreur qui pourrait se produire et en prévoyant d’emblée une action correctrice</a:t>
            </a:r>
          </a:p>
          <a:p>
            <a:pPr lvl="1"/>
            <a:endParaRPr lang="fr-BE" smtClean="0"/>
          </a:p>
          <a:p>
            <a:pPr>
              <a:buFont typeface="Symbol" pitchFamily="18" charset="2"/>
              <a:buNone/>
            </a:pPr>
            <a:r>
              <a:rPr lang="fr-BE" sz="1800" smtClean="0">
                <a:latin typeface="Courier New" pitchFamily="49" charset="0"/>
              </a:rPr>
              <a:t>try{</a:t>
            </a:r>
          </a:p>
          <a:p>
            <a:pPr>
              <a:buFont typeface="Symbol" pitchFamily="18" charset="2"/>
              <a:buNone/>
            </a:pPr>
            <a:r>
              <a:rPr lang="fr-BE" sz="1800" smtClean="0">
                <a:latin typeface="Courier New" pitchFamily="49" charset="0"/>
              </a:rPr>
              <a:t>	// Une ou plusieurs instructions potentiellement « à risque »</a:t>
            </a:r>
          </a:p>
          <a:p>
            <a:pPr>
              <a:buFont typeface="Symbol" pitchFamily="18" charset="2"/>
              <a:buNone/>
            </a:pPr>
            <a:r>
              <a:rPr lang="fr-BE" sz="1800" smtClean="0">
                <a:latin typeface="Courier New" pitchFamily="49" charset="0"/>
              </a:rPr>
              <a:t>} catch(ExceptionXYZ unProblemeDeTypeXYZ){</a:t>
            </a:r>
          </a:p>
          <a:p>
            <a:pPr>
              <a:buFont typeface="Symbol" pitchFamily="18" charset="2"/>
              <a:buNone/>
            </a:pPr>
            <a:r>
              <a:rPr lang="fr-BE" sz="1800" smtClean="0">
                <a:latin typeface="Courier New" pitchFamily="49" charset="0"/>
              </a:rPr>
              <a:t>	// Ce qu’il faut faire si un problème de type XYZ de produit</a:t>
            </a:r>
          </a:p>
          <a:p>
            <a:pPr>
              <a:buFont typeface="Symbol" pitchFamily="18" charset="2"/>
              <a:buNone/>
            </a:pPr>
            <a:r>
              <a:rPr lang="fr-BE" sz="1800" smtClean="0">
                <a:latin typeface="Courier New" pitchFamily="49" charset="0"/>
              </a:rPr>
              <a:t>}</a:t>
            </a:r>
            <a:endParaRPr lang="en-US" sz="1800" smtClean="0">
              <a:latin typeface="Courier New" pitchFamily="49" charset="0"/>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Footer Placeholder 3"/>
          <p:cNvSpPr>
            <a:spLocks noGrp="1"/>
          </p:cNvSpPr>
          <p:nvPr>
            <p:ph type="ftr" sz="quarter" idx="10"/>
          </p:nvPr>
        </p:nvSpPr>
        <p:spPr>
          <a:noFill/>
        </p:spPr>
        <p:txBody>
          <a:bodyPr/>
          <a:lstStyle/>
          <a:p>
            <a:r>
              <a:rPr lang="fr-FR" smtClean="0"/>
              <a:t>Cours Java 2013 Bersini</a:t>
            </a:r>
            <a:endParaRPr lang="fr-FR" u="sng"/>
          </a:p>
        </p:txBody>
      </p:sp>
      <p:sp>
        <p:nvSpPr>
          <p:cNvPr id="165891" name="Rectangle 2"/>
          <p:cNvSpPr>
            <a:spLocks noGrp="1" noChangeArrowheads="1"/>
          </p:cNvSpPr>
          <p:nvPr>
            <p:ph type="title"/>
          </p:nvPr>
        </p:nvSpPr>
        <p:spPr/>
        <p:txBody>
          <a:bodyPr/>
          <a:lstStyle/>
          <a:p>
            <a:r>
              <a:rPr lang="fr-BE" sz="3600" smtClean="0"/>
              <a:t>Grammaire Java</a:t>
            </a:r>
            <a:r>
              <a:rPr lang="fr-BE" smtClean="0"/>
              <a:t> </a:t>
            </a:r>
            <a:br>
              <a:rPr lang="fr-BE" smtClean="0"/>
            </a:br>
            <a:r>
              <a:rPr lang="fr-BE" sz="2800" smtClean="0"/>
              <a:t>Portée des variables</a:t>
            </a:r>
            <a:endParaRPr lang="fr-FR" sz="2800" smtClean="0"/>
          </a:p>
        </p:txBody>
      </p:sp>
      <p:sp>
        <p:nvSpPr>
          <p:cNvPr id="165892" name="Rectangle 3"/>
          <p:cNvSpPr>
            <a:spLocks noGrp="1" noChangeArrowheads="1"/>
          </p:cNvSpPr>
          <p:nvPr>
            <p:ph type="body" idx="1"/>
          </p:nvPr>
        </p:nvSpPr>
        <p:spPr>
          <a:xfrm>
            <a:off x="152400" y="1068388"/>
            <a:ext cx="8839200" cy="5437187"/>
          </a:xfrm>
        </p:spPr>
        <p:txBody>
          <a:bodyPr/>
          <a:lstStyle/>
          <a:p>
            <a:r>
              <a:rPr lang="fr-FR" smtClean="0"/>
              <a:t>Portée d’une variable et des attributs</a:t>
            </a:r>
          </a:p>
          <a:p>
            <a:pPr lvl="1"/>
            <a:r>
              <a:rPr lang="fr-FR" smtClean="0"/>
              <a:t>Portée = Section du programme dans laquelle une variable existe</a:t>
            </a:r>
          </a:p>
          <a:p>
            <a:pPr lvl="1"/>
            <a:r>
              <a:rPr lang="fr-FR" smtClean="0"/>
              <a:t>La variable ne peut donc pas être utilisée en dehors de cette section</a:t>
            </a:r>
          </a:p>
          <a:p>
            <a:pPr lvl="1"/>
            <a:r>
              <a:rPr lang="fr-FR" smtClean="0"/>
              <a:t>La portée est définie par les accolades qui l’entourent directement</a:t>
            </a:r>
          </a:p>
          <a:p>
            <a:pPr lvl="1"/>
            <a:r>
              <a:rPr lang="fr-FR" smtClean="0"/>
              <a:t>Exemple:</a:t>
            </a:r>
          </a:p>
          <a:p>
            <a:pPr lvl="1"/>
            <a:endParaRPr lang="fr-FR" smtClean="0"/>
          </a:p>
          <a:p>
            <a:pPr lvl="1"/>
            <a:endParaRPr lang="fr-FR" sz="2000" smtClean="0"/>
          </a:p>
          <a:p>
            <a:pPr lvl="1"/>
            <a:endParaRPr lang="fr-FR" sz="2000" smtClean="0"/>
          </a:p>
          <a:p>
            <a:pPr lvl="1"/>
            <a:endParaRPr lang="fr-FR" smtClean="0"/>
          </a:p>
          <a:p>
            <a:pPr lvl="1"/>
            <a:endParaRPr lang="fr-FR" smtClean="0"/>
          </a:p>
          <a:p>
            <a:pPr lvl="1"/>
            <a:endParaRPr lang="fr-FR" smtClean="0"/>
          </a:p>
          <a:p>
            <a:pPr lvl="1"/>
            <a:endParaRPr lang="fr-FR" smtClean="0"/>
          </a:p>
          <a:p>
            <a:pPr lvl="1"/>
            <a:r>
              <a:rPr lang="fr-FR" smtClean="0"/>
              <a:t>Avantages</a:t>
            </a:r>
          </a:p>
          <a:p>
            <a:pPr lvl="2"/>
            <a:r>
              <a:rPr lang="fr-FR" smtClean="0"/>
              <a:t>Rend les programmes plus faciles à corriger</a:t>
            </a:r>
          </a:p>
          <a:p>
            <a:pPr lvl="2"/>
            <a:r>
              <a:rPr lang="fr-FR" smtClean="0"/>
              <a:t>Limite le risque d’erreurs liées au réemploi d’un nom pour différentes variables</a:t>
            </a:r>
          </a:p>
        </p:txBody>
      </p:sp>
      <p:sp>
        <p:nvSpPr>
          <p:cNvPr id="165893" name="Rectangle 4"/>
          <p:cNvSpPr>
            <a:spLocks noChangeArrowheads="1"/>
          </p:cNvSpPr>
          <p:nvPr/>
        </p:nvSpPr>
        <p:spPr bwMode="auto">
          <a:xfrm>
            <a:off x="603250" y="2905125"/>
            <a:ext cx="7921625" cy="2555875"/>
          </a:xfrm>
          <a:prstGeom prst="rect">
            <a:avLst/>
          </a:prstGeom>
          <a:solidFill>
            <a:srgbClr val="E6F4FF"/>
          </a:solidFill>
          <a:ln w="19050">
            <a:solidFill>
              <a:schemeClr val="tx1"/>
            </a:solidFill>
            <a:miter lim="800000"/>
            <a:headEnd/>
            <a:tailEnd/>
          </a:ln>
        </p:spPr>
        <p:txBody>
          <a:bodyPr>
            <a:spAutoFit/>
          </a:bodyPr>
          <a:lstStyle/>
          <a:p>
            <a:pPr algn="l"/>
            <a:r>
              <a:rPr lang="fr-FR">
                <a:solidFill>
                  <a:schemeClr val="tx2"/>
                </a:solidFill>
                <a:latin typeface="Courier New" pitchFamily="49" charset="0"/>
              </a:rPr>
              <a:t>if(solde &lt; 0){</a:t>
            </a:r>
          </a:p>
          <a:p>
            <a:pPr algn="l"/>
            <a:r>
              <a:rPr lang="fr-FR">
                <a:solidFill>
                  <a:schemeClr val="tx2"/>
                </a:solidFill>
                <a:latin typeface="Courier New" pitchFamily="49" charset="0"/>
              </a:rPr>
              <a:t>  String avertissement = "Attention, solde négatif !";</a:t>
            </a:r>
          </a:p>
          <a:p>
            <a:pPr algn="l"/>
            <a:r>
              <a:rPr lang="fr-FR">
                <a:solidFill>
                  <a:schemeClr val="tx2"/>
                </a:solidFill>
                <a:latin typeface="Courier New" pitchFamily="49" charset="0"/>
              </a:rPr>
              <a:t>}</a:t>
            </a:r>
          </a:p>
          <a:p>
            <a:pPr algn="l"/>
            <a:r>
              <a:rPr lang="fr-FR">
                <a:solidFill>
                  <a:schemeClr val="tx2"/>
                </a:solidFill>
                <a:latin typeface="Courier New" pitchFamily="49" charset="0"/>
              </a:rPr>
              <a:t>else{</a:t>
            </a:r>
          </a:p>
          <a:p>
            <a:pPr algn="l"/>
            <a:r>
              <a:rPr lang="fr-FR">
                <a:solidFill>
                  <a:schemeClr val="tx2"/>
                </a:solidFill>
                <a:latin typeface="Courier New" pitchFamily="49" charset="0"/>
              </a:rPr>
              <a:t>  String avertissement = "Tutto va bene !";</a:t>
            </a:r>
          </a:p>
          <a:p>
            <a:pPr algn="l"/>
            <a:r>
              <a:rPr lang="fr-FR">
                <a:solidFill>
                  <a:schemeClr val="tx2"/>
                </a:solidFill>
                <a:latin typeface="Courier New" pitchFamily="49" charset="0"/>
              </a:rPr>
              <a:t>}</a:t>
            </a:r>
          </a:p>
          <a:p>
            <a:pPr algn="l"/>
            <a:r>
              <a:rPr lang="fr-FR">
                <a:solidFill>
                  <a:schemeClr val="tx2"/>
                </a:solidFill>
                <a:latin typeface="Courier New" pitchFamily="49" charset="0"/>
              </a:rPr>
              <a:t>System.out.println(avertissement);</a:t>
            </a:r>
            <a:br>
              <a:rPr lang="fr-FR">
                <a:solidFill>
                  <a:schemeClr val="tx2"/>
                </a:solidFill>
                <a:latin typeface="Courier New" pitchFamily="49" charset="0"/>
              </a:rPr>
            </a:br>
            <a:endParaRPr lang="fr-FR">
              <a:solidFill>
                <a:schemeClr val="tx2"/>
              </a:solidFill>
              <a:latin typeface="Courier New" pitchFamily="49" charset="0"/>
            </a:endParaRPr>
          </a:p>
          <a:p>
            <a:pPr algn="l"/>
            <a:r>
              <a:rPr lang="fr-FR">
                <a:solidFill>
                  <a:schemeClr val="tx2"/>
                </a:solidFill>
                <a:latin typeface="Courier New" pitchFamily="49" charset="0"/>
              </a:rPr>
              <a:t>// Une erreur apparaîtra dès la compilation, car la variable</a:t>
            </a:r>
            <a:br>
              <a:rPr lang="fr-FR">
                <a:solidFill>
                  <a:schemeClr val="tx2"/>
                </a:solidFill>
                <a:latin typeface="Courier New" pitchFamily="49" charset="0"/>
              </a:rPr>
            </a:br>
            <a:r>
              <a:rPr lang="fr-FR">
                <a:solidFill>
                  <a:schemeClr val="tx2"/>
                </a:solidFill>
                <a:latin typeface="Courier New" pitchFamily="49" charset="0"/>
              </a:rPr>
              <a:t>// « avertissement » n’existe pas en dehors du bloc IF</a:t>
            </a:r>
          </a:p>
        </p:txBody>
      </p:sp>
      <p:sp>
        <p:nvSpPr>
          <p:cNvPr id="165894" name="Oval 5"/>
          <p:cNvSpPr>
            <a:spLocks noChangeArrowheads="1"/>
          </p:cNvSpPr>
          <p:nvPr/>
        </p:nvSpPr>
        <p:spPr bwMode="auto">
          <a:xfrm>
            <a:off x="2809875" y="4241800"/>
            <a:ext cx="2089150" cy="576263"/>
          </a:xfrm>
          <a:prstGeom prst="ellipse">
            <a:avLst/>
          </a:prstGeom>
          <a:noFill/>
          <a:ln w="38100">
            <a:solidFill>
              <a:srgbClr val="FF0000"/>
            </a:solidFill>
            <a:round/>
            <a:headEnd/>
            <a:tailEnd/>
          </a:ln>
        </p:spPr>
        <p:txBody>
          <a:bodyPr wrap="none" anchor="ctr"/>
          <a:lstStyle/>
          <a:p>
            <a:endParaRPr lang="fr-F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Footer Placeholder 3"/>
          <p:cNvSpPr>
            <a:spLocks noGrp="1"/>
          </p:cNvSpPr>
          <p:nvPr>
            <p:ph type="ftr" sz="quarter" idx="10"/>
          </p:nvPr>
        </p:nvSpPr>
        <p:spPr>
          <a:noFill/>
        </p:spPr>
        <p:txBody>
          <a:bodyPr/>
          <a:lstStyle/>
          <a:p>
            <a:r>
              <a:rPr lang="fr-FR" smtClean="0"/>
              <a:t>Cours Java 2013 Bersini</a:t>
            </a:r>
            <a:endParaRPr lang="fr-FR" u="sng"/>
          </a:p>
        </p:txBody>
      </p:sp>
      <p:sp>
        <p:nvSpPr>
          <p:cNvPr id="167939" name="Rectangle 2"/>
          <p:cNvSpPr>
            <a:spLocks noGrp="1" noChangeArrowheads="1"/>
          </p:cNvSpPr>
          <p:nvPr>
            <p:ph type="title"/>
          </p:nvPr>
        </p:nvSpPr>
        <p:spPr/>
        <p:txBody>
          <a:bodyPr/>
          <a:lstStyle/>
          <a:p>
            <a:r>
              <a:rPr lang="fr-BE" sz="3600" smtClean="0"/>
              <a:t>Grammaire Java</a:t>
            </a:r>
            <a:r>
              <a:rPr lang="fr-BE" smtClean="0"/>
              <a:t> </a:t>
            </a:r>
            <a:br>
              <a:rPr lang="fr-BE" smtClean="0"/>
            </a:br>
            <a:r>
              <a:rPr lang="fr-BE" sz="2800" smtClean="0"/>
              <a:t>Structure d’un programme</a:t>
            </a:r>
            <a:endParaRPr lang="fr-FR" sz="2800" smtClean="0"/>
          </a:p>
        </p:txBody>
      </p:sp>
      <p:sp>
        <p:nvSpPr>
          <p:cNvPr id="167940" name="Rectangle 3"/>
          <p:cNvSpPr>
            <a:spLocks noGrp="1" noChangeArrowheads="1"/>
          </p:cNvSpPr>
          <p:nvPr>
            <p:ph type="body" idx="1"/>
          </p:nvPr>
        </p:nvSpPr>
        <p:spPr>
          <a:xfrm>
            <a:off x="152400" y="1376363"/>
            <a:ext cx="8839200" cy="5129212"/>
          </a:xfrm>
        </p:spPr>
        <p:txBody>
          <a:bodyPr/>
          <a:lstStyle/>
          <a:p>
            <a:r>
              <a:rPr lang="fr-FR" smtClean="0"/>
              <a:t>Un programme simple en Java doit avoir la structure suivante:</a:t>
            </a:r>
          </a:p>
          <a:p>
            <a:pPr lvl="1">
              <a:buFont typeface="Wingdings" pitchFamily="2" charset="2"/>
              <a:buNone/>
            </a:pPr>
            <a:endParaRPr lang="fr-FR" smtClean="0"/>
          </a:p>
          <a:p>
            <a:pPr lvl="1">
              <a:buFont typeface="Wingdings" pitchFamily="2" charset="2"/>
              <a:buNone/>
            </a:pPr>
            <a:r>
              <a:rPr lang="fr-FR" sz="2000" smtClean="0">
                <a:latin typeface="Courier New" pitchFamily="49" charset="0"/>
              </a:rPr>
              <a:t>public class </a:t>
            </a:r>
            <a:r>
              <a:rPr lang="fr-FR" sz="2000" i="1" smtClean="0">
                <a:latin typeface="Courier New" pitchFamily="49" charset="0"/>
              </a:rPr>
              <a:t>NomDeLaClasse </a:t>
            </a:r>
            <a:r>
              <a:rPr lang="fr-FR" sz="2000" smtClean="0">
                <a:latin typeface="Courier New" pitchFamily="49" charset="0"/>
              </a:rPr>
              <a:t>{</a:t>
            </a:r>
          </a:p>
          <a:p>
            <a:pPr lvl="1">
              <a:buFont typeface="Wingdings" pitchFamily="2" charset="2"/>
              <a:buNone/>
            </a:pPr>
            <a:r>
              <a:rPr lang="fr-FR" sz="2000" smtClean="0">
                <a:latin typeface="Courier New" pitchFamily="49" charset="0"/>
              </a:rPr>
              <a:t>	public static void main(String[] args){</a:t>
            </a:r>
          </a:p>
          <a:p>
            <a:pPr lvl="1">
              <a:buFont typeface="Wingdings" pitchFamily="2" charset="2"/>
              <a:buNone/>
            </a:pPr>
            <a:r>
              <a:rPr lang="fr-FR" sz="2000" smtClean="0">
                <a:latin typeface="Courier New" pitchFamily="49" charset="0"/>
              </a:rPr>
              <a:t>		// Le programme commence ici</a:t>
            </a:r>
          </a:p>
          <a:p>
            <a:pPr lvl="1">
              <a:buFont typeface="Wingdings" pitchFamily="2" charset="2"/>
              <a:buNone/>
            </a:pPr>
            <a:r>
              <a:rPr lang="fr-FR" sz="2000" smtClean="0">
                <a:latin typeface="Courier New" pitchFamily="49" charset="0"/>
              </a:rPr>
              <a:t>		// Tout se passe à l’intérieur de ces accolades</a:t>
            </a:r>
          </a:p>
          <a:p>
            <a:pPr lvl="1">
              <a:buFont typeface="Wingdings" pitchFamily="2" charset="2"/>
              <a:buNone/>
            </a:pPr>
            <a:r>
              <a:rPr lang="fr-FR" sz="2000" smtClean="0">
                <a:latin typeface="Courier New" pitchFamily="49" charset="0"/>
              </a:rPr>
              <a:t>	}</a:t>
            </a:r>
          </a:p>
          <a:p>
            <a:pPr lvl="1">
              <a:buFont typeface="Wingdings" pitchFamily="2" charset="2"/>
              <a:buNone/>
            </a:pPr>
            <a:r>
              <a:rPr lang="fr-FR" sz="2000" smtClean="0">
                <a:latin typeface="Courier New" pitchFamily="49" charset="0"/>
              </a:rPr>
              <a:t>}</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Footer Placeholder 4"/>
          <p:cNvSpPr>
            <a:spLocks noGrp="1"/>
          </p:cNvSpPr>
          <p:nvPr>
            <p:ph type="ftr" sz="quarter" idx="10"/>
          </p:nvPr>
        </p:nvSpPr>
        <p:spPr>
          <a:noFill/>
        </p:spPr>
        <p:txBody>
          <a:bodyPr/>
          <a:lstStyle/>
          <a:p>
            <a:r>
              <a:rPr lang="fr-FR" smtClean="0"/>
              <a:t>Cours Java 2013 Bersini</a:t>
            </a:r>
            <a:endParaRPr lang="fr-FR" u="sng"/>
          </a:p>
        </p:txBody>
      </p:sp>
      <p:sp>
        <p:nvSpPr>
          <p:cNvPr id="169987" name="Rectangle 2"/>
          <p:cNvSpPr>
            <a:spLocks noGrp="1" noChangeArrowheads="1"/>
          </p:cNvSpPr>
          <p:nvPr>
            <p:ph type="title"/>
          </p:nvPr>
        </p:nvSpPr>
        <p:spPr/>
        <p:txBody>
          <a:bodyPr/>
          <a:lstStyle/>
          <a:p>
            <a:r>
              <a:rPr lang="fr-FR" sz="3600" smtClean="0"/>
              <a:t>Conventions</a:t>
            </a:r>
            <a:br>
              <a:rPr lang="fr-FR" sz="3600" smtClean="0"/>
            </a:br>
            <a:r>
              <a:rPr lang="fr-FR" sz="2800" smtClean="0"/>
              <a:t>Règles de notation pour les identificateurs</a:t>
            </a:r>
            <a:endParaRPr lang="fr-FR" sz="2400" smtClean="0"/>
          </a:p>
        </p:txBody>
      </p:sp>
      <p:sp>
        <p:nvSpPr>
          <p:cNvPr id="169988" name="Rectangle 3"/>
          <p:cNvSpPr>
            <a:spLocks noGrp="1" noChangeArrowheads="1"/>
          </p:cNvSpPr>
          <p:nvPr>
            <p:ph type="body" sz="half" idx="1"/>
          </p:nvPr>
        </p:nvSpPr>
        <p:spPr>
          <a:xfrm>
            <a:off x="152400" y="1295400"/>
            <a:ext cx="8794750" cy="4648200"/>
          </a:xfrm>
        </p:spPr>
        <p:txBody>
          <a:bodyPr/>
          <a:lstStyle/>
          <a:p>
            <a:r>
              <a:rPr lang="fr-BE" sz="1800" smtClean="0"/>
              <a:t>Java est « case sensitive », il est donc crucial d’adopter des règles de notation claires et définitives en termes de majuscules et minuscules.</a:t>
            </a:r>
          </a:p>
          <a:p>
            <a:r>
              <a:rPr lang="fr-BE" sz="1800" smtClean="0"/>
              <a:t>Les règles ci-dessous sont universellement appliquées par les développeurs Java et sont en particulier d’application dans toutes les classes prédéfinies</a:t>
            </a:r>
          </a:p>
          <a:p>
            <a:pPr lvl="1"/>
            <a:endParaRPr lang="fr-BE" sz="1600" smtClean="0"/>
          </a:p>
          <a:p>
            <a:pPr lvl="1"/>
            <a:r>
              <a:rPr lang="fr-BE" sz="1600" smtClean="0"/>
              <a:t>Classes</a:t>
            </a:r>
          </a:p>
          <a:p>
            <a:pPr lvl="2"/>
            <a:r>
              <a:rPr lang="fr-BE" sz="1400" smtClean="0"/>
              <a:t>class </a:t>
            </a:r>
            <a:r>
              <a:rPr lang="fr-BE" sz="1400" u="sng" smtClean="0"/>
              <a:t>B</a:t>
            </a:r>
            <a:r>
              <a:rPr lang="fr-BE" sz="1400" smtClean="0"/>
              <a:t>ank</a:t>
            </a:r>
            <a:r>
              <a:rPr lang="fr-BE" sz="1400" u="sng" smtClean="0"/>
              <a:t>A</a:t>
            </a:r>
            <a:r>
              <a:rPr lang="fr-BE" sz="1400" smtClean="0"/>
              <a:t>ccount</a:t>
            </a:r>
          </a:p>
          <a:p>
            <a:pPr lvl="2"/>
            <a:r>
              <a:rPr lang="fr-BE" sz="1400" smtClean="0"/>
              <a:t>class </a:t>
            </a:r>
            <a:r>
              <a:rPr lang="fr-BE" sz="1400" u="sng" smtClean="0"/>
              <a:t>R</a:t>
            </a:r>
            <a:r>
              <a:rPr lang="fr-BE" sz="1400" smtClean="0"/>
              <a:t>acing</a:t>
            </a:r>
            <a:r>
              <a:rPr lang="fr-BE" sz="1400" u="sng" smtClean="0"/>
              <a:t>B</a:t>
            </a:r>
            <a:r>
              <a:rPr lang="fr-BE" sz="1400" smtClean="0"/>
              <a:t>ike</a:t>
            </a:r>
          </a:p>
          <a:p>
            <a:pPr lvl="1"/>
            <a:r>
              <a:rPr lang="fr-BE" sz="1600" smtClean="0"/>
              <a:t>Interfaces		</a:t>
            </a:r>
          </a:p>
          <a:p>
            <a:pPr lvl="2"/>
            <a:r>
              <a:rPr lang="fr-BE" sz="1400" smtClean="0"/>
              <a:t>interface </a:t>
            </a:r>
            <a:r>
              <a:rPr lang="fr-BE" sz="1400" u="sng" smtClean="0"/>
              <a:t>A</a:t>
            </a:r>
            <a:r>
              <a:rPr lang="fr-BE" sz="1400" smtClean="0"/>
              <a:t>ccount		</a:t>
            </a:r>
          </a:p>
          <a:p>
            <a:pPr lvl="1"/>
            <a:r>
              <a:rPr lang="fr-BE" sz="1600" smtClean="0"/>
              <a:t>Méthodes</a:t>
            </a:r>
          </a:p>
          <a:p>
            <a:pPr lvl="2"/>
            <a:r>
              <a:rPr lang="fr-BE" sz="1400" u="sng" smtClean="0"/>
              <a:t>d</a:t>
            </a:r>
            <a:r>
              <a:rPr lang="fr-BE" sz="1400" smtClean="0"/>
              <a:t>eposit()</a:t>
            </a:r>
          </a:p>
          <a:p>
            <a:pPr lvl="2"/>
            <a:r>
              <a:rPr lang="fr-BE" sz="1400" u="sng" smtClean="0"/>
              <a:t>g</a:t>
            </a:r>
            <a:r>
              <a:rPr lang="fr-BE" sz="1400" smtClean="0"/>
              <a:t>et</a:t>
            </a:r>
            <a:r>
              <a:rPr lang="fr-BE" sz="1400" u="sng" smtClean="0"/>
              <a:t>N</a:t>
            </a:r>
            <a:r>
              <a:rPr lang="fr-BE" sz="1400" smtClean="0"/>
              <a:t>ame()</a:t>
            </a:r>
          </a:p>
        </p:txBody>
      </p:sp>
      <p:sp>
        <p:nvSpPr>
          <p:cNvPr id="169989" name="Rectangle 4"/>
          <p:cNvSpPr>
            <a:spLocks noGrp="1" noChangeArrowheads="1"/>
          </p:cNvSpPr>
          <p:nvPr>
            <p:ph type="body" sz="half" idx="2"/>
          </p:nvPr>
        </p:nvSpPr>
        <p:spPr>
          <a:xfrm>
            <a:off x="4572000" y="2873375"/>
            <a:ext cx="4398963" cy="3016250"/>
          </a:xfrm>
        </p:spPr>
        <p:txBody>
          <a:bodyPr/>
          <a:lstStyle/>
          <a:p>
            <a:pPr lvl="1"/>
            <a:r>
              <a:rPr lang="fr-BE" sz="1600" smtClean="0"/>
              <a:t>Packages</a:t>
            </a:r>
          </a:p>
          <a:p>
            <a:pPr lvl="2"/>
            <a:r>
              <a:rPr lang="fr-BE" sz="1400" smtClean="0"/>
              <a:t>package </a:t>
            </a:r>
            <a:r>
              <a:rPr lang="fr-BE" sz="1400" u="sng" smtClean="0"/>
              <a:t>c</a:t>
            </a:r>
            <a:r>
              <a:rPr lang="fr-BE" sz="1400" smtClean="0"/>
              <a:t>ours</a:t>
            </a:r>
            <a:r>
              <a:rPr lang="fr-BE" sz="1400" u="sng" smtClean="0"/>
              <a:t>S</a:t>
            </a:r>
            <a:r>
              <a:rPr lang="fr-BE" sz="1400" smtClean="0"/>
              <a:t>olvay2006;</a:t>
            </a:r>
          </a:p>
          <a:p>
            <a:pPr lvl="1"/>
            <a:r>
              <a:rPr lang="fr-BE" sz="1600" smtClean="0"/>
              <a:t>Variables</a:t>
            </a:r>
          </a:p>
          <a:p>
            <a:pPr lvl="2"/>
            <a:r>
              <a:rPr lang="fr-BE" sz="1400" smtClean="0"/>
              <a:t>int </a:t>
            </a:r>
            <a:r>
              <a:rPr lang="fr-BE" sz="1400" u="sng" smtClean="0"/>
              <a:t>a</a:t>
            </a:r>
            <a:r>
              <a:rPr lang="fr-BE" sz="1400" smtClean="0"/>
              <a:t>ccount</a:t>
            </a:r>
            <a:r>
              <a:rPr lang="fr-BE" sz="1400" u="sng" smtClean="0"/>
              <a:t>N</a:t>
            </a:r>
            <a:r>
              <a:rPr lang="fr-BE" sz="1400" smtClean="0"/>
              <a:t>umber</a:t>
            </a:r>
          </a:p>
          <a:p>
            <a:pPr lvl="1"/>
            <a:r>
              <a:rPr lang="fr-BE" sz="1600" smtClean="0"/>
              <a:t>Constantes</a:t>
            </a:r>
          </a:p>
          <a:p>
            <a:pPr lvl="2"/>
            <a:r>
              <a:rPr lang="fr-BE" sz="1400" smtClean="0"/>
              <a:t>MAXIMUM_SIZE</a:t>
            </a:r>
            <a:endParaRPr lang="en-GB" sz="1400" smtClean="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Footer Placeholder 3"/>
          <p:cNvSpPr>
            <a:spLocks noGrp="1"/>
          </p:cNvSpPr>
          <p:nvPr>
            <p:ph type="ftr" sz="quarter" idx="10"/>
          </p:nvPr>
        </p:nvSpPr>
        <p:spPr>
          <a:noFill/>
        </p:spPr>
        <p:txBody>
          <a:bodyPr/>
          <a:lstStyle/>
          <a:p>
            <a:r>
              <a:rPr lang="fr-FR" smtClean="0"/>
              <a:t>Cours Java 2013 Bersini</a:t>
            </a:r>
            <a:endParaRPr lang="fr-FR" u="sng"/>
          </a:p>
        </p:txBody>
      </p:sp>
      <p:sp>
        <p:nvSpPr>
          <p:cNvPr id="172035" name="Rectangle 2"/>
          <p:cNvSpPr>
            <a:spLocks noGrp="1" noChangeArrowheads="1"/>
          </p:cNvSpPr>
          <p:nvPr>
            <p:ph type="title"/>
          </p:nvPr>
        </p:nvSpPr>
        <p:spPr/>
        <p:txBody>
          <a:bodyPr/>
          <a:lstStyle/>
          <a:p>
            <a:r>
              <a:rPr lang="fr-FR" sz="3600" smtClean="0"/>
              <a:t>Conventions</a:t>
            </a:r>
            <a:br>
              <a:rPr lang="fr-FR" sz="3600" smtClean="0"/>
            </a:br>
            <a:r>
              <a:rPr lang="fr-FR" sz="2800" smtClean="0"/>
              <a:t>Commentaires dans le code source</a:t>
            </a:r>
          </a:p>
        </p:txBody>
      </p:sp>
      <p:sp>
        <p:nvSpPr>
          <p:cNvPr id="172036" name="Rectangle 3"/>
          <p:cNvSpPr>
            <a:spLocks noGrp="1" noChangeArrowheads="1"/>
          </p:cNvSpPr>
          <p:nvPr>
            <p:ph type="body" idx="1"/>
          </p:nvPr>
        </p:nvSpPr>
        <p:spPr>
          <a:xfrm>
            <a:off x="152400" y="1050925"/>
            <a:ext cx="8839200" cy="5499100"/>
          </a:xfrm>
        </p:spPr>
        <p:txBody>
          <a:bodyPr/>
          <a:lstStyle/>
          <a:p>
            <a:pPr>
              <a:lnSpc>
                <a:spcPct val="90000"/>
              </a:lnSpc>
            </a:pPr>
            <a:r>
              <a:rPr lang="fr-FR" smtClean="0"/>
              <a:t>Il est hautement conseillé de « documenter » son code</a:t>
            </a:r>
          </a:p>
          <a:p>
            <a:pPr>
              <a:lnSpc>
                <a:spcPct val="90000"/>
              </a:lnSpc>
            </a:pPr>
            <a:r>
              <a:rPr lang="fr-FR" smtClean="0"/>
              <a:t>Cela se fait en ajoutant des commentaires </a:t>
            </a:r>
            <a:br>
              <a:rPr lang="fr-FR" smtClean="0"/>
            </a:br>
            <a:r>
              <a:rPr lang="fr-FR" smtClean="0"/>
              <a:t>précisant le rôle des instructions</a:t>
            </a:r>
          </a:p>
          <a:p>
            <a:pPr>
              <a:lnSpc>
                <a:spcPct val="90000"/>
              </a:lnSpc>
            </a:pPr>
            <a:r>
              <a:rPr lang="fr-FR" smtClean="0"/>
              <a:t>Les commentaires sont ignorés dans le code à la compilation</a:t>
            </a:r>
          </a:p>
          <a:p>
            <a:pPr>
              <a:lnSpc>
                <a:spcPct val="90000"/>
              </a:lnSpc>
            </a:pPr>
            <a:r>
              <a:rPr lang="fr-FR" smtClean="0"/>
              <a:t>Cela permet donc aussi de « neutraliser » une instruction </a:t>
            </a:r>
            <a:br>
              <a:rPr lang="fr-FR" smtClean="0"/>
            </a:br>
            <a:r>
              <a:rPr lang="fr-FR" smtClean="0"/>
              <a:t>sans pour autant l’effacer</a:t>
            </a:r>
          </a:p>
          <a:p>
            <a:pPr>
              <a:lnSpc>
                <a:spcPct val="90000"/>
              </a:lnSpc>
            </a:pPr>
            <a:r>
              <a:rPr lang="fr-FR" smtClean="0"/>
              <a:t>Pour inclure des commentaires dans le code:</a:t>
            </a:r>
          </a:p>
          <a:p>
            <a:pPr lvl="1">
              <a:lnSpc>
                <a:spcPct val="90000"/>
              </a:lnSpc>
            </a:pPr>
            <a:r>
              <a:rPr lang="fr-FR" smtClean="0"/>
              <a:t>Pour une seule ligne de commentaires:</a:t>
            </a:r>
            <a:br>
              <a:rPr lang="fr-FR" smtClean="0"/>
            </a:br>
            <a:r>
              <a:rPr lang="fr-FR" smtClean="0">
                <a:sym typeface="Wingdings" pitchFamily="2" charset="2"/>
              </a:rPr>
              <a:t> </a:t>
            </a:r>
            <a:r>
              <a:rPr lang="fr-FR" smtClean="0"/>
              <a:t>2 barres obliques « // » neutralisent tout le code à droite sur la même ligne</a:t>
            </a:r>
          </a:p>
          <a:p>
            <a:pPr lvl="2">
              <a:lnSpc>
                <a:spcPct val="90000"/>
              </a:lnSpc>
              <a:buFont typeface="Wingdings" pitchFamily="2" charset="2"/>
              <a:buNone/>
            </a:pPr>
            <a:r>
              <a:rPr lang="fr-FR" smtClean="0">
                <a:solidFill>
                  <a:schemeClr val="bg2"/>
                </a:solidFill>
                <a:latin typeface="Courier New" pitchFamily="49" charset="0"/>
              </a:rPr>
              <a:t>System.</a:t>
            </a:r>
            <a:r>
              <a:rPr lang="fr-FR" i="1" smtClean="0">
                <a:solidFill>
                  <a:schemeClr val="tx1"/>
                </a:solidFill>
                <a:latin typeface="Courier New" pitchFamily="49" charset="0"/>
              </a:rPr>
              <a:t>out</a:t>
            </a:r>
            <a:r>
              <a:rPr lang="fr-FR" smtClean="0">
                <a:solidFill>
                  <a:schemeClr val="bg2"/>
                </a:solidFill>
                <a:latin typeface="Courier New" pitchFamily="49" charset="0"/>
              </a:rPr>
              <a:t>.println("</a:t>
            </a:r>
            <a:r>
              <a:rPr lang="fr-FR" smtClean="0">
                <a:solidFill>
                  <a:schemeClr val="tx1"/>
                </a:solidFill>
                <a:latin typeface="Courier New" pitchFamily="49" charset="0"/>
              </a:rPr>
              <a:t>Hello</a:t>
            </a:r>
            <a:r>
              <a:rPr lang="fr-FR" smtClean="0">
                <a:solidFill>
                  <a:schemeClr val="bg2"/>
                </a:solidFill>
                <a:latin typeface="Courier New" pitchFamily="49" charset="0"/>
              </a:rPr>
              <a:t>");</a:t>
            </a:r>
            <a:r>
              <a:rPr lang="fr-FR" smtClean="0">
                <a:latin typeface="Courier New" pitchFamily="49" charset="0"/>
              </a:rPr>
              <a:t> </a:t>
            </a:r>
            <a:r>
              <a:rPr lang="fr-FR" smtClean="0">
                <a:solidFill>
                  <a:srgbClr val="00CC00"/>
                </a:solidFill>
                <a:latin typeface="Courier New" pitchFamily="49" charset="0"/>
              </a:rPr>
              <a:t>// Affiche Hello à l’écran</a:t>
            </a:r>
          </a:p>
          <a:p>
            <a:pPr lvl="1">
              <a:lnSpc>
                <a:spcPct val="90000"/>
              </a:lnSpc>
            </a:pPr>
            <a:r>
              <a:rPr lang="fr-FR" smtClean="0"/>
              <a:t>Pour annuler tout un bloc de lignes: Tout le texte entre « /* » et  « */ » est neutralisé</a:t>
            </a:r>
          </a:p>
          <a:p>
            <a:pPr lvl="2">
              <a:lnSpc>
                <a:spcPct val="90000"/>
              </a:lnSpc>
              <a:buFont typeface="Wingdings" pitchFamily="2" charset="2"/>
              <a:buNone/>
            </a:pPr>
            <a:r>
              <a:rPr lang="fr-FR" b="1" smtClean="0">
                <a:solidFill>
                  <a:srgbClr val="990000"/>
                </a:solidFill>
                <a:latin typeface="Courier New" pitchFamily="49" charset="0"/>
              </a:rPr>
              <a:t>public static void</a:t>
            </a:r>
            <a:r>
              <a:rPr lang="fr-FR" smtClean="0">
                <a:latin typeface="Courier New" pitchFamily="49" charset="0"/>
              </a:rPr>
              <a:t> </a:t>
            </a:r>
            <a:r>
              <a:rPr lang="fr-FR" smtClean="0">
                <a:solidFill>
                  <a:schemeClr val="bg2"/>
                </a:solidFill>
                <a:latin typeface="Courier New" pitchFamily="49" charset="0"/>
              </a:rPr>
              <a:t>main(String[] args){</a:t>
            </a:r>
          </a:p>
          <a:p>
            <a:pPr lvl="2">
              <a:lnSpc>
                <a:spcPct val="90000"/>
              </a:lnSpc>
              <a:buFont typeface="Wingdings" pitchFamily="2" charset="2"/>
              <a:buNone/>
            </a:pPr>
            <a:r>
              <a:rPr lang="fr-FR" smtClean="0">
                <a:solidFill>
                  <a:srgbClr val="00CC00"/>
                </a:solidFill>
                <a:latin typeface="Courier New" pitchFamily="49" charset="0"/>
              </a:rPr>
              <a:t>/* La ligne qui suit sert à afficher un message à l’écran</a:t>
            </a:r>
          </a:p>
          <a:p>
            <a:pPr lvl="2">
              <a:lnSpc>
                <a:spcPct val="90000"/>
              </a:lnSpc>
              <a:buFont typeface="Wingdings" pitchFamily="2" charset="2"/>
              <a:buNone/>
            </a:pPr>
            <a:r>
              <a:rPr lang="fr-FR" smtClean="0">
                <a:solidFill>
                  <a:srgbClr val="00CC00"/>
                </a:solidFill>
                <a:latin typeface="Courier New" pitchFamily="49" charset="0"/>
              </a:rPr>
              <a:t>Le message en question est « Hello »</a:t>
            </a:r>
          </a:p>
          <a:p>
            <a:pPr lvl="2">
              <a:lnSpc>
                <a:spcPct val="90000"/>
              </a:lnSpc>
              <a:buFont typeface="Wingdings" pitchFamily="2" charset="2"/>
              <a:buNone/>
            </a:pPr>
            <a:r>
              <a:rPr lang="fr-FR" smtClean="0">
                <a:solidFill>
                  <a:srgbClr val="00CC00"/>
                </a:solidFill>
                <a:latin typeface="Courier New" pitchFamily="49" charset="0"/>
              </a:rPr>
              <a:t>Mais il peut être remplacé par n’importe quel autre */</a:t>
            </a:r>
          </a:p>
          <a:p>
            <a:pPr lvl="2">
              <a:lnSpc>
                <a:spcPct val="90000"/>
              </a:lnSpc>
              <a:buFont typeface="Wingdings" pitchFamily="2" charset="2"/>
              <a:buNone/>
            </a:pPr>
            <a:r>
              <a:rPr lang="fr-FR" smtClean="0">
                <a:solidFill>
                  <a:schemeClr val="bg2"/>
                </a:solidFill>
                <a:latin typeface="Courier New" pitchFamily="49" charset="0"/>
              </a:rPr>
              <a:t>System.</a:t>
            </a:r>
            <a:r>
              <a:rPr lang="fr-FR" i="1" smtClean="0">
                <a:solidFill>
                  <a:schemeClr val="tx1"/>
                </a:solidFill>
                <a:latin typeface="Courier New" pitchFamily="49" charset="0"/>
              </a:rPr>
              <a:t>out</a:t>
            </a:r>
            <a:r>
              <a:rPr lang="fr-FR" smtClean="0">
                <a:solidFill>
                  <a:schemeClr val="bg2"/>
                </a:solidFill>
                <a:latin typeface="Courier New" pitchFamily="49" charset="0"/>
              </a:rPr>
              <a:t>.println("</a:t>
            </a:r>
            <a:r>
              <a:rPr lang="fr-FR" smtClean="0">
                <a:solidFill>
                  <a:schemeClr val="tx1"/>
                </a:solidFill>
                <a:latin typeface="Courier New" pitchFamily="49" charset="0"/>
              </a:rPr>
              <a:t>Hello</a:t>
            </a:r>
            <a:r>
              <a:rPr lang="fr-FR" smtClean="0">
                <a:solidFill>
                  <a:schemeClr val="bg2"/>
                </a:solidFill>
                <a:latin typeface="Courier New" pitchFamily="49" charset="0"/>
              </a:rPr>
              <a:t>");</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Footer Placeholder 3"/>
          <p:cNvSpPr>
            <a:spLocks noGrp="1"/>
          </p:cNvSpPr>
          <p:nvPr>
            <p:ph type="ftr" sz="quarter" idx="10"/>
          </p:nvPr>
        </p:nvSpPr>
        <p:spPr>
          <a:noFill/>
        </p:spPr>
        <p:txBody>
          <a:bodyPr/>
          <a:lstStyle/>
          <a:p>
            <a:r>
              <a:rPr lang="fr-FR" smtClean="0"/>
              <a:t>Cours Java 2013 Bersini</a:t>
            </a:r>
            <a:endParaRPr lang="fr-FR" u="sng"/>
          </a:p>
        </p:txBody>
      </p:sp>
      <p:sp>
        <p:nvSpPr>
          <p:cNvPr id="174083" name="Rectangle 2"/>
          <p:cNvSpPr>
            <a:spLocks noGrp="1" noChangeArrowheads="1"/>
          </p:cNvSpPr>
          <p:nvPr>
            <p:ph type="title"/>
          </p:nvPr>
        </p:nvSpPr>
        <p:spPr/>
        <p:txBody>
          <a:bodyPr/>
          <a:lstStyle/>
          <a:p>
            <a:r>
              <a:rPr lang="fr-FR" sz="3600" smtClean="0"/>
              <a:t>Trucs et astuces de base</a:t>
            </a:r>
            <a:br>
              <a:rPr lang="fr-FR" sz="3600" smtClean="0"/>
            </a:br>
            <a:r>
              <a:rPr lang="fr-FR" sz="2800" smtClean="0"/>
              <a:t>Méthodes essentielles</a:t>
            </a:r>
          </a:p>
        </p:txBody>
      </p:sp>
      <p:sp>
        <p:nvSpPr>
          <p:cNvPr id="174084" name="Rectangle 3"/>
          <p:cNvSpPr>
            <a:spLocks noGrp="1" noChangeArrowheads="1"/>
          </p:cNvSpPr>
          <p:nvPr>
            <p:ph type="body" idx="1"/>
          </p:nvPr>
        </p:nvSpPr>
        <p:spPr>
          <a:xfrm>
            <a:off x="152400" y="1295400"/>
            <a:ext cx="8839200" cy="5045075"/>
          </a:xfrm>
        </p:spPr>
        <p:txBody>
          <a:bodyPr/>
          <a:lstStyle/>
          <a:p>
            <a:pPr>
              <a:lnSpc>
                <a:spcPct val="90000"/>
              </a:lnSpc>
            </a:pPr>
            <a:r>
              <a:rPr lang="fr-FR" smtClean="0"/>
              <a:t>Afficher quelque chose à l’écran:</a:t>
            </a:r>
          </a:p>
          <a:p>
            <a:pPr lvl="1">
              <a:lnSpc>
                <a:spcPct val="90000"/>
              </a:lnSpc>
            </a:pPr>
            <a:r>
              <a:rPr lang="fr-FR" smtClean="0">
                <a:latin typeface="Courier New" pitchFamily="49" charset="0"/>
              </a:rPr>
              <a:t>System.out.println("Texte ou données à afficher");</a:t>
            </a:r>
          </a:p>
          <a:p>
            <a:pPr>
              <a:lnSpc>
                <a:spcPct val="90000"/>
              </a:lnSpc>
            </a:pPr>
            <a:r>
              <a:rPr lang="fr-FR" smtClean="0"/>
              <a:t>Choisir un nombre aléatoire</a:t>
            </a:r>
          </a:p>
          <a:p>
            <a:pPr lvl="1">
              <a:lnSpc>
                <a:spcPct val="90000"/>
              </a:lnSpc>
            </a:pPr>
            <a:r>
              <a:rPr lang="fr-FR" smtClean="0">
                <a:latin typeface="Courier New" pitchFamily="49" charset="0"/>
              </a:rPr>
              <a:t>Math.random(); // Renvoie un </a:t>
            </a:r>
            <a:r>
              <a:rPr lang="fr-FR" b="1" i="1" smtClean="0">
                <a:latin typeface="Courier New" pitchFamily="49" charset="0"/>
              </a:rPr>
              <a:t>double</a:t>
            </a:r>
            <a:r>
              <a:rPr lang="fr-FR" smtClean="0">
                <a:latin typeface="Courier New" pitchFamily="49" charset="0"/>
              </a:rPr>
              <a:t> entre 0 et 1</a:t>
            </a:r>
          </a:p>
          <a:p>
            <a:pPr>
              <a:lnSpc>
                <a:spcPct val="90000"/>
              </a:lnSpc>
            </a:pPr>
            <a:r>
              <a:rPr lang="fr-FR" smtClean="0"/>
              <a:t>Convertir un double en entier</a:t>
            </a:r>
          </a:p>
          <a:p>
            <a:pPr lvl="1">
              <a:lnSpc>
                <a:spcPct val="90000"/>
              </a:lnSpc>
            </a:pPr>
            <a:r>
              <a:rPr lang="fr-FR" smtClean="0">
                <a:latin typeface="Courier New" pitchFamily="49" charset="0"/>
              </a:rPr>
              <a:t>int i = (int) d; // A supposer que </a:t>
            </a:r>
            <a:r>
              <a:rPr lang="fr-FR" b="1" i="1" smtClean="0">
                <a:latin typeface="Courier New" pitchFamily="49" charset="0"/>
              </a:rPr>
              <a:t>d</a:t>
            </a:r>
            <a:r>
              <a:rPr lang="fr-FR" smtClean="0">
                <a:latin typeface="Courier New" pitchFamily="49" charset="0"/>
              </a:rPr>
              <a:t> est un </a:t>
            </a:r>
            <a:r>
              <a:rPr lang="fr-FR" b="1" i="1" smtClean="0">
                <a:latin typeface="Courier New" pitchFamily="49" charset="0"/>
              </a:rPr>
              <a:t>double</a:t>
            </a:r>
          </a:p>
          <a:p>
            <a:pPr>
              <a:lnSpc>
                <a:spcPct val="90000"/>
              </a:lnSpc>
            </a:pPr>
            <a:r>
              <a:rPr lang="fr-FR" smtClean="0"/>
              <a:t>Convertir un entier en chaîne de caractères</a:t>
            </a:r>
          </a:p>
          <a:p>
            <a:pPr lvl="1">
              <a:lnSpc>
                <a:spcPct val="90000"/>
              </a:lnSpc>
            </a:pPr>
            <a:r>
              <a:rPr lang="fr-FR" smtClean="0">
                <a:latin typeface="Courier New" pitchFamily="49" charset="0"/>
              </a:rPr>
              <a:t>String s = ""+i; // A supposer que </a:t>
            </a:r>
            <a:r>
              <a:rPr lang="fr-FR" b="1" i="1" smtClean="0">
                <a:latin typeface="Courier New" pitchFamily="49" charset="0"/>
              </a:rPr>
              <a:t>i</a:t>
            </a:r>
            <a:r>
              <a:rPr lang="fr-FR" smtClean="0">
                <a:latin typeface="Courier New" pitchFamily="49" charset="0"/>
              </a:rPr>
              <a:t> est un </a:t>
            </a:r>
            <a:r>
              <a:rPr lang="fr-FR" b="1" i="1" smtClean="0">
                <a:latin typeface="Courier New" pitchFamily="49" charset="0"/>
              </a:rPr>
              <a:t>int</a:t>
            </a:r>
          </a:p>
          <a:p>
            <a:pPr>
              <a:lnSpc>
                <a:spcPct val="90000"/>
              </a:lnSpc>
            </a:pPr>
            <a:r>
              <a:rPr lang="fr-FR" smtClean="0"/>
              <a:t>Obtenir le nombre entier contenu dans une chaîne de caractère:</a:t>
            </a:r>
          </a:p>
          <a:p>
            <a:pPr lvl="1">
              <a:lnSpc>
                <a:spcPct val="90000"/>
              </a:lnSpc>
            </a:pPr>
            <a:r>
              <a:rPr lang="fr-FR" smtClean="0">
                <a:latin typeface="Courier New" pitchFamily="49" charset="0"/>
              </a:rPr>
              <a:t>int i = Integer.parseInt(s);// Si </a:t>
            </a:r>
            <a:r>
              <a:rPr lang="fr-FR" b="1" i="1" smtClean="0">
                <a:latin typeface="Courier New" pitchFamily="49" charset="0"/>
              </a:rPr>
              <a:t>s</a:t>
            </a:r>
            <a:r>
              <a:rPr lang="fr-FR" smtClean="0">
                <a:latin typeface="Courier New" pitchFamily="49" charset="0"/>
              </a:rPr>
              <a:t> est une chaîne de </a:t>
            </a:r>
            <a:br>
              <a:rPr lang="fr-FR" smtClean="0">
                <a:latin typeface="Courier New" pitchFamily="49" charset="0"/>
              </a:rPr>
            </a:br>
            <a:r>
              <a:rPr lang="fr-FR" smtClean="0">
                <a:latin typeface="Courier New" pitchFamily="49" charset="0"/>
              </a:rPr>
              <a:t>				      // caractères faite d’1 entier</a:t>
            </a:r>
          </a:p>
          <a:p>
            <a:pPr>
              <a:lnSpc>
                <a:spcPct val="90000"/>
              </a:lnSpc>
            </a:pPr>
            <a:r>
              <a:rPr lang="fr-FR" smtClean="0"/>
              <a:t>Vérifier si une chaîne de caractères est égale à une autre</a:t>
            </a:r>
          </a:p>
          <a:p>
            <a:pPr lvl="1">
              <a:lnSpc>
                <a:spcPct val="90000"/>
              </a:lnSpc>
            </a:pPr>
            <a:r>
              <a:rPr lang="fr-FR" smtClean="0">
                <a:latin typeface="Courier New" pitchFamily="49" charset="0"/>
              </a:rPr>
              <a:t>s1.equals(s2) // Renvoie </a:t>
            </a:r>
            <a:r>
              <a:rPr lang="fr-FR" b="1" i="1" smtClean="0">
                <a:latin typeface="Courier New" pitchFamily="49" charset="0"/>
              </a:rPr>
              <a:t>true</a:t>
            </a:r>
            <a:r>
              <a:rPr lang="fr-FR" smtClean="0">
                <a:latin typeface="Courier New" pitchFamily="49" charset="0"/>
              </a:rPr>
              <a:t> si </a:t>
            </a:r>
            <a:r>
              <a:rPr lang="fr-FR" b="1" i="1" smtClean="0">
                <a:latin typeface="Courier New" pitchFamily="49" charset="0"/>
              </a:rPr>
              <a:t>s1</a:t>
            </a:r>
            <a:r>
              <a:rPr lang="fr-FR" smtClean="0">
                <a:latin typeface="Courier New" pitchFamily="49" charset="0"/>
              </a:rPr>
              <a:t>=</a:t>
            </a:r>
            <a:r>
              <a:rPr lang="fr-FR" b="1" i="1" smtClean="0">
                <a:latin typeface="Courier New" pitchFamily="49" charset="0"/>
              </a:rPr>
              <a:t>s2</a:t>
            </a:r>
            <a:r>
              <a:rPr lang="fr-FR" smtClean="0">
                <a:latin typeface="Courier New" pitchFamily="49" charset="0"/>
              </a:rPr>
              <a:t> et </a:t>
            </a:r>
            <a:r>
              <a:rPr lang="fr-FR" b="1" i="1" smtClean="0">
                <a:latin typeface="Courier New" pitchFamily="49" charset="0"/>
              </a:rPr>
              <a:t>false</a:t>
            </a:r>
            <a:r>
              <a:rPr lang="fr-FR" smtClean="0">
                <a:latin typeface="Courier New" pitchFamily="49" charset="0"/>
              </a:rPr>
              <a:t> sinon</a:t>
            </a:r>
            <a:endParaRPr lang="fr-FR" b="1" i="1" smtClean="0">
              <a:latin typeface="Courier New" pitchFamily="49" charset="0"/>
            </a:endParaRPr>
          </a:p>
          <a:p>
            <a:pPr lvl="1">
              <a:lnSpc>
                <a:spcPct val="90000"/>
              </a:lnSpc>
            </a:pPr>
            <a:r>
              <a:rPr lang="fr-FR" smtClean="0">
                <a:latin typeface="Courier New" pitchFamily="49" charset="0"/>
              </a:rPr>
              <a:t>s1.equalsIgnoreCase(s2) // Idem sans prêter attention aux </a:t>
            </a:r>
            <a:br>
              <a:rPr lang="fr-FR" smtClean="0">
                <a:latin typeface="Courier New" pitchFamily="49" charset="0"/>
              </a:rPr>
            </a:br>
            <a:r>
              <a:rPr lang="fr-FR" smtClean="0">
                <a:latin typeface="Courier New" pitchFamily="49" charset="0"/>
              </a:rPr>
              <a:t>				  // majuscules/minuscules</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Footer Placeholder 3"/>
          <p:cNvSpPr>
            <a:spLocks noGrp="1"/>
          </p:cNvSpPr>
          <p:nvPr>
            <p:ph type="ftr" sz="quarter" idx="10"/>
          </p:nvPr>
        </p:nvSpPr>
        <p:spPr>
          <a:noFill/>
        </p:spPr>
        <p:txBody>
          <a:bodyPr/>
          <a:lstStyle/>
          <a:p>
            <a:r>
              <a:rPr lang="fr-FR" smtClean="0"/>
              <a:t>Cours Java 2013 Bersini</a:t>
            </a:r>
            <a:endParaRPr lang="fr-FR" u="sng"/>
          </a:p>
        </p:txBody>
      </p:sp>
      <p:sp>
        <p:nvSpPr>
          <p:cNvPr id="176131" name="Rectangle 2"/>
          <p:cNvSpPr>
            <a:spLocks noGrp="1" noChangeArrowheads="1"/>
          </p:cNvSpPr>
          <p:nvPr>
            <p:ph type="title"/>
          </p:nvPr>
        </p:nvSpPr>
        <p:spPr/>
        <p:txBody>
          <a:bodyPr/>
          <a:lstStyle/>
          <a:p>
            <a:r>
              <a:rPr lang="fr-FR" sz="3600" smtClean="0"/>
              <a:t>Trucs et astuces de base</a:t>
            </a:r>
            <a:br>
              <a:rPr lang="fr-FR" sz="3600" smtClean="0"/>
            </a:br>
            <a:r>
              <a:rPr lang="fr-FR" sz="2800" smtClean="0"/>
              <a:t>Méthodes essentielles</a:t>
            </a:r>
          </a:p>
        </p:txBody>
      </p:sp>
      <p:sp>
        <p:nvSpPr>
          <p:cNvPr id="176132" name="Rectangle 3"/>
          <p:cNvSpPr>
            <a:spLocks noGrp="1" noChangeArrowheads="1"/>
          </p:cNvSpPr>
          <p:nvPr>
            <p:ph type="body" idx="1"/>
          </p:nvPr>
        </p:nvSpPr>
        <p:spPr>
          <a:xfrm>
            <a:off x="152400" y="1009650"/>
            <a:ext cx="8991600" cy="5307013"/>
          </a:xfrm>
        </p:spPr>
        <p:txBody>
          <a:bodyPr/>
          <a:lstStyle/>
          <a:p>
            <a:pPr>
              <a:lnSpc>
                <a:spcPct val="110000"/>
              </a:lnSpc>
            </a:pPr>
            <a:r>
              <a:rPr lang="fr-FR" smtClean="0"/>
              <a:t>Manipuler les dates</a:t>
            </a:r>
          </a:p>
          <a:p>
            <a:pPr lvl="1">
              <a:lnSpc>
                <a:spcPct val="110000"/>
              </a:lnSpc>
            </a:pPr>
            <a:r>
              <a:rPr lang="fr-FR" smtClean="0"/>
              <a:t>La classe java.util.Date</a:t>
            </a:r>
          </a:p>
          <a:p>
            <a:pPr lvl="2">
              <a:lnSpc>
                <a:spcPct val="110000"/>
              </a:lnSpc>
            </a:pPr>
            <a:r>
              <a:rPr lang="fr-FR" smtClean="0"/>
              <a:t>Contient en fait un entier long qui correspond à un moment dans le temps</a:t>
            </a:r>
            <a:br>
              <a:rPr lang="fr-FR" smtClean="0"/>
            </a:br>
            <a:r>
              <a:rPr lang="fr-FR" smtClean="0"/>
              <a:t>exprimé en millisecondes depuis le 1/1/1970 à 0:00:00-000</a:t>
            </a:r>
          </a:p>
          <a:p>
            <a:pPr lvl="2">
              <a:lnSpc>
                <a:spcPct val="110000"/>
              </a:lnSpc>
            </a:pPr>
            <a:r>
              <a:rPr lang="fr-FR" smtClean="0"/>
              <a:t>Pour créer une date:</a:t>
            </a:r>
          </a:p>
          <a:p>
            <a:pPr lvl="3">
              <a:lnSpc>
                <a:spcPct val="110000"/>
              </a:lnSpc>
            </a:pPr>
            <a:r>
              <a:rPr lang="fr-FR" sz="1300" smtClean="0">
                <a:latin typeface="Courier New" pitchFamily="49" charset="0"/>
              </a:rPr>
              <a:t>Date d = new Date();</a:t>
            </a:r>
            <a:br>
              <a:rPr lang="fr-FR" sz="1300" smtClean="0">
                <a:latin typeface="Courier New" pitchFamily="49" charset="0"/>
              </a:rPr>
            </a:br>
            <a:r>
              <a:rPr lang="fr-FR" sz="1300" smtClean="0">
                <a:latin typeface="Courier New" pitchFamily="49" charset="0"/>
              </a:rPr>
              <a:t>DateFormat df=DateFormat.getDateInstance(DateFormat.SHORT,Locale.FRANCE);</a:t>
            </a:r>
            <a:br>
              <a:rPr lang="fr-FR" sz="1300" smtClean="0">
                <a:latin typeface="Courier New" pitchFamily="49" charset="0"/>
              </a:rPr>
            </a:br>
            <a:r>
              <a:rPr lang="fr-FR" sz="1300" smtClean="0">
                <a:latin typeface="Courier New" pitchFamily="49" charset="0"/>
              </a:rPr>
              <a:t>try {</a:t>
            </a:r>
            <a:br>
              <a:rPr lang="fr-FR" sz="1300" smtClean="0">
                <a:latin typeface="Courier New" pitchFamily="49" charset="0"/>
              </a:rPr>
            </a:br>
            <a:r>
              <a:rPr lang="fr-FR" sz="1300" smtClean="0">
                <a:latin typeface="Courier New" pitchFamily="49" charset="0"/>
              </a:rPr>
              <a:t>	d = df.parse("13/11/2005");</a:t>
            </a:r>
            <a:br>
              <a:rPr lang="fr-FR" sz="1300" smtClean="0">
                <a:latin typeface="Courier New" pitchFamily="49" charset="0"/>
              </a:rPr>
            </a:br>
            <a:r>
              <a:rPr lang="fr-FR" sz="1300" smtClean="0">
                <a:latin typeface="Courier New" pitchFamily="49" charset="0"/>
              </a:rPr>
              <a:t>} catch (ParseException e) {e.printStackTrace();}</a:t>
            </a:r>
          </a:p>
          <a:p>
            <a:pPr lvl="2">
              <a:lnSpc>
                <a:spcPct val="110000"/>
              </a:lnSpc>
            </a:pPr>
            <a:r>
              <a:rPr lang="fr-FR" smtClean="0"/>
              <a:t>Pour obtenir la date et l’heure du système:</a:t>
            </a:r>
          </a:p>
          <a:p>
            <a:pPr lvl="3">
              <a:lnSpc>
                <a:spcPct val="110000"/>
              </a:lnSpc>
            </a:pPr>
            <a:r>
              <a:rPr lang="fr-FR" sz="1300" smtClean="0">
                <a:latin typeface="Courier New" pitchFamily="49" charset="0"/>
              </a:rPr>
              <a:t>Date d = new Date(System.currentTimeMillis());</a:t>
            </a:r>
          </a:p>
          <a:p>
            <a:pPr lvl="2">
              <a:lnSpc>
                <a:spcPct val="110000"/>
              </a:lnSpc>
            </a:pPr>
            <a:r>
              <a:rPr lang="fr-FR" smtClean="0"/>
              <a:t>Pour formater une date:</a:t>
            </a:r>
          </a:p>
          <a:p>
            <a:pPr lvl="3">
              <a:lnSpc>
                <a:spcPct val="110000"/>
              </a:lnSpc>
            </a:pPr>
            <a:r>
              <a:rPr lang="fr-FR" sz="1300" smtClean="0">
                <a:latin typeface="Courier New" pitchFamily="49" charset="0"/>
              </a:rPr>
              <a:t>String s = DateFormat.getDateInstance(DateFormat.SHORT).format(</a:t>
            </a:r>
            <a:r>
              <a:rPr lang="fr-FR" sz="1300" b="1" i="1" smtClean="0">
                <a:latin typeface="Courier New" pitchFamily="49" charset="0"/>
              </a:rPr>
              <a:t>d</a:t>
            </a:r>
            <a:r>
              <a:rPr lang="fr-FR" sz="1300" smtClean="0">
                <a:latin typeface="Courier New" pitchFamily="49" charset="0"/>
              </a:rPr>
              <a:t>);</a:t>
            </a:r>
          </a:p>
          <a:p>
            <a:pPr lvl="3">
              <a:lnSpc>
                <a:spcPct val="110000"/>
              </a:lnSpc>
            </a:pPr>
            <a:r>
              <a:rPr lang="fr-FR" sz="1300" smtClean="0">
                <a:latin typeface="Courier New" pitchFamily="49" charset="0"/>
              </a:rPr>
              <a:t>String s = DateFormat.getDateInstance(DateFormat.LONG).format(</a:t>
            </a:r>
            <a:r>
              <a:rPr lang="fr-FR" sz="1300" b="1" i="1" smtClean="0">
                <a:latin typeface="Courier New" pitchFamily="49" charset="0"/>
              </a:rPr>
              <a:t>d</a:t>
            </a:r>
            <a:r>
              <a:rPr lang="fr-FR" sz="1300" smtClean="0">
                <a:latin typeface="Courier New" pitchFamily="49" charset="0"/>
              </a:rPr>
              <a:t>);</a:t>
            </a:r>
          </a:p>
          <a:p>
            <a:pPr lvl="3">
              <a:lnSpc>
                <a:spcPct val="110000"/>
              </a:lnSpc>
            </a:pPr>
            <a:r>
              <a:rPr lang="fr-FR" sz="1300" smtClean="0">
                <a:latin typeface="Courier New" pitchFamily="49" charset="0"/>
              </a:rPr>
              <a:t>String s = DateFormat.getDateInstance(DateFormat.MEDIUM).format(</a:t>
            </a:r>
            <a:r>
              <a:rPr lang="fr-FR" sz="1300" b="1" i="1" smtClean="0">
                <a:latin typeface="Courier New" pitchFamily="49" charset="0"/>
              </a:rPr>
              <a:t>d</a:t>
            </a:r>
            <a:r>
              <a:rPr lang="fr-FR" sz="1300" smtClean="0">
                <a:latin typeface="Courier New" pitchFamily="49" charset="0"/>
              </a:rPr>
              <a:t>);</a:t>
            </a:r>
          </a:p>
          <a:p>
            <a:pPr lvl="2">
              <a:lnSpc>
                <a:spcPct val="110000"/>
              </a:lnSpc>
            </a:pPr>
            <a:r>
              <a:rPr lang="fr-FR" smtClean="0"/>
              <a:t>Il faut pour cela importer:</a:t>
            </a:r>
          </a:p>
          <a:p>
            <a:pPr lvl="3">
              <a:lnSpc>
                <a:spcPct val="110000"/>
              </a:lnSpc>
            </a:pPr>
            <a:r>
              <a:rPr lang="fr-FR" sz="1300" smtClean="0">
                <a:latin typeface="Courier New" pitchFamily="49" charset="0"/>
              </a:rPr>
              <a:t>java.util.Date, java.util.Locale, java.text.DateFormat</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Footer Placeholder 3"/>
          <p:cNvSpPr>
            <a:spLocks noGrp="1"/>
          </p:cNvSpPr>
          <p:nvPr>
            <p:ph type="ftr" sz="quarter" idx="10"/>
          </p:nvPr>
        </p:nvSpPr>
        <p:spPr>
          <a:noFill/>
        </p:spPr>
        <p:txBody>
          <a:bodyPr/>
          <a:lstStyle/>
          <a:p>
            <a:r>
              <a:rPr lang="fr-FR" smtClean="0"/>
              <a:t>Cours Java 2013 Bersini</a:t>
            </a:r>
            <a:endParaRPr lang="fr-FR" u="sng"/>
          </a:p>
        </p:txBody>
      </p:sp>
      <p:sp>
        <p:nvSpPr>
          <p:cNvPr id="178179" name="Rectangle 2"/>
          <p:cNvSpPr>
            <a:spLocks noGrp="1" noChangeArrowheads="1"/>
          </p:cNvSpPr>
          <p:nvPr>
            <p:ph type="title"/>
          </p:nvPr>
        </p:nvSpPr>
        <p:spPr/>
        <p:txBody>
          <a:bodyPr/>
          <a:lstStyle/>
          <a:p>
            <a:r>
              <a:rPr lang="fr-FR" sz="3600" smtClean="0"/>
              <a:t>Trucs et astuces de base</a:t>
            </a:r>
            <a:br>
              <a:rPr lang="fr-FR" sz="3600" smtClean="0"/>
            </a:br>
            <a:r>
              <a:rPr lang="fr-FR" sz="2800" smtClean="0"/>
              <a:t>Méthodes essentielles</a:t>
            </a:r>
            <a:endParaRPr lang="en-US" sz="2800" smtClean="0"/>
          </a:p>
        </p:txBody>
      </p:sp>
      <p:sp>
        <p:nvSpPr>
          <p:cNvPr id="178180" name="Rectangle 3"/>
          <p:cNvSpPr>
            <a:spLocks noGrp="1" noChangeArrowheads="1"/>
          </p:cNvSpPr>
          <p:nvPr>
            <p:ph type="body" idx="1"/>
          </p:nvPr>
        </p:nvSpPr>
        <p:spPr>
          <a:xfrm>
            <a:off x="152400" y="1196975"/>
            <a:ext cx="8839200" cy="5092700"/>
          </a:xfrm>
        </p:spPr>
        <p:txBody>
          <a:bodyPr/>
          <a:lstStyle/>
          <a:p>
            <a:r>
              <a:rPr lang="fr-BE" sz="2400" smtClean="0"/>
              <a:t>Récupérer les entrées au clavier de l’utilisateur:</a:t>
            </a:r>
          </a:p>
          <a:p>
            <a:pPr lvl="1"/>
            <a:r>
              <a:rPr lang="fr-BE" sz="2000" smtClean="0"/>
              <a:t>Au début du programme (avant la déclaration de la classe):</a:t>
            </a:r>
          </a:p>
          <a:p>
            <a:pPr>
              <a:buFont typeface="Symbol" pitchFamily="18" charset="2"/>
              <a:buNone/>
            </a:pPr>
            <a:r>
              <a:rPr lang="fr-BE" sz="1500" smtClean="0">
                <a:latin typeface="Courier New" pitchFamily="49" charset="0"/>
              </a:rPr>
              <a:t>import</a:t>
            </a:r>
            <a:r>
              <a:rPr lang="fr-BE" sz="1500" b="0" smtClean="0">
                <a:latin typeface="Courier New" pitchFamily="49" charset="0"/>
              </a:rPr>
              <a:t> java.io.BufferedReader;</a:t>
            </a:r>
          </a:p>
          <a:p>
            <a:pPr>
              <a:buFont typeface="Symbol" pitchFamily="18" charset="2"/>
              <a:buNone/>
            </a:pPr>
            <a:r>
              <a:rPr lang="fr-BE" sz="1500" smtClean="0">
                <a:latin typeface="Courier New" pitchFamily="49" charset="0"/>
              </a:rPr>
              <a:t>import</a:t>
            </a:r>
            <a:r>
              <a:rPr lang="fr-BE" sz="1500" b="0" smtClean="0">
                <a:latin typeface="Courier New" pitchFamily="49" charset="0"/>
              </a:rPr>
              <a:t> java.io.InputStreamReader;</a:t>
            </a:r>
          </a:p>
          <a:p>
            <a:pPr>
              <a:buFont typeface="Symbol" pitchFamily="18" charset="2"/>
              <a:buNone/>
            </a:pPr>
            <a:endParaRPr lang="fr-BE" sz="1500" b="0" smtClean="0">
              <a:latin typeface="Courier New" pitchFamily="49" charset="0"/>
            </a:endParaRPr>
          </a:p>
          <a:p>
            <a:pPr lvl="1"/>
            <a:r>
              <a:rPr lang="fr-BE" sz="2000" smtClean="0"/>
              <a:t>Au moment d’inviter l’utilisateur à introduire quelque chose au clavier:</a:t>
            </a:r>
          </a:p>
          <a:p>
            <a:pPr>
              <a:buFont typeface="Symbol" pitchFamily="18" charset="2"/>
              <a:buNone/>
            </a:pPr>
            <a:r>
              <a:rPr lang="fr-BE" sz="1500" b="0" smtClean="0">
                <a:latin typeface="Courier New" pitchFamily="49" charset="0"/>
              </a:rPr>
              <a:t>BufferedReader b = </a:t>
            </a:r>
            <a:r>
              <a:rPr lang="fr-BE" sz="1500" smtClean="0">
                <a:latin typeface="Courier New" pitchFamily="49" charset="0"/>
              </a:rPr>
              <a:t>new </a:t>
            </a:r>
            <a:r>
              <a:rPr lang="fr-BE" sz="1500" b="0" smtClean="0">
                <a:latin typeface="Courier New" pitchFamily="49" charset="0"/>
              </a:rPr>
              <a:t>BufferedReader(</a:t>
            </a:r>
            <a:r>
              <a:rPr lang="fr-BE" sz="1500" smtClean="0">
                <a:latin typeface="Courier New" pitchFamily="49" charset="0"/>
              </a:rPr>
              <a:t>new</a:t>
            </a:r>
            <a:r>
              <a:rPr lang="fr-BE" sz="1500" b="0" smtClean="0">
                <a:latin typeface="Courier New" pitchFamily="49" charset="0"/>
              </a:rPr>
              <a:t> InputStreamReader(System.in));</a:t>
            </a:r>
          </a:p>
          <a:p>
            <a:pPr>
              <a:buFont typeface="Symbol" pitchFamily="18" charset="2"/>
              <a:buNone/>
            </a:pPr>
            <a:r>
              <a:rPr lang="fr-BE" sz="1500" b="0" smtClean="0">
                <a:latin typeface="Courier New" pitchFamily="49" charset="0"/>
              </a:rPr>
              <a:t>String s = "";</a:t>
            </a:r>
          </a:p>
          <a:p>
            <a:pPr>
              <a:buFont typeface="Symbol" pitchFamily="18" charset="2"/>
              <a:buNone/>
            </a:pPr>
            <a:r>
              <a:rPr lang="fr-BE" sz="1500" smtClean="0">
                <a:latin typeface="Courier New" pitchFamily="49" charset="0"/>
              </a:rPr>
              <a:t>try </a:t>
            </a:r>
            <a:r>
              <a:rPr lang="fr-BE" sz="1500" b="0" smtClean="0">
                <a:latin typeface="Courier New" pitchFamily="49" charset="0"/>
              </a:rPr>
              <a:t>{ </a:t>
            </a:r>
          </a:p>
          <a:p>
            <a:pPr>
              <a:buFont typeface="Symbol" pitchFamily="18" charset="2"/>
              <a:buNone/>
            </a:pPr>
            <a:r>
              <a:rPr lang="fr-BE" sz="1500" b="0" smtClean="0">
                <a:latin typeface="Courier New" pitchFamily="49" charset="0"/>
              </a:rPr>
              <a:t>	s = b.readLine();</a:t>
            </a:r>
          </a:p>
          <a:p>
            <a:pPr>
              <a:buFont typeface="Symbol" pitchFamily="18" charset="2"/>
              <a:buNone/>
            </a:pPr>
            <a:r>
              <a:rPr lang="fr-BE" sz="1500" b="0" smtClean="0">
                <a:latin typeface="Courier New" pitchFamily="49" charset="0"/>
              </a:rPr>
              <a:t>} </a:t>
            </a:r>
            <a:r>
              <a:rPr lang="fr-BE" sz="1500" smtClean="0">
                <a:latin typeface="Courier New" pitchFamily="49" charset="0"/>
              </a:rPr>
              <a:t>catch</a:t>
            </a:r>
            <a:r>
              <a:rPr lang="fr-BE" sz="1500" b="0" smtClean="0">
                <a:latin typeface="Courier New" pitchFamily="49" charset="0"/>
              </a:rPr>
              <a:t>(Exception e){System.exit(1);}</a:t>
            </a:r>
          </a:p>
          <a:p>
            <a:pPr>
              <a:buFont typeface="Symbol" pitchFamily="18" charset="2"/>
              <a:buNone/>
            </a:pPr>
            <a:r>
              <a:rPr lang="fr-BE" sz="1500" b="0" smtClean="0">
                <a:latin typeface="Courier New" pitchFamily="49" charset="0"/>
              </a:rPr>
              <a:t>n = Integer.parseInt(s);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p:cNvSpPr>
            <a:spLocks noGrp="1"/>
          </p:cNvSpPr>
          <p:nvPr>
            <p:ph type="ftr" sz="quarter" idx="10"/>
          </p:nvPr>
        </p:nvSpPr>
        <p:spPr>
          <a:noFill/>
        </p:spPr>
        <p:txBody>
          <a:bodyPr/>
          <a:lstStyle/>
          <a:p>
            <a:r>
              <a:rPr lang="fr-FR" smtClean="0"/>
              <a:t>Cours Java 2013 Bersini</a:t>
            </a:r>
            <a:endParaRPr lang="fr-FR" u="sng"/>
          </a:p>
        </p:txBody>
      </p:sp>
      <p:sp>
        <p:nvSpPr>
          <p:cNvPr id="32771" name="Rectangle 5"/>
          <p:cNvSpPr>
            <a:spLocks noGrp="1" noChangeArrowheads="1"/>
          </p:cNvSpPr>
          <p:nvPr>
            <p:ph type="title"/>
          </p:nvPr>
        </p:nvSpPr>
        <p:spPr/>
        <p:txBody>
          <a:bodyPr/>
          <a:lstStyle/>
          <a:p>
            <a:r>
              <a:rPr lang="fr-BE" smtClean="0"/>
              <a:t>Références Web</a:t>
            </a:r>
            <a:endParaRPr lang="en-US" smtClean="0"/>
          </a:p>
        </p:txBody>
      </p:sp>
      <p:sp>
        <p:nvSpPr>
          <p:cNvPr id="32772" name="Rectangle 6"/>
          <p:cNvSpPr>
            <a:spLocks noGrp="1" noChangeArrowheads="1"/>
          </p:cNvSpPr>
          <p:nvPr>
            <p:ph type="body" idx="1"/>
          </p:nvPr>
        </p:nvSpPr>
        <p:spPr/>
        <p:txBody>
          <a:bodyPr/>
          <a:lstStyle/>
          <a:p>
            <a:r>
              <a:rPr lang="fr-BE" smtClean="0"/>
              <a:t>The Java Tutorial from Sun</a:t>
            </a:r>
          </a:p>
          <a:p>
            <a:pPr>
              <a:buFont typeface="Symbol" pitchFamily="18" charset="2"/>
              <a:buNone/>
            </a:pPr>
            <a:r>
              <a:rPr lang="en-US" smtClean="0"/>
              <a:t>		</a:t>
            </a:r>
            <a:r>
              <a:rPr lang="en-US" smtClean="0">
                <a:hlinkClick r:id="rId3"/>
              </a:rPr>
              <a:t>http://java.sun.com/docs/books/tutorial/</a:t>
            </a:r>
            <a:endParaRPr lang="en-US" smtClean="0"/>
          </a:p>
          <a:p>
            <a:r>
              <a:rPr lang="fr-BE" smtClean="0"/>
              <a:t>Thinking in Java</a:t>
            </a:r>
          </a:p>
          <a:p>
            <a:pPr>
              <a:buFont typeface="Symbol" pitchFamily="18" charset="2"/>
              <a:buNone/>
            </a:pPr>
            <a:r>
              <a:rPr lang="en-US" smtClean="0"/>
              <a:t>		</a:t>
            </a:r>
            <a:r>
              <a:rPr lang="en-US" smtClean="0">
                <a:hlinkClick r:id="rId4"/>
              </a:rPr>
              <a:t>http://www.thinkinginjava.org/</a:t>
            </a:r>
            <a:endParaRPr lang="en-US" smtClean="0"/>
          </a:p>
          <a:p>
            <a:pPr>
              <a:buFont typeface="Symbol" pitchFamily="18" charset="2"/>
              <a:buNone/>
            </a:pPr>
            <a:r>
              <a:rPr lang="en-US" smtClean="0"/>
              <a:t>		</a:t>
            </a:r>
            <a:r>
              <a:rPr lang="en-US" smtClean="0">
                <a:hlinkClick r:id="rId5"/>
              </a:rPr>
              <a:t>http://penserenjava.free.fr/</a:t>
            </a:r>
            <a:endParaRPr lang="en-US" smtClean="0"/>
          </a:p>
          <a:p>
            <a:r>
              <a:rPr lang="fr-BE" smtClean="0"/>
              <a:t>The Java Developer Connection</a:t>
            </a:r>
          </a:p>
          <a:p>
            <a:pPr>
              <a:buFont typeface="Symbol" pitchFamily="18" charset="2"/>
              <a:buNone/>
            </a:pPr>
            <a:r>
              <a:rPr lang="en-US" smtClean="0"/>
              <a:t>		</a:t>
            </a:r>
            <a:r>
              <a:rPr lang="en-US" smtClean="0">
                <a:hlinkClick r:id="rId6"/>
              </a:rPr>
              <a:t>http://developer.java.sun.com/developer/index.html</a:t>
            </a:r>
            <a:endParaRPr lang="en-US" smtClean="0"/>
          </a:p>
          <a:p>
            <a:r>
              <a:rPr lang="fr-BE" smtClean="0"/>
              <a:t>Gamelan</a:t>
            </a:r>
          </a:p>
          <a:p>
            <a:pPr>
              <a:buFont typeface="Symbol" pitchFamily="18" charset="2"/>
              <a:buNone/>
            </a:pPr>
            <a:r>
              <a:rPr lang="fr-BE" sz="1800" b="0" smtClean="0"/>
              <a:t>		</a:t>
            </a:r>
            <a:r>
              <a:rPr lang="fr-BE" smtClean="0">
                <a:hlinkClick r:id="rId7"/>
              </a:rPr>
              <a:t>http://www.gamelan.com</a:t>
            </a:r>
            <a:endParaRPr lang="fr-BE" smtClean="0"/>
          </a:p>
          <a:p>
            <a:r>
              <a:rPr lang="fr-BE" smtClean="0"/>
              <a:t>Java Applet Rating Services</a:t>
            </a:r>
          </a:p>
          <a:p>
            <a:pPr>
              <a:buFont typeface="Symbol" pitchFamily="18" charset="2"/>
              <a:buNone/>
            </a:pPr>
            <a:r>
              <a:rPr lang="fr-BE" smtClean="0"/>
              <a:t>		</a:t>
            </a:r>
            <a:r>
              <a:rPr lang="fr-BE" smtClean="0">
                <a:hlinkClick r:id="rId8"/>
              </a:rPr>
              <a:t>http://www.jars.com</a:t>
            </a:r>
            <a:r>
              <a:rPr lang="fr-BE" smtClean="0"/>
              <a:t> </a:t>
            </a:r>
            <a:endParaRPr lang="en-US" smtClean="0"/>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Footer Placeholder 3"/>
          <p:cNvSpPr>
            <a:spLocks noGrp="1"/>
          </p:cNvSpPr>
          <p:nvPr>
            <p:ph type="ftr" sz="quarter" idx="10"/>
          </p:nvPr>
        </p:nvSpPr>
        <p:spPr>
          <a:noFill/>
        </p:spPr>
        <p:txBody>
          <a:bodyPr/>
          <a:lstStyle/>
          <a:p>
            <a:r>
              <a:rPr lang="fr-FR" smtClean="0"/>
              <a:t>Cours Java 2013 Bersini</a:t>
            </a:r>
            <a:endParaRPr lang="fr-FR" u="sng"/>
          </a:p>
        </p:txBody>
      </p:sp>
      <p:sp>
        <p:nvSpPr>
          <p:cNvPr id="180227" name="Rectangle 2"/>
          <p:cNvSpPr>
            <a:spLocks noGrp="1" noChangeArrowheads="1"/>
          </p:cNvSpPr>
          <p:nvPr>
            <p:ph type="title"/>
          </p:nvPr>
        </p:nvSpPr>
        <p:spPr/>
        <p:txBody>
          <a:bodyPr/>
          <a:lstStyle/>
          <a:p>
            <a:r>
              <a:rPr lang="fr-BE" sz="3600" smtClean="0"/>
              <a:t>Exercices</a:t>
            </a:r>
            <a:endParaRPr lang="en-US" sz="3600" smtClean="0"/>
          </a:p>
        </p:txBody>
      </p:sp>
      <p:sp>
        <p:nvSpPr>
          <p:cNvPr id="180228" name="Rectangle 3"/>
          <p:cNvSpPr>
            <a:spLocks noGrp="1" noChangeArrowheads="1"/>
          </p:cNvSpPr>
          <p:nvPr>
            <p:ph type="body" idx="1"/>
          </p:nvPr>
        </p:nvSpPr>
        <p:spPr>
          <a:xfrm>
            <a:off x="152400" y="1050925"/>
            <a:ext cx="8839200" cy="5337175"/>
          </a:xfrm>
        </p:spPr>
        <p:txBody>
          <a:bodyPr/>
          <a:lstStyle/>
          <a:p>
            <a:r>
              <a:rPr lang="fr-BE" smtClean="0"/>
              <a:t>Ding Ding Bottle</a:t>
            </a:r>
          </a:p>
          <a:p>
            <a:pPr lvl="1"/>
            <a:r>
              <a:rPr lang="fr-BE" smtClean="0"/>
              <a:t>Ecrire un programme qui compte de 1 à 100</a:t>
            </a:r>
          </a:p>
          <a:p>
            <a:pPr lvl="1"/>
            <a:r>
              <a:rPr lang="fr-BE" smtClean="0"/>
              <a:t>Affiche ces nombres à l’écran</a:t>
            </a:r>
          </a:p>
          <a:p>
            <a:pPr lvl="1"/>
            <a:r>
              <a:rPr lang="fr-BE" smtClean="0"/>
              <a:t>Remplace les multiples de 5 par « Bottle »</a:t>
            </a:r>
          </a:p>
          <a:p>
            <a:pPr lvl="1"/>
            <a:r>
              <a:rPr lang="fr-BE" smtClean="0"/>
              <a:t>Remplace les multiples de 7 par « Ding Ding »</a:t>
            </a:r>
          </a:p>
          <a:p>
            <a:pPr lvl="1"/>
            <a:r>
              <a:rPr lang="fr-BE" smtClean="0"/>
              <a:t>Remplace les multiples de 5 et 7 par « Ding Ding Bottle »</a:t>
            </a:r>
          </a:p>
          <a:p>
            <a:r>
              <a:rPr lang="fr-BE" smtClean="0"/>
              <a:t>Calcul de factorielle</a:t>
            </a:r>
          </a:p>
          <a:p>
            <a:pPr lvl="1"/>
            <a:r>
              <a:rPr lang="fr-BE" smtClean="0"/>
              <a:t>Ecrire un programme qui calcule la factorielle de 15</a:t>
            </a:r>
          </a:p>
          <a:p>
            <a:pPr lvl="1"/>
            <a:r>
              <a:rPr lang="fr-BE" smtClean="0"/>
              <a:t>Et affiche le résultat à l’écran ainsi que tous les résultats intermédiaires</a:t>
            </a:r>
          </a:p>
          <a:p>
            <a:r>
              <a:rPr lang="fr-BE" smtClean="0"/>
              <a:t>Trouve le nombre</a:t>
            </a:r>
          </a:p>
          <a:p>
            <a:pPr lvl="1"/>
            <a:r>
              <a:rPr lang="fr-BE" smtClean="0"/>
              <a:t>Ecrire un programme qui choisit un nombre entier au hasard entre 1 et 10</a:t>
            </a:r>
          </a:p>
          <a:p>
            <a:pPr lvl="1"/>
            <a:r>
              <a:rPr lang="fr-BE" smtClean="0"/>
              <a:t>Laisse 3 chances à l’utilisateur pour le trouver (en l’indiquant au clavier)</a:t>
            </a:r>
          </a:p>
          <a:p>
            <a:pPr lvl="1"/>
            <a:r>
              <a:rPr lang="fr-BE" smtClean="0"/>
              <a:t>Lui demande ensuite s’il souhaite rejouer</a:t>
            </a:r>
          </a:p>
          <a:p>
            <a:pPr lvl="1"/>
            <a:r>
              <a:rPr lang="fr-BE" smtClean="0"/>
              <a:t>Eviter au maximum les redites (ne pas répéter le code)</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p:txBody>
          <a:bodyPr/>
          <a:lstStyle/>
          <a:p>
            <a:r>
              <a:rPr lang="en-US" smtClean="0"/>
              <a:t>Exercices Bonus</a:t>
            </a:r>
          </a:p>
        </p:txBody>
      </p:sp>
      <p:sp>
        <p:nvSpPr>
          <p:cNvPr id="182275" name="Content Placeholder 2"/>
          <p:cNvSpPr>
            <a:spLocks noGrp="1"/>
          </p:cNvSpPr>
          <p:nvPr>
            <p:ph idx="1"/>
          </p:nvPr>
        </p:nvSpPr>
        <p:spPr/>
        <p:txBody>
          <a:bodyPr/>
          <a:lstStyle/>
          <a:p>
            <a:r>
              <a:rPr lang="en-US" smtClean="0"/>
              <a:t>Ecrire un programme qui affiche sur la console un triangle de la forme suivante :</a:t>
            </a:r>
          </a:p>
          <a:p>
            <a:pPr lvl="2">
              <a:buFont typeface="Wingdings" pitchFamily="2" charset="2"/>
              <a:buNone/>
            </a:pPr>
            <a:r>
              <a:rPr lang="en-US" smtClean="0"/>
              <a:t>				 *</a:t>
            </a:r>
          </a:p>
          <a:p>
            <a:pPr lvl="2">
              <a:buFont typeface="Wingdings" pitchFamily="2" charset="2"/>
              <a:buNone/>
            </a:pPr>
            <a:r>
              <a:rPr lang="en-US" smtClean="0"/>
              <a:t>				***</a:t>
            </a:r>
          </a:p>
          <a:p>
            <a:pPr lvl="2">
              <a:buFont typeface="Wingdings" pitchFamily="2" charset="2"/>
              <a:buNone/>
            </a:pPr>
            <a:r>
              <a:rPr lang="en-US" smtClean="0"/>
              <a:t> 	                               *****</a:t>
            </a:r>
          </a:p>
          <a:p>
            <a:r>
              <a:rPr lang="en-US" smtClean="0"/>
              <a:t>En paramètre, fournissez à l’application le nombre de lignes du triangle</a:t>
            </a:r>
          </a:p>
          <a:p>
            <a:pPr lvl="2">
              <a:buFont typeface="Wingdings" pitchFamily="2" charset="2"/>
              <a:buNone/>
            </a:pPr>
            <a:endParaRPr lang="en-US" smtClean="0"/>
          </a:p>
          <a:p>
            <a:endParaRPr lang="en-US" smtClean="0"/>
          </a:p>
        </p:txBody>
      </p:sp>
      <p:sp>
        <p:nvSpPr>
          <p:cNvPr id="182276" name="Footer Placeholder 3"/>
          <p:cNvSpPr>
            <a:spLocks noGrp="1"/>
          </p:cNvSpPr>
          <p:nvPr>
            <p:ph type="ftr" sz="quarter" idx="10"/>
          </p:nvPr>
        </p:nvSpPr>
        <p:spPr>
          <a:noFill/>
        </p:spPr>
        <p:txBody>
          <a:bodyPr/>
          <a:lstStyle/>
          <a:p>
            <a:r>
              <a:rPr lang="fr-FR" smtClean="0"/>
              <a:t>Cours Java 2013 Bersini</a:t>
            </a:r>
            <a:endParaRPr lang="fr-FR" u="sng"/>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Footer Placeholder 3"/>
          <p:cNvSpPr>
            <a:spLocks noGrp="1"/>
          </p:cNvSpPr>
          <p:nvPr>
            <p:ph type="ftr" sz="quarter" idx="10"/>
          </p:nvPr>
        </p:nvSpPr>
        <p:spPr>
          <a:noFill/>
        </p:spPr>
        <p:txBody>
          <a:bodyPr/>
          <a:lstStyle/>
          <a:p>
            <a:r>
              <a:rPr lang="fr-FR" smtClean="0"/>
              <a:t>Cours Java 2013 Bersini</a:t>
            </a:r>
            <a:endParaRPr lang="fr-FR" u="sng"/>
          </a:p>
        </p:txBody>
      </p:sp>
      <p:sp>
        <p:nvSpPr>
          <p:cNvPr id="183299" name="Rectangle 2"/>
          <p:cNvSpPr>
            <a:spLocks noGrp="1" noChangeArrowheads="1"/>
          </p:cNvSpPr>
          <p:nvPr>
            <p:ph type="title"/>
          </p:nvPr>
        </p:nvSpPr>
        <p:spPr/>
        <p:txBody>
          <a:bodyPr/>
          <a:lstStyle/>
          <a:p>
            <a:r>
              <a:rPr lang="fr-BE" sz="3600" smtClean="0"/>
              <a:t>Exercices</a:t>
            </a:r>
            <a:endParaRPr lang="en-US" sz="3600" smtClean="0"/>
          </a:p>
        </p:txBody>
      </p:sp>
      <p:sp>
        <p:nvSpPr>
          <p:cNvPr id="183300" name="Rectangle 3"/>
          <p:cNvSpPr>
            <a:spLocks noGrp="1" noChangeArrowheads="1"/>
          </p:cNvSpPr>
          <p:nvPr>
            <p:ph type="body" idx="1"/>
          </p:nvPr>
        </p:nvSpPr>
        <p:spPr>
          <a:xfrm>
            <a:off x="152400" y="1050925"/>
            <a:ext cx="8839200" cy="5337175"/>
          </a:xfrm>
        </p:spPr>
        <p:txBody>
          <a:bodyPr/>
          <a:lstStyle/>
          <a:p>
            <a:r>
              <a:rPr lang="fr-BE" smtClean="0"/>
              <a:t>Comment procéder? Pour chaque programme:</a:t>
            </a:r>
          </a:p>
          <a:p>
            <a:pPr lvl="1"/>
            <a:r>
              <a:rPr lang="fr-BE" smtClean="0"/>
              <a:t>Créez une nouvelle classe dans votre projet « HelloWorld »</a:t>
            </a:r>
          </a:p>
          <a:p>
            <a:pPr lvl="1"/>
            <a:r>
              <a:rPr lang="fr-BE" smtClean="0"/>
              <a:t>Le code de base de la classe est le suivant:</a:t>
            </a:r>
          </a:p>
          <a:p>
            <a:pPr lvl="2">
              <a:buFont typeface="Wingdings" pitchFamily="2" charset="2"/>
              <a:buNone/>
            </a:pPr>
            <a:r>
              <a:rPr lang="fr-BE" smtClean="0">
                <a:latin typeface="Courier New" pitchFamily="49" charset="0"/>
              </a:rPr>
              <a:t>public class NomDeLaClasse{</a:t>
            </a:r>
          </a:p>
          <a:p>
            <a:pPr lvl="2">
              <a:buFont typeface="Wingdings" pitchFamily="2" charset="2"/>
              <a:buNone/>
            </a:pPr>
            <a:r>
              <a:rPr lang="fr-BE" smtClean="0">
                <a:latin typeface="Courier New" pitchFamily="49" charset="0"/>
              </a:rPr>
              <a:t>	 public static void main(String[] args){</a:t>
            </a:r>
          </a:p>
          <a:p>
            <a:pPr lvl="2">
              <a:buFont typeface="Wingdings" pitchFamily="2" charset="2"/>
              <a:buNone/>
            </a:pPr>
            <a:r>
              <a:rPr lang="fr-BE" smtClean="0">
                <a:latin typeface="Courier New" pitchFamily="49" charset="0"/>
              </a:rPr>
              <a:t>	   // C’est ici que vous écrirez votre programme</a:t>
            </a:r>
          </a:p>
          <a:p>
            <a:pPr lvl="2">
              <a:buFont typeface="Wingdings" pitchFamily="2" charset="2"/>
              <a:buNone/>
            </a:pPr>
            <a:r>
              <a:rPr lang="fr-BE" smtClean="0">
                <a:latin typeface="Courier New" pitchFamily="49" charset="0"/>
              </a:rPr>
              <a:t>	 }</a:t>
            </a:r>
          </a:p>
          <a:p>
            <a:pPr lvl="2">
              <a:buFont typeface="Wingdings" pitchFamily="2" charset="2"/>
              <a:buNone/>
            </a:pPr>
            <a:r>
              <a:rPr lang="fr-BE" smtClean="0">
                <a:latin typeface="Courier New" pitchFamily="49" charset="0"/>
              </a:rPr>
              <a:t>}</a:t>
            </a:r>
          </a:p>
          <a:p>
            <a:pPr lvl="1"/>
            <a:r>
              <a:rPr lang="fr-BE" smtClean="0"/>
              <a:t>Une fois votre programme écrit, créez une nouvelle configuration de lancement dans Eclipse et lancez-le pour en tester le fonctionnement</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Footer Placeholder 3"/>
          <p:cNvSpPr>
            <a:spLocks noGrp="1"/>
          </p:cNvSpPr>
          <p:nvPr>
            <p:ph type="ftr" sz="quarter" idx="10"/>
          </p:nvPr>
        </p:nvSpPr>
        <p:spPr>
          <a:noFill/>
        </p:spPr>
        <p:txBody>
          <a:bodyPr/>
          <a:lstStyle/>
          <a:p>
            <a:r>
              <a:rPr lang="fr-FR" smtClean="0"/>
              <a:t>Cours Java 2013 Bersini</a:t>
            </a:r>
            <a:endParaRPr lang="fr-FR" u="sng"/>
          </a:p>
        </p:txBody>
      </p:sp>
      <p:sp>
        <p:nvSpPr>
          <p:cNvPr id="185347" name="Rectangle 2"/>
          <p:cNvSpPr>
            <a:spLocks noGrp="1" noChangeArrowheads="1"/>
          </p:cNvSpPr>
          <p:nvPr>
            <p:ph type="title"/>
          </p:nvPr>
        </p:nvSpPr>
        <p:spPr/>
        <p:txBody>
          <a:bodyPr/>
          <a:lstStyle/>
          <a:p>
            <a:r>
              <a:rPr lang="fr-FR" sz="3600" smtClean="0"/>
              <a:t>Trucs et astuces de base</a:t>
            </a:r>
            <a:br>
              <a:rPr lang="fr-FR" sz="3600" smtClean="0"/>
            </a:br>
            <a:r>
              <a:rPr lang="en-US" sz="2800" smtClean="0"/>
              <a:t>Les tableaux (“Array”) (1/3)</a:t>
            </a:r>
          </a:p>
        </p:txBody>
      </p:sp>
      <p:sp>
        <p:nvSpPr>
          <p:cNvPr id="185348" name="Rectangle 3"/>
          <p:cNvSpPr>
            <a:spLocks noGrp="1" noChangeArrowheads="1"/>
          </p:cNvSpPr>
          <p:nvPr>
            <p:ph type="body" idx="1"/>
          </p:nvPr>
        </p:nvSpPr>
        <p:spPr>
          <a:xfrm>
            <a:off x="152400" y="1125538"/>
            <a:ext cx="8839200" cy="5106987"/>
          </a:xfrm>
        </p:spPr>
        <p:txBody>
          <a:bodyPr/>
          <a:lstStyle/>
          <a:p>
            <a:r>
              <a:rPr lang="fr-BE" smtClean="0"/>
              <a:t>Il arrive d’avoir à gérer un ensemble de variables qui forment un tout</a:t>
            </a:r>
          </a:p>
          <a:p>
            <a:r>
              <a:rPr lang="fr-BE" smtClean="0"/>
              <a:t>Un tableau est utilisé pour stocker une collection de variables de même type</a:t>
            </a:r>
          </a:p>
          <a:p>
            <a:r>
              <a:rPr lang="fr-BE" smtClean="0"/>
              <a:t>Il faut définir le type de variables que le tableau va contenir</a:t>
            </a:r>
          </a:p>
          <a:p>
            <a:r>
              <a:rPr lang="fr-BE" smtClean="0"/>
              <a:t>Les tableaux sont identifiés par des crochets [ ]</a:t>
            </a:r>
          </a:p>
          <a:p>
            <a:r>
              <a:rPr lang="fr-BE" smtClean="0"/>
              <a:t>Les « cases » du tableau sont identifiées par des indices dans les [ ]</a:t>
            </a:r>
          </a:p>
          <a:p>
            <a:r>
              <a:rPr lang="fr-BE" smtClean="0"/>
              <a:t>L’indexation des tableaux commence toujours à 0</a:t>
            </a:r>
          </a:p>
          <a:p>
            <a:r>
              <a:rPr lang="fr-BE" smtClean="0"/>
              <a:t>Un tableau doit être déclaré, initialisé, et rempli</a:t>
            </a:r>
          </a:p>
          <a:p>
            <a:endParaRPr lang="fr-BE" smtClean="0"/>
          </a:p>
          <a:p>
            <a:endParaRPr lang="fr-BE" smtClean="0"/>
          </a:p>
          <a:p>
            <a:endParaRPr lang="fr-BE" smtClean="0"/>
          </a:p>
          <a:p>
            <a:endParaRPr lang="fr-BE" smtClean="0"/>
          </a:p>
          <a:p>
            <a:r>
              <a:rPr lang="fr-BE" smtClean="0"/>
              <a:t>La capacité du tableau est fournie par </a:t>
            </a:r>
            <a:r>
              <a:rPr lang="fr-BE" smtClean="0">
                <a:latin typeface="Courier New" pitchFamily="49" charset="0"/>
              </a:rPr>
              <a:t>nomDuTableau.length</a:t>
            </a:r>
          </a:p>
        </p:txBody>
      </p:sp>
      <p:sp>
        <p:nvSpPr>
          <p:cNvPr id="185349" name="Text Box 4"/>
          <p:cNvSpPr txBox="1">
            <a:spLocks noChangeArrowheads="1"/>
          </p:cNvSpPr>
          <p:nvPr/>
        </p:nvSpPr>
        <p:spPr bwMode="auto">
          <a:xfrm>
            <a:off x="923925" y="4468813"/>
            <a:ext cx="7129463" cy="1089025"/>
          </a:xfrm>
          <a:prstGeom prst="rect">
            <a:avLst/>
          </a:prstGeom>
          <a:solidFill>
            <a:srgbClr val="E6F4FF"/>
          </a:solidFill>
          <a:ln w="19050">
            <a:solidFill>
              <a:schemeClr val="tx1"/>
            </a:solidFill>
            <a:miter lim="800000"/>
            <a:headEnd/>
            <a:tailEnd/>
          </a:ln>
        </p:spPr>
        <p:txBody>
          <a:bodyPr>
            <a:spAutoFit/>
          </a:bodyPr>
          <a:lstStyle/>
          <a:p>
            <a:pPr algn="l"/>
            <a:r>
              <a:rPr lang="fr-BE" b="1">
                <a:solidFill>
                  <a:schemeClr val="tx2"/>
                </a:solidFill>
                <a:latin typeface="Courier New" pitchFamily="49" charset="0"/>
              </a:rPr>
              <a:t>int[] nombres;			// déclaration</a:t>
            </a:r>
          </a:p>
          <a:p>
            <a:pPr algn="l"/>
            <a:r>
              <a:rPr lang="fr-BE" b="1">
                <a:solidFill>
                  <a:schemeClr val="tx2"/>
                </a:solidFill>
                <a:latin typeface="Courier New" pitchFamily="49" charset="0"/>
              </a:rPr>
              <a:t>nombres = new int[10];		// création</a:t>
            </a:r>
          </a:p>
          <a:p>
            <a:pPr algn="l"/>
            <a:r>
              <a:rPr lang="fr-BE" b="1">
                <a:solidFill>
                  <a:schemeClr val="tx2"/>
                </a:solidFill>
                <a:latin typeface="Courier New" pitchFamily="49" charset="0"/>
              </a:rPr>
              <a:t>int[] nombres = new int[10];	// déclaration et création</a:t>
            </a:r>
          </a:p>
          <a:p>
            <a:pPr algn="l"/>
            <a:r>
              <a:rPr lang="fr-BE" b="1">
                <a:solidFill>
                  <a:schemeClr val="tx2"/>
                </a:solidFill>
                <a:latin typeface="Courier New" pitchFamily="49" charset="0"/>
              </a:rPr>
              <a:t>nombres[0] = 28;		// Le 1</a:t>
            </a:r>
            <a:r>
              <a:rPr lang="fr-BE" b="1" baseline="30000">
                <a:solidFill>
                  <a:schemeClr val="tx2"/>
                </a:solidFill>
                <a:latin typeface="Courier New" pitchFamily="49" charset="0"/>
              </a:rPr>
              <a:t>er</a:t>
            </a:r>
            <a:r>
              <a:rPr lang="fr-BE" b="1">
                <a:solidFill>
                  <a:schemeClr val="tx2"/>
                </a:solidFill>
                <a:latin typeface="Courier New" pitchFamily="49" charset="0"/>
              </a:rPr>
              <a:t> élément est 28</a:t>
            </a:r>
            <a:endParaRPr lang="fr-FR">
              <a:latin typeface="Courier New" pitchFamily="49" charset="0"/>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Footer Placeholder 4"/>
          <p:cNvSpPr>
            <a:spLocks noGrp="1"/>
          </p:cNvSpPr>
          <p:nvPr>
            <p:ph type="ftr" sz="quarter" idx="10"/>
          </p:nvPr>
        </p:nvSpPr>
        <p:spPr>
          <a:noFill/>
        </p:spPr>
        <p:txBody>
          <a:bodyPr/>
          <a:lstStyle/>
          <a:p>
            <a:r>
              <a:rPr lang="fr-FR" smtClean="0"/>
              <a:t>Cours Java 2013 Bersini</a:t>
            </a:r>
            <a:endParaRPr lang="fr-FR" u="sng"/>
          </a:p>
        </p:txBody>
      </p:sp>
      <p:sp>
        <p:nvSpPr>
          <p:cNvPr id="187395" name="Rectangle 2"/>
          <p:cNvSpPr>
            <a:spLocks noGrp="1" noChangeArrowheads="1"/>
          </p:cNvSpPr>
          <p:nvPr>
            <p:ph type="title"/>
          </p:nvPr>
        </p:nvSpPr>
        <p:spPr/>
        <p:txBody>
          <a:bodyPr/>
          <a:lstStyle/>
          <a:p>
            <a:r>
              <a:rPr lang="fr-FR" sz="3600" smtClean="0"/>
              <a:t>Trucs et astuces de base</a:t>
            </a:r>
            <a:br>
              <a:rPr lang="fr-FR" sz="3600" smtClean="0"/>
            </a:br>
            <a:r>
              <a:rPr lang="en-US" sz="2800" smtClean="0"/>
              <a:t>Les tableaux (“Array”) (2/3)</a:t>
            </a:r>
          </a:p>
        </p:txBody>
      </p:sp>
      <p:sp>
        <p:nvSpPr>
          <p:cNvPr id="187396" name="Rectangle 3"/>
          <p:cNvSpPr>
            <a:spLocks noGrp="1" noChangeArrowheads="1"/>
          </p:cNvSpPr>
          <p:nvPr>
            <p:ph type="body" sz="half" idx="1"/>
          </p:nvPr>
        </p:nvSpPr>
        <p:spPr>
          <a:xfrm>
            <a:off x="152400" y="1169988"/>
            <a:ext cx="8812213" cy="909637"/>
          </a:xfrm>
        </p:spPr>
        <p:txBody>
          <a:bodyPr/>
          <a:lstStyle/>
          <a:p>
            <a:r>
              <a:rPr lang="fr-BE" sz="1800" smtClean="0"/>
              <a:t>On peut construire des tableaux à plusieurs dimensions</a:t>
            </a:r>
          </a:p>
          <a:p>
            <a:r>
              <a:rPr lang="fr-BE" sz="1800" smtClean="0"/>
              <a:t>Des tableaux à plusieurs dimensions sont en fait des tableaux de tableaux</a:t>
            </a:r>
          </a:p>
        </p:txBody>
      </p:sp>
      <p:graphicFrame>
        <p:nvGraphicFramePr>
          <p:cNvPr id="1059844" name="Group 4"/>
          <p:cNvGraphicFramePr>
            <a:graphicFrameLocks noGrp="1"/>
          </p:cNvGraphicFramePr>
          <p:nvPr>
            <p:ph sz="half" idx="2"/>
          </p:nvPr>
        </p:nvGraphicFramePr>
        <p:xfrm>
          <a:off x="323850" y="2079625"/>
          <a:ext cx="8496300" cy="2907792"/>
        </p:xfrm>
        <a:graphic>
          <a:graphicData uri="http://schemas.openxmlformats.org/drawingml/2006/table">
            <a:tbl>
              <a:tblPr/>
              <a:tblGrid>
                <a:gridCol w="4535488"/>
                <a:gridCol w="3960812"/>
              </a:tblGrid>
              <a:tr h="431800">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800" b="1" i="0" u="none" strike="noStrike" cap="none" normalizeH="0" baseline="0" smtClean="0">
                          <a:ln>
                            <a:noFill/>
                          </a:ln>
                          <a:solidFill>
                            <a:schemeClr val="tx2"/>
                          </a:solidFill>
                          <a:effectLst/>
                          <a:latin typeface="Courier New" pitchFamily="49" charset="0"/>
                          <a:ea typeface="ヒラギノ角ゴ Pro W3" charset="-128"/>
                        </a:rPr>
                        <a:t>int[][] matrice = new int[3][];</a:t>
                      </a:r>
                      <a:endParaRPr kumimoji="0" lang="fr-FR" sz="1800" b="1" i="0" u="none" strike="noStrike" cap="none" normalizeH="0" baseline="0" smtClean="0">
                        <a:ln>
                          <a:noFill/>
                        </a:ln>
                        <a:solidFill>
                          <a:schemeClr val="tx2"/>
                        </a:solidFill>
                        <a:effectLst/>
                        <a:latin typeface="Courier New" pitchFamily="49" charset="0"/>
                        <a:ea typeface="ヒラギノ角ゴ Pro W3"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F4FF"/>
                    </a:solid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1" i="0" u="none" strike="noStrike" cap="none" normalizeH="0" baseline="0" smtClean="0">
                          <a:ln>
                            <a:noFill/>
                          </a:ln>
                          <a:solidFill>
                            <a:schemeClr val="bg1"/>
                          </a:solidFill>
                          <a:effectLst/>
                          <a:latin typeface="Arial" pitchFamily="34" charset="0"/>
                          <a:ea typeface="ヒラギノ角ゴ Pro W3" charset="-128"/>
                        </a:rPr>
                        <a:t>« matrice » est une référence vers un tableau contenant lui-même 3 tableaux de taille non définie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31800">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800" b="1" i="0" u="none" strike="noStrike" cap="none" normalizeH="0" baseline="0" smtClean="0">
                          <a:ln>
                            <a:noFill/>
                          </a:ln>
                          <a:solidFill>
                            <a:schemeClr val="tx2"/>
                          </a:solidFill>
                          <a:effectLst/>
                          <a:latin typeface="Courier New" pitchFamily="49" charset="0"/>
                          <a:ea typeface="ヒラギノ角ゴ Pro W3" charset="-128"/>
                        </a:rPr>
                        <a:t>matrice[0] = new int[4];</a:t>
                      </a:r>
                      <a:endParaRPr kumimoji="0" lang="fr-FR" sz="1800" b="1" i="0" u="none" strike="noStrike" cap="none" normalizeH="0" baseline="0" smtClean="0">
                        <a:ln>
                          <a:noFill/>
                        </a:ln>
                        <a:solidFill>
                          <a:schemeClr val="tx2"/>
                        </a:solidFill>
                        <a:effectLst/>
                        <a:latin typeface="Courier New" pitchFamily="49" charset="0"/>
                        <a:ea typeface="ヒラギノ角ゴ Pro W3" charset="-128"/>
                      </a:endParaRPr>
                    </a:p>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800" b="1" i="0" u="none" strike="noStrike" cap="none" normalizeH="0" baseline="0" smtClean="0">
                          <a:ln>
                            <a:noFill/>
                          </a:ln>
                          <a:solidFill>
                            <a:schemeClr val="tx2"/>
                          </a:solidFill>
                          <a:effectLst/>
                          <a:latin typeface="Courier New" pitchFamily="49" charset="0"/>
                          <a:ea typeface="ヒラギノ角ゴ Pro W3" charset="-128"/>
                        </a:rPr>
                        <a:t>matrice[1] = new int[5];</a:t>
                      </a:r>
                      <a:endParaRPr kumimoji="0" lang="fr-FR" sz="1800" b="1" i="0" u="none" strike="noStrike" cap="none" normalizeH="0" baseline="0" smtClean="0">
                        <a:ln>
                          <a:noFill/>
                        </a:ln>
                        <a:solidFill>
                          <a:schemeClr val="tx2"/>
                        </a:solidFill>
                        <a:effectLst/>
                        <a:latin typeface="Courier New" pitchFamily="49" charset="0"/>
                        <a:ea typeface="ヒラギノ角ゴ Pro W3" charset="-128"/>
                      </a:endParaRPr>
                    </a:p>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BE" sz="1800" b="1" i="0" u="none" strike="noStrike" cap="none" normalizeH="0" baseline="0" smtClean="0">
                          <a:ln>
                            <a:noFill/>
                          </a:ln>
                          <a:solidFill>
                            <a:schemeClr val="tx2"/>
                          </a:solidFill>
                          <a:effectLst/>
                          <a:latin typeface="Courier New" pitchFamily="49" charset="0"/>
                          <a:ea typeface="ヒラギノ角ゴ Pro W3" charset="-128"/>
                        </a:rPr>
                        <a:t>matrice[2] = new int[3];</a:t>
                      </a:r>
                      <a:endParaRPr kumimoji="0" lang="fr-FR" sz="1800" b="1" i="0" u="none" strike="noStrike" cap="none" normalizeH="0" baseline="0" smtClean="0">
                        <a:ln>
                          <a:noFill/>
                        </a:ln>
                        <a:solidFill>
                          <a:schemeClr val="tx2"/>
                        </a:solidFill>
                        <a:effectLst/>
                        <a:latin typeface="Courier New" pitchFamily="49" charset="0"/>
                        <a:ea typeface="ヒラギノ角ゴ Pro W3"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F4FF"/>
                    </a:solid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1" i="0" u="none" strike="noStrike" cap="none" normalizeH="0" baseline="0" smtClean="0">
                          <a:ln>
                            <a:noFill/>
                          </a:ln>
                          <a:solidFill>
                            <a:schemeClr val="bg1"/>
                          </a:solidFill>
                          <a:effectLst/>
                          <a:latin typeface="Arial" pitchFamily="34" charset="0"/>
                          <a:ea typeface="ヒラギノ角ゴ Pro W3" charset="-128"/>
                        </a:rPr>
                        <a:t>Le premier élément de la matrice est une référence vers un tableau de 4 entiers,…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33388">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1" i="0" u="none" strike="noStrike" cap="none" normalizeH="0" baseline="0" smtClean="0">
                          <a:ln>
                            <a:noFill/>
                          </a:ln>
                          <a:solidFill>
                            <a:schemeClr val="tx2"/>
                          </a:solidFill>
                          <a:effectLst/>
                          <a:latin typeface="Courier New" pitchFamily="49" charset="0"/>
                          <a:ea typeface="ヒラギノ角ゴ Pro W3" charset="-128"/>
                        </a:rPr>
                        <a:t>matrice[0][0] = 25;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F4FF"/>
                    </a:solidFill>
                  </a:tcPr>
                </a:tc>
                <a:tc>
                  <a:txBody>
                    <a:bodyPr/>
                    <a:lstStyle/>
                    <a:p>
                      <a:pPr marL="0" marR="0" lvl="0" indent="0" algn="l" defTabSz="914400" rtl="0" eaLnBrk="0" fontAlgn="base" latinLnBrk="0" hangingPunct="0">
                        <a:lnSpc>
                          <a:spcPct val="100000"/>
                        </a:lnSpc>
                        <a:spcBef>
                          <a:spcPct val="30000"/>
                        </a:spcBef>
                        <a:spcAft>
                          <a:spcPct val="0"/>
                        </a:spcAft>
                        <a:buClr>
                          <a:srgbClr val="009BCC"/>
                        </a:buClr>
                        <a:buSzTx/>
                        <a:buFont typeface="Symbol" pitchFamily="18" charset="2"/>
                        <a:buNone/>
                        <a:tabLst/>
                      </a:pPr>
                      <a:r>
                        <a:rPr kumimoji="0" lang="fr-FR" sz="1800" b="1" i="0" u="none" strike="noStrike" cap="none" normalizeH="0" baseline="0" smtClean="0">
                          <a:ln>
                            <a:noFill/>
                          </a:ln>
                          <a:solidFill>
                            <a:schemeClr val="bg1"/>
                          </a:solidFill>
                          <a:effectLst/>
                          <a:latin typeface="Arial" pitchFamily="34" charset="0"/>
                          <a:ea typeface="ヒラギノ角ゴ Pro W3" charset="-128"/>
                        </a:rPr>
                        <a:t>Le premier élément du premier tableau de la matrice est un entier de valeur 25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187411" name="Rectangle 18"/>
          <p:cNvSpPr>
            <a:spLocks noChangeArrowheads="1"/>
          </p:cNvSpPr>
          <p:nvPr/>
        </p:nvSpPr>
        <p:spPr bwMode="auto">
          <a:xfrm>
            <a:off x="152400" y="5175250"/>
            <a:ext cx="8991600" cy="1098550"/>
          </a:xfrm>
          <a:prstGeom prst="rect">
            <a:avLst/>
          </a:prstGeom>
          <a:noFill/>
          <a:ln w="9525">
            <a:noFill/>
            <a:miter lim="800000"/>
            <a:headEnd/>
            <a:tailEnd/>
          </a:ln>
        </p:spPr>
        <p:txBody>
          <a:bodyPr/>
          <a:lstStyle/>
          <a:p>
            <a:pPr marL="195263" indent="-195263" algn="l">
              <a:spcBef>
                <a:spcPct val="30000"/>
              </a:spcBef>
              <a:buClr>
                <a:srgbClr val="009BCC"/>
              </a:buClr>
              <a:buFont typeface="Symbol" pitchFamily="18" charset="2"/>
              <a:buNone/>
            </a:pPr>
            <a:r>
              <a:rPr lang="fr-BE" sz="1800" b="1">
                <a:solidFill>
                  <a:schemeClr val="tx2"/>
                </a:solidFill>
              </a:rPr>
              <a:t>Exemple:</a:t>
            </a:r>
          </a:p>
          <a:p>
            <a:pPr marL="195263" indent="-195263" algn="l">
              <a:spcBef>
                <a:spcPct val="30000"/>
              </a:spcBef>
              <a:buClr>
                <a:srgbClr val="009BCC"/>
              </a:buClr>
              <a:buFont typeface="Symbol" pitchFamily="18" charset="2"/>
              <a:buChar char="·"/>
            </a:pPr>
            <a:r>
              <a:rPr lang="fr-BE" b="1">
                <a:solidFill>
                  <a:schemeClr val="tx2"/>
                </a:solidFill>
              </a:rPr>
              <a:t>Créer et initialiser une matrice contenant deux tableaux de 2 et 3 entiers respectivement</a:t>
            </a:r>
          </a:p>
          <a:p>
            <a:pPr marL="195263" indent="-195263" algn="l">
              <a:spcBef>
                <a:spcPct val="30000"/>
              </a:spcBef>
              <a:buClr>
                <a:srgbClr val="009BCC"/>
              </a:buClr>
              <a:buFont typeface="Symbol" pitchFamily="18" charset="2"/>
              <a:buChar char="·"/>
            </a:pPr>
            <a:r>
              <a:rPr lang="fr-BE" b="1">
                <a:solidFill>
                  <a:schemeClr val="tx2"/>
                </a:solidFill>
              </a:rPr>
              <a:t>Remplir les 5 « cases » du tableau avec des valeurs entières</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Footer Placeholder 3"/>
          <p:cNvSpPr>
            <a:spLocks noGrp="1"/>
          </p:cNvSpPr>
          <p:nvPr>
            <p:ph type="ftr" sz="quarter" idx="10"/>
          </p:nvPr>
        </p:nvSpPr>
        <p:spPr>
          <a:noFill/>
        </p:spPr>
        <p:txBody>
          <a:bodyPr/>
          <a:lstStyle/>
          <a:p>
            <a:r>
              <a:rPr lang="fr-FR" smtClean="0"/>
              <a:t>Cours Java 2013 Bersini</a:t>
            </a:r>
            <a:endParaRPr lang="fr-FR" u="sng"/>
          </a:p>
        </p:txBody>
      </p:sp>
      <p:sp>
        <p:nvSpPr>
          <p:cNvPr id="189443" name="Rectangle 2"/>
          <p:cNvSpPr>
            <a:spLocks noGrp="1" noChangeArrowheads="1"/>
          </p:cNvSpPr>
          <p:nvPr>
            <p:ph type="title"/>
          </p:nvPr>
        </p:nvSpPr>
        <p:spPr/>
        <p:txBody>
          <a:bodyPr/>
          <a:lstStyle/>
          <a:p>
            <a:r>
              <a:rPr lang="fr-FR" sz="3600" smtClean="0"/>
              <a:t>Trucs et astuces de base</a:t>
            </a:r>
            <a:br>
              <a:rPr lang="fr-FR" sz="3600" smtClean="0"/>
            </a:br>
            <a:r>
              <a:rPr lang="en-US" sz="2800" smtClean="0"/>
              <a:t>Les tableaux (“Array”) (3/3)</a:t>
            </a:r>
          </a:p>
        </p:txBody>
      </p:sp>
      <p:sp>
        <p:nvSpPr>
          <p:cNvPr id="189444" name="Rectangle 3"/>
          <p:cNvSpPr>
            <a:spLocks noGrp="1" noChangeArrowheads="1"/>
          </p:cNvSpPr>
          <p:nvPr>
            <p:ph type="body" idx="1"/>
          </p:nvPr>
        </p:nvSpPr>
        <p:spPr>
          <a:xfrm>
            <a:off x="152400" y="1520825"/>
            <a:ext cx="4851400" cy="3902075"/>
          </a:xfrm>
        </p:spPr>
        <p:txBody>
          <a:bodyPr/>
          <a:lstStyle/>
          <a:p>
            <a:pPr>
              <a:buFont typeface="Symbol" pitchFamily="18" charset="2"/>
              <a:buNone/>
            </a:pPr>
            <a:r>
              <a:rPr lang="fr-BE" sz="1800" smtClean="0">
                <a:latin typeface="Courier New" pitchFamily="49" charset="0"/>
              </a:rPr>
              <a:t>int[][] matriceDEntiers;</a:t>
            </a:r>
          </a:p>
          <a:p>
            <a:pPr>
              <a:buFont typeface="Symbol" pitchFamily="18" charset="2"/>
              <a:buNone/>
            </a:pPr>
            <a:r>
              <a:rPr lang="fr-BE" sz="1800" smtClean="0">
                <a:latin typeface="Courier New" pitchFamily="49" charset="0"/>
              </a:rPr>
              <a:t>matriceDEntiers = new int[2][];</a:t>
            </a:r>
          </a:p>
          <a:p>
            <a:pPr>
              <a:buFont typeface="Symbol" pitchFamily="18" charset="2"/>
              <a:buNone/>
            </a:pPr>
            <a:r>
              <a:rPr lang="fr-BE" sz="1800" smtClean="0">
                <a:latin typeface="Courier New" pitchFamily="49" charset="0"/>
              </a:rPr>
              <a:t>matriceDEntiers[0] = new int[2];</a:t>
            </a:r>
          </a:p>
          <a:p>
            <a:pPr>
              <a:buFont typeface="Symbol" pitchFamily="18" charset="2"/>
              <a:buNone/>
            </a:pPr>
            <a:r>
              <a:rPr lang="fr-BE" sz="1800" smtClean="0">
                <a:latin typeface="Courier New" pitchFamily="49" charset="0"/>
              </a:rPr>
              <a:t>matriceDEntiers[1] = new int[3];</a:t>
            </a:r>
          </a:p>
          <a:p>
            <a:pPr>
              <a:buFont typeface="Symbol" pitchFamily="18" charset="2"/>
              <a:buNone/>
            </a:pPr>
            <a:r>
              <a:rPr lang="fr-BE" sz="1800" smtClean="0">
                <a:latin typeface="Courier New" pitchFamily="49" charset="0"/>
              </a:rPr>
              <a:t>matriceDEntiers[0][0] = 25;</a:t>
            </a:r>
          </a:p>
          <a:p>
            <a:pPr>
              <a:buFont typeface="Symbol" pitchFamily="18" charset="2"/>
              <a:buNone/>
            </a:pPr>
            <a:r>
              <a:rPr lang="fr-BE" sz="1800" smtClean="0">
                <a:latin typeface="Courier New" pitchFamily="49" charset="0"/>
              </a:rPr>
              <a:t>matriceDEntiers[0][1] = 76;</a:t>
            </a:r>
          </a:p>
          <a:p>
            <a:pPr>
              <a:buFont typeface="Symbol" pitchFamily="18" charset="2"/>
              <a:buNone/>
            </a:pPr>
            <a:r>
              <a:rPr lang="fr-BE" sz="1800" smtClean="0">
                <a:latin typeface="Courier New" pitchFamily="49" charset="0"/>
              </a:rPr>
              <a:t>matriceDEntiers[1][0] = 13;</a:t>
            </a:r>
          </a:p>
          <a:p>
            <a:pPr>
              <a:buFont typeface="Symbol" pitchFamily="18" charset="2"/>
              <a:buNone/>
            </a:pPr>
            <a:r>
              <a:rPr lang="fr-BE" sz="1800" smtClean="0">
                <a:latin typeface="Courier New" pitchFamily="49" charset="0"/>
              </a:rPr>
              <a:t>matriceDEntiers[1][1] = 45;</a:t>
            </a:r>
          </a:p>
          <a:p>
            <a:pPr>
              <a:buFont typeface="Symbol" pitchFamily="18" charset="2"/>
              <a:buNone/>
            </a:pPr>
            <a:r>
              <a:rPr lang="fr-BE" sz="1800" smtClean="0">
                <a:latin typeface="Courier New" pitchFamily="49" charset="0"/>
              </a:rPr>
              <a:t>matriceDEntiers[1][2] = 68;</a:t>
            </a:r>
          </a:p>
        </p:txBody>
      </p:sp>
      <p:sp>
        <p:nvSpPr>
          <p:cNvPr id="189445" name="Text Box 4"/>
          <p:cNvSpPr txBox="1">
            <a:spLocks noChangeArrowheads="1"/>
          </p:cNvSpPr>
          <p:nvPr/>
        </p:nvSpPr>
        <p:spPr bwMode="auto">
          <a:xfrm>
            <a:off x="6359525" y="2638425"/>
            <a:ext cx="431800" cy="355600"/>
          </a:xfrm>
          <a:prstGeom prst="rect">
            <a:avLst/>
          </a:prstGeom>
          <a:solidFill>
            <a:schemeClr val="accent1"/>
          </a:solidFill>
          <a:ln w="19050">
            <a:solidFill>
              <a:schemeClr val="tx1"/>
            </a:solidFill>
            <a:miter lim="800000"/>
            <a:headEnd/>
            <a:tailEnd/>
          </a:ln>
        </p:spPr>
        <p:txBody>
          <a:bodyPr>
            <a:spAutoFit/>
          </a:bodyPr>
          <a:lstStyle/>
          <a:p>
            <a:pPr>
              <a:spcBef>
                <a:spcPct val="50000"/>
              </a:spcBef>
            </a:pPr>
            <a:r>
              <a:rPr lang="fr-FR">
                <a:solidFill>
                  <a:schemeClr val="bg1"/>
                </a:solidFill>
              </a:rPr>
              <a:t>25</a:t>
            </a:r>
          </a:p>
        </p:txBody>
      </p:sp>
      <p:sp>
        <p:nvSpPr>
          <p:cNvPr id="189446" name="Text Box 5"/>
          <p:cNvSpPr txBox="1">
            <a:spLocks noChangeArrowheads="1"/>
          </p:cNvSpPr>
          <p:nvPr/>
        </p:nvSpPr>
        <p:spPr bwMode="auto">
          <a:xfrm>
            <a:off x="6359525" y="3430588"/>
            <a:ext cx="431800" cy="355600"/>
          </a:xfrm>
          <a:prstGeom prst="rect">
            <a:avLst/>
          </a:prstGeom>
          <a:solidFill>
            <a:schemeClr val="accent1"/>
          </a:solidFill>
          <a:ln w="19050">
            <a:solidFill>
              <a:schemeClr val="tx1"/>
            </a:solidFill>
            <a:miter lim="800000"/>
            <a:headEnd/>
            <a:tailEnd/>
          </a:ln>
        </p:spPr>
        <p:txBody>
          <a:bodyPr>
            <a:spAutoFit/>
          </a:bodyPr>
          <a:lstStyle/>
          <a:p>
            <a:pPr>
              <a:spcBef>
                <a:spcPct val="50000"/>
              </a:spcBef>
            </a:pPr>
            <a:r>
              <a:rPr lang="fr-FR">
                <a:solidFill>
                  <a:schemeClr val="bg1"/>
                </a:solidFill>
              </a:rPr>
              <a:t>76</a:t>
            </a:r>
          </a:p>
        </p:txBody>
      </p:sp>
      <p:sp>
        <p:nvSpPr>
          <p:cNvPr id="189447" name="Text Box 6"/>
          <p:cNvSpPr txBox="1">
            <a:spLocks noChangeArrowheads="1"/>
          </p:cNvSpPr>
          <p:nvPr/>
        </p:nvSpPr>
        <p:spPr bwMode="auto">
          <a:xfrm>
            <a:off x="6359525" y="4222750"/>
            <a:ext cx="431800" cy="355600"/>
          </a:xfrm>
          <a:prstGeom prst="rect">
            <a:avLst/>
          </a:prstGeom>
          <a:solidFill>
            <a:schemeClr val="accent1"/>
          </a:solidFill>
          <a:ln w="19050">
            <a:solidFill>
              <a:schemeClr val="tx1"/>
            </a:solidFill>
            <a:miter lim="800000"/>
            <a:headEnd/>
            <a:tailEnd/>
          </a:ln>
        </p:spPr>
        <p:txBody>
          <a:bodyPr>
            <a:spAutoFit/>
          </a:bodyPr>
          <a:lstStyle/>
          <a:p>
            <a:pPr>
              <a:spcBef>
                <a:spcPct val="50000"/>
              </a:spcBef>
            </a:pPr>
            <a:r>
              <a:rPr lang="fr-FR">
                <a:solidFill>
                  <a:schemeClr val="bg1"/>
                </a:solidFill>
              </a:rPr>
              <a:t>13</a:t>
            </a:r>
          </a:p>
        </p:txBody>
      </p:sp>
      <p:sp>
        <p:nvSpPr>
          <p:cNvPr id="189448" name="Text Box 7"/>
          <p:cNvSpPr txBox="1">
            <a:spLocks noChangeArrowheads="1"/>
          </p:cNvSpPr>
          <p:nvPr/>
        </p:nvSpPr>
        <p:spPr bwMode="auto">
          <a:xfrm>
            <a:off x="6359525" y="5014913"/>
            <a:ext cx="431800" cy="355600"/>
          </a:xfrm>
          <a:prstGeom prst="rect">
            <a:avLst/>
          </a:prstGeom>
          <a:solidFill>
            <a:schemeClr val="accent1"/>
          </a:solidFill>
          <a:ln w="19050">
            <a:solidFill>
              <a:schemeClr val="tx1"/>
            </a:solidFill>
            <a:miter lim="800000"/>
            <a:headEnd/>
            <a:tailEnd/>
          </a:ln>
        </p:spPr>
        <p:txBody>
          <a:bodyPr>
            <a:spAutoFit/>
          </a:bodyPr>
          <a:lstStyle/>
          <a:p>
            <a:pPr>
              <a:spcBef>
                <a:spcPct val="50000"/>
              </a:spcBef>
            </a:pPr>
            <a:r>
              <a:rPr lang="fr-FR">
                <a:solidFill>
                  <a:schemeClr val="bg1"/>
                </a:solidFill>
              </a:rPr>
              <a:t>45</a:t>
            </a:r>
          </a:p>
        </p:txBody>
      </p:sp>
      <p:sp>
        <p:nvSpPr>
          <p:cNvPr id="189449" name="Text Box 8"/>
          <p:cNvSpPr txBox="1">
            <a:spLocks noChangeArrowheads="1"/>
          </p:cNvSpPr>
          <p:nvPr/>
        </p:nvSpPr>
        <p:spPr bwMode="auto">
          <a:xfrm>
            <a:off x="6359525" y="5807075"/>
            <a:ext cx="431800" cy="355600"/>
          </a:xfrm>
          <a:prstGeom prst="rect">
            <a:avLst/>
          </a:prstGeom>
          <a:solidFill>
            <a:schemeClr val="accent1"/>
          </a:solidFill>
          <a:ln w="19050">
            <a:solidFill>
              <a:schemeClr val="tx1"/>
            </a:solidFill>
            <a:miter lim="800000"/>
            <a:headEnd/>
            <a:tailEnd/>
          </a:ln>
        </p:spPr>
        <p:txBody>
          <a:bodyPr>
            <a:spAutoFit/>
          </a:bodyPr>
          <a:lstStyle/>
          <a:p>
            <a:pPr>
              <a:spcBef>
                <a:spcPct val="50000"/>
              </a:spcBef>
            </a:pPr>
            <a:r>
              <a:rPr lang="fr-FR">
                <a:solidFill>
                  <a:schemeClr val="bg1"/>
                </a:solidFill>
              </a:rPr>
              <a:t>68</a:t>
            </a:r>
          </a:p>
        </p:txBody>
      </p:sp>
      <p:sp>
        <p:nvSpPr>
          <p:cNvPr id="189450" name="Text Box 9"/>
          <p:cNvSpPr txBox="1">
            <a:spLocks noChangeArrowheads="1"/>
          </p:cNvSpPr>
          <p:nvPr/>
        </p:nvSpPr>
        <p:spPr bwMode="auto">
          <a:xfrm>
            <a:off x="6143625" y="1125538"/>
            <a:ext cx="2160588" cy="355600"/>
          </a:xfrm>
          <a:prstGeom prst="rect">
            <a:avLst/>
          </a:prstGeom>
          <a:solidFill>
            <a:schemeClr val="accent1"/>
          </a:solidFill>
          <a:ln w="19050">
            <a:solidFill>
              <a:schemeClr val="tx1"/>
            </a:solidFill>
            <a:miter lim="800000"/>
            <a:headEnd/>
            <a:tailEnd/>
          </a:ln>
        </p:spPr>
        <p:txBody>
          <a:bodyPr>
            <a:spAutoFit/>
          </a:bodyPr>
          <a:lstStyle/>
          <a:p>
            <a:pPr>
              <a:spcBef>
                <a:spcPct val="50000"/>
              </a:spcBef>
            </a:pPr>
            <a:r>
              <a:rPr lang="fr-BE" b="1">
                <a:solidFill>
                  <a:schemeClr val="bg1"/>
                </a:solidFill>
              </a:rPr>
              <a:t>matriceDEntiers</a:t>
            </a:r>
            <a:endParaRPr lang="fr-FR" b="1">
              <a:solidFill>
                <a:schemeClr val="bg1"/>
              </a:solidFill>
            </a:endParaRPr>
          </a:p>
        </p:txBody>
      </p:sp>
      <p:sp>
        <p:nvSpPr>
          <p:cNvPr id="189451" name="Text Box 10"/>
          <p:cNvSpPr txBox="1">
            <a:spLocks noChangeArrowheads="1"/>
          </p:cNvSpPr>
          <p:nvPr/>
        </p:nvSpPr>
        <p:spPr bwMode="auto">
          <a:xfrm>
            <a:off x="7294563" y="2276475"/>
            <a:ext cx="576262" cy="1295400"/>
          </a:xfrm>
          <a:prstGeom prst="rect">
            <a:avLst/>
          </a:prstGeom>
          <a:solidFill>
            <a:schemeClr val="accent1"/>
          </a:solidFill>
          <a:ln w="19050">
            <a:solidFill>
              <a:schemeClr val="tx1"/>
            </a:solidFill>
            <a:miter lim="800000"/>
            <a:headEnd/>
            <a:tailEnd/>
          </a:ln>
        </p:spPr>
        <p:txBody>
          <a:bodyPr/>
          <a:lstStyle/>
          <a:p>
            <a:pPr>
              <a:spcBef>
                <a:spcPct val="50000"/>
              </a:spcBef>
            </a:pPr>
            <a:r>
              <a:rPr lang="fr-FR">
                <a:solidFill>
                  <a:schemeClr val="bg1"/>
                </a:solidFill>
              </a:rPr>
              <a:t>[0]</a:t>
            </a:r>
          </a:p>
        </p:txBody>
      </p:sp>
      <p:sp>
        <p:nvSpPr>
          <p:cNvPr id="189452" name="Text Box 11"/>
          <p:cNvSpPr txBox="1">
            <a:spLocks noChangeArrowheads="1"/>
          </p:cNvSpPr>
          <p:nvPr/>
        </p:nvSpPr>
        <p:spPr bwMode="auto">
          <a:xfrm>
            <a:off x="7799388" y="4149725"/>
            <a:ext cx="576262" cy="1655763"/>
          </a:xfrm>
          <a:prstGeom prst="rect">
            <a:avLst/>
          </a:prstGeom>
          <a:solidFill>
            <a:schemeClr val="accent1"/>
          </a:solidFill>
          <a:ln w="19050">
            <a:solidFill>
              <a:schemeClr val="tx1"/>
            </a:solidFill>
            <a:miter lim="800000"/>
            <a:headEnd/>
            <a:tailEnd/>
          </a:ln>
        </p:spPr>
        <p:txBody>
          <a:bodyPr/>
          <a:lstStyle/>
          <a:p>
            <a:pPr>
              <a:spcBef>
                <a:spcPct val="50000"/>
              </a:spcBef>
            </a:pPr>
            <a:r>
              <a:rPr lang="fr-FR">
                <a:solidFill>
                  <a:schemeClr val="bg1"/>
                </a:solidFill>
              </a:rPr>
              <a:t>[1]</a:t>
            </a:r>
          </a:p>
        </p:txBody>
      </p:sp>
      <p:sp>
        <p:nvSpPr>
          <p:cNvPr id="189453" name="Text Box 12"/>
          <p:cNvSpPr txBox="1">
            <a:spLocks noChangeArrowheads="1"/>
          </p:cNvSpPr>
          <p:nvPr/>
        </p:nvSpPr>
        <p:spPr bwMode="auto">
          <a:xfrm>
            <a:off x="7366000" y="2784475"/>
            <a:ext cx="431800" cy="355600"/>
          </a:xfrm>
          <a:prstGeom prst="rect">
            <a:avLst/>
          </a:prstGeom>
          <a:solidFill>
            <a:schemeClr val="accent2"/>
          </a:solidFill>
          <a:ln w="19050">
            <a:solidFill>
              <a:schemeClr val="tx1"/>
            </a:solidFill>
            <a:miter lim="800000"/>
            <a:headEnd/>
            <a:tailEnd/>
          </a:ln>
        </p:spPr>
        <p:txBody>
          <a:bodyPr>
            <a:spAutoFit/>
          </a:bodyPr>
          <a:lstStyle/>
          <a:p>
            <a:pPr>
              <a:spcBef>
                <a:spcPct val="50000"/>
              </a:spcBef>
            </a:pPr>
            <a:r>
              <a:rPr lang="fr-FR"/>
              <a:t>[0]</a:t>
            </a:r>
          </a:p>
        </p:txBody>
      </p:sp>
      <p:sp>
        <p:nvSpPr>
          <p:cNvPr id="189454" name="Text Box 13"/>
          <p:cNvSpPr txBox="1">
            <a:spLocks noChangeArrowheads="1"/>
          </p:cNvSpPr>
          <p:nvPr/>
        </p:nvSpPr>
        <p:spPr bwMode="auto">
          <a:xfrm>
            <a:off x="7366000" y="3140075"/>
            <a:ext cx="431800" cy="355600"/>
          </a:xfrm>
          <a:prstGeom prst="rect">
            <a:avLst/>
          </a:prstGeom>
          <a:solidFill>
            <a:schemeClr val="accent2"/>
          </a:solidFill>
          <a:ln w="19050">
            <a:solidFill>
              <a:schemeClr val="tx1"/>
            </a:solidFill>
            <a:miter lim="800000"/>
            <a:headEnd/>
            <a:tailEnd/>
          </a:ln>
        </p:spPr>
        <p:txBody>
          <a:bodyPr>
            <a:spAutoFit/>
          </a:bodyPr>
          <a:lstStyle/>
          <a:p>
            <a:pPr>
              <a:spcBef>
                <a:spcPct val="50000"/>
              </a:spcBef>
            </a:pPr>
            <a:r>
              <a:rPr lang="fr-FR"/>
              <a:t>[1]</a:t>
            </a:r>
          </a:p>
        </p:txBody>
      </p:sp>
      <p:sp>
        <p:nvSpPr>
          <p:cNvPr id="189455" name="Text Box 14"/>
          <p:cNvSpPr txBox="1">
            <a:spLocks noChangeArrowheads="1"/>
          </p:cNvSpPr>
          <p:nvPr/>
        </p:nvSpPr>
        <p:spPr bwMode="auto">
          <a:xfrm>
            <a:off x="7870825" y="4657725"/>
            <a:ext cx="431800" cy="355600"/>
          </a:xfrm>
          <a:prstGeom prst="rect">
            <a:avLst/>
          </a:prstGeom>
          <a:solidFill>
            <a:schemeClr val="accent2"/>
          </a:solidFill>
          <a:ln w="19050">
            <a:solidFill>
              <a:schemeClr val="tx1"/>
            </a:solidFill>
            <a:miter lim="800000"/>
            <a:headEnd/>
            <a:tailEnd/>
          </a:ln>
        </p:spPr>
        <p:txBody>
          <a:bodyPr>
            <a:spAutoFit/>
          </a:bodyPr>
          <a:lstStyle/>
          <a:p>
            <a:pPr>
              <a:spcBef>
                <a:spcPct val="50000"/>
              </a:spcBef>
            </a:pPr>
            <a:r>
              <a:rPr lang="fr-FR"/>
              <a:t>[0]</a:t>
            </a:r>
          </a:p>
        </p:txBody>
      </p:sp>
      <p:sp>
        <p:nvSpPr>
          <p:cNvPr id="189456" name="Text Box 15"/>
          <p:cNvSpPr txBox="1">
            <a:spLocks noChangeArrowheads="1"/>
          </p:cNvSpPr>
          <p:nvPr/>
        </p:nvSpPr>
        <p:spPr bwMode="auto">
          <a:xfrm>
            <a:off x="7870825" y="5013325"/>
            <a:ext cx="431800" cy="355600"/>
          </a:xfrm>
          <a:prstGeom prst="rect">
            <a:avLst/>
          </a:prstGeom>
          <a:solidFill>
            <a:schemeClr val="accent2"/>
          </a:solidFill>
          <a:ln w="19050">
            <a:solidFill>
              <a:schemeClr val="tx1"/>
            </a:solidFill>
            <a:miter lim="800000"/>
            <a:headEnd/>
            <a:tailEnd/>
          </a:ln>
        </p:spPr>
        <p:txBody>
          <a:bodyPr>
            <a:spAutoFit/>
          </a:bodyPr>
          <a:lstStyle/>
          <a:p>
            <a:pPr>
              <a:spcBef>
                <a:spcPct val="50000"/>
              </a:spcBef>
            </a:pPr>
            <a:r>
              <a:rPr lang="fr-FR"/>
              <a:t>[1]</a:t>
            </a:r>
          </a:p>
        </p:txBody>
      </p:sp>
      <p:sp>
        <p:nvSpPr>
          <p:cNvPr id="189457" name="Text Box 16"/>
          <p:cNvSpPr txBox="1">
            <a:spLocks noChangeArrowheads="1"/>
          </p:cNvSpPr>
          <p:nvPr/>
        </p:nvSpPr>
        <p:spPr bwMode="auto">
          <a:xfrm>
            <a:off x="7870825" y="5373688"/>
            <a:ext cx="431800" cy="355600"/>
          </a:xfrm>
          <a:prstGeom prst="rect">
            <a:avLst/>
          </a:prstGeom>
          <a:solidFill>
            <a:schemeClr val="accent2"/>
          </a:solidFill>
          <a:ln w="19050">
            <a:solidFill>
              <a:schemeClr val="tx1"/>
            </a:solidFill>
            <a:miter lim="800000"/>
            <a:headEnd/>
            <a:tailEnd/>
          </a:ln>
        </p:spPr>
        <p:txBody>
          <a:bodyPr>
            <a:spAutoFit/>
          </a:bodyPr>
          <a:lstStyle/>
          <a:p>
            <a:pPr>
              <a:spcBef>
                <a:spcPct val="50000"/>
              </a:spcBef>
            </a:pPr>
            <a:r>
              <a:rPr lang="fr-FR"/>
              <a:t>[2]</a:t>
            </a:r>
          </a:p>
        </p:txBody>
      </p:sp>
      <p:sp>
        <p:nvSpPr>
          <p:cNvPr id="189458" name="Line 17"/>
          <p:cNvSpPr>
            <a:spLocks noChangeShapeType="1"/>
          </p:cNvSpPr>
          <p:nvPr/>
        </p:nvSpPr>
        <p:spPr bwMode="auto">
          <a:xfrm flipH="1">
            <a:off x="8086725" y="1484313"/>
            <a:ext cx="0" cy="2665412"/>
          </a:xfrm>
          <a:prstGeom prst="line">
            <a:avLst/>
          </a:prstGeom>
          <a:noFill/>
          <a:ln w="19050">
            <a:solidFill>
              <a:schemeClr val="bg2"/>
            </a:solidFill>
            <a:round/>
            <a:headEnd/>
            <a:tailEnd type="triangle" w="med" len="med"/>
          </a:ln>
        </p:spPr>
        <p:txBody>
          <a:bodyPr wrap="none" anchor="ctr"/>
          <a:lstStyle/>
          <a:p>
            <a:endParaRPr lang="fr-FR"/>
          </a:p>
        </p:txBody>
      </p:sp>
      <p:sp>
        <p:nvSpPr>
          <p:cNvPr id="189459" name="Line 18"/>
          <p:cNvSpPr>
            <a:spLocks noChangeShapeType="1"/>
          </p:cNvSpPr>
          <p:nvPr/>
        </p:nvSpPr>
        <p:spPr bwMode="auto">
          <a:xfrm>
            <a:off x="7583488" y="1484313"/>
            <a:ext cx="0" cy="792162"/>
          </a:xfrm>
          <a:prstGeom prst="line">
            <a:avLst/>
          </a:prstGeom>
          <a:noFill/>
          <a:ln w="19050">
            <a:solidFill>
              <a:schemeClr val="bg2"/>
            </a:solidFill>
            <a:round/>
            <a:headEnd/>
            <a:tailEnd type="triangle" w="med" len="med"/>
          </a:ln>
        </p:spPr>
        <p:txBody>
          <a:bodyPr wrap="none" anchor="ctr"/>
          <a:lstStyle/>
          <a:p>
            <a:endParaRPr lang="fr-FR"/>
          </a:p>
        </p:txBody>
      </p:sp>
      <p:cxnSp>
        <p:nvCxnSpPr>
          <p:cNvPr id="189460" name="AutoShape 19"/>
          <p:cNvCxnSpPr>
            <a:cxnSpLocks noChangeShapeType="1"/>
            <a:stCxn id="189445" idx="3"/>
            <a:endCxn id="189453" idx="1"/>
          </p:cNvCxnSpPr>
          <p:nvPr/>
        </p:nvCxnSpPr>
        <p:spPr bwMode="auto">
          <a:xfrm>
            <a:off x="6800850" y="2816225"/>
            <a:ext cx="555625" cy="146050"/>
          </a:xfrm>
          <a:prstGeom prst="straightConnector1">
            <a:avLst/>
          </a:prstGeom>
          <a:noFill/>
          <a:ln w="19050">
            <a:solidFill>
              <a:schemeClr val="bg2"/>
            </a:solidFill>
            <a:round/>
            <a:headEnd type="triangle" w="med" len="med"/>
            <a:tailEnd/>
          </a:ln>
        </p:spPr>
      </p:cxnSp>
      <p:cxnSp>
        <p:nvCxnSpPr>
          <p:cNvPr id="189461" name="AutoShape 20"/>
          <p:cNvCxnSpPr>
            <a:cxnSpLocks noChangeShapeType="1"/>
            <a:stCxn id="189446" idx="3"/>
            <a:endCxn id="189454" idx="1"/>
          </p:cNvCxnSpPr>
          <p:nvPr/>
        </p:nvCxnSpPr>
        <p:spPr bwMode="auto">
          <a:xfrm flipV="1">
            <a:off x="6800850" y="3317875"/>
            <a:ext cx="555625" cy="290513"/>
          </a:xfrm>
          <a:prstGeom prst="straightConnector1">
            <a:avLst/>
          </a:prstGeom>
          <a:noFill/>
          <a:ln w="19050">
            <a:solidFill>
              <a:schemeClr val="bg2"/>
            </a:solidFill>
            <a:round/>
            <a:headEnd type="triangle" w="med" len="med"/>
            <a:tailEnd/>
          </a:ln>
        </p:spPr>
      </p:cxnSp>
      <p:cxnSp>
        <p:nvCxnSpPr>
          <p:cNvPr id="189462" name="AutoShape 21"/>
          <p:cNvCxnSpPr>
            <a:cxnSpLocks noChangeShapeType="1"/>
            <a:stCxn id="189447" idx="3"/>
            <a:endCxn id="189455" idx="1"/>
          </p:cNvCxnSpPr>
          <p:nvPr/>
        </p:nvCxnSpPr>
        <p:spPr bwMode="auto">
          <a:xfrm>
            <a:off x="6800850" y="4400550"/>
            <a:ext cx="1060450" cy="434975"/>
          </a:xfrm>
          <a:prstGeom prst="straightConnector1">
            <a:avLst/>
          </a:prstGeom>
          <a:noFill/>
          <a:ln w="19050">
            <a:solidFill>
              <a:schemeClr val="bg2"/>
            </a:solidFill>
            <a:round/>
            <a:headEnd type="triangle" w="med" len="med"/>
            <a:tailEnd/>
          </a:ln>
        </p:spPr>
      </p:cxnSp>
      <p:cxnSp>
        <p:nvCxnSpPr>
          <p:cNvPr id="189463" name="AutoShape 22"/>
          <p:cNvCxnSpPr>
            <a:cxnSpLocks noChangeShapeType="1"/>
            <a:stCxn id="189448" idx="3"/>
            <a:endCxn id="189456" idx="1"/>
          </p:cNvCxnSpPr>
          <p:nvPr/>
        </p:nvCxnSpPr>
        <p:spPr bwMode="auto">
          <a:xfrm flipV="1">
            <a:off x="6800850" y="5191125"/>
            <a:ext cx="1060450" cy="1588"/>
          </a:xfrm>
          <a:prstGeom prst="straightConnector1">
            <a:avLst/>
          </a:prstGeom>
          <a:noFill/>
          <a:ln w="19050">
            <a:solidFill>
              <a:schemeClr val="bg2"/>
            </a:solidFill>
            <a:round/>
            <a:headEnd type="triangle" w="med" len="med"/>
            <a:tailEnd/>
          </a:ln>
        </p:spPr>
      </p:cxnSp>
      <p:cxnSp>
        <p:nvCxnSpPr>
          <p:cNvPr id="189464" name="AutoShape 23"/>
          <p:cNvCxnSpPr>
            <a:cxnSpLocks noChangeShapeType="1"/>
            <a:stCxn id="189449" idx="3"/>
            <a:endCxn id="189457" idx="1"/>
          </p:cNvCxnSpPr>
          <p:nvPr/>
        </p:nvCxnSpPr>
        <p:spPr bwMode="auto">
          <a:xfrm flipV="1">
            <a:off x="6800850" y="5551488"/>
            <a:ext cx="1060450" cy="433387"/>
          </a:xfrm>
          <a:prstGeom prst="straightConnector1">
            <a:avLst/>
          </a:prstGeom>
          <a:noFill/>
          <a:ln w="19050">
            <a:solidFill>
              <a:schemeClr val="bg2"/>
            </a:solidFill>
            <a:round/>
            <a:headEnd type="triangle" w="med" len="med"/>
            <a:tailEnd/>
          </a:ln>
        </p:spPr>
      </p:cxn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Footer Placeholder 3"/>
          <p:cNvSpPr>
            <a:spLocks noGrp="1"/>
          </p:cNvSpPr>
          <p:nvPr>
            <p:ph type="ftr" sz="quarter" idx="10"/>
          </p:nvPr>
        </p:nvSpPr>
        <p:spPr>
          <a:noFill/>
        </p:spPr>
        <p:txBody>
          <a:bodyPr/>
          <a:lstStyle/>
          <a:p>
            <a:r>
              <a:rPr lang="fr-FR" smtClean="0"/>
              <a:t>Cours Java 2013 Bersini</a:t>
            </a:r>
            <a:endParaRPr lang="fr-FR" u="sng"/>
          </a:p>
        </p:txBody>
      </p:sp>
      <p:sp>
        <p:nvSpPr>
          <p:cNvPr id="191491" name="Rectangle 2"/>
          <p:cNvSpPr>
            <a:spLocks noGrp="1" noChangeArrowheads="1"/>
          </p:cNvSpPr>
          <p:nvPr>
            <p:ph type="title"/>
          </p:nvPr>
        </p:nvSpPr>
        <p:spPr/>
        <p:txBody>
          <a:bodyPr/>
          <a:lstStyle/>
          <a:p>
            <a:r>
              <a:rPr lang="fr-BE" sz="3600" smtClean="0"/>
              <a:t>Exercices</a:t>
            </a:r>
            <a:endParaRPr lang="en-US" sz="3600" smtClean="0"/>
          </a:p>
        </p:txBody>
      </p:sp>
      <p:sp>
        <p:nvSpPr>
          <p:cNvPr id="191492" name="Rectangle 3"/>
          <p:cNvSpPr>
            <a:spLocks noGrp="1" noChangeArrowheads="1"/>
          </p:cNvSpPr>
          <p:nvPr>
            <p:ph type="body" idx="1"/>
          </p:nvPr>
        </p:nvSpPr>
        <p:spPr>
          <a:xfrm>
            <a:off x="152400" y="1196975"/>
            <a:ext cx="8839200" cy="4873625"/>
          </a:xfrm>
        </p:spPr>
        <p:txBody>
          <a:bodyPr/>
          <a:lstStyle/>
          <a:p>
            <a:r>
              <a:rPr lang="fr-BE" smtClean="0"/>
              <a:t>Etudiants</a:t>
            </a:r>
          </a:p>
          <a:p>
            <a:pPr lvl="1"/>
            <a:r>
              <a:rPr lang="fr-BE" smtClean="0"/>
              <a:t>Ecrire un programme permettant d’encoder les cotes d’étudiants à un examen</a:t>
            </a:r>
          </a:p>
          <a:p>
            <a:pPr lvl="1"/>
            <a:r>
              <a:rPr lang="fr-BE" smtClean="0"/>
              <a:t>Et fournissant quelques statistiques de base sur ces cotes</a:t>
            </a:r>
          </a:p>
          <a:p>
            <a:pPr lvl="1"/>
            <a:r>
              <a:rPr lang="fr-BE" smtClean="0"/>
              <a:t>Le programme demande d’abord à l’utilisateur combien de cotes il souhaite encoder (soit N)</a:t>
            </a:r>
          </a:p>
          <a:p>
            <a:pPr lvl="1"/>
            <a:r>
              <a:rPr lang="fr-BE" smtClean="0"/>
              <a:t>Ensuite il demande à l’utilisateur d’introduire une à une les notes des N étudiants (/20)</a:t>
            </a:r>
          </a:p>
          <a:p>
            <a:pPr lvl="1"/>
            <a:r>
              <a:rPr lang="fr-BE" smtClean="0"/>
              <a:t>Votre programme mémorise ces résultats</a:t>
            </a:r>
          </a:p>
          <a:p>
            <a:pPr lvl="1"/>
            <a:r>
              <a:rPr lang="fr-BE" smtClean="0"/>
              <a:t>Les affiche une fois la dernière cote encodée</a:t>
            </a:r>
          </a:p>
          <a:p>
            <a:pPr lvl="1"/>
            <a:r>
              <a:rPr lang="fr-BE" smtClean="0"/>
              <a:t>Et affiche quelques statistiques de base:</a:t>
            </a:r>
          </a:p>
          <a:p>
            <a:pPr lvl="2"/>
            <a:r>
              <a:rPr lang="fr-BE" smtClean="0"/>
              <a:t>le nombre de réussites et d’échecs</a:t>
            </a:r>
          </a:p>
          <a:p>
            <a:pPr lvl="2"/>
            <a:r>
              <a:rPr lang="fr-BE" smtClean="0"/>
              <a:t>la moyenne totale</a:t>
            </a:r>
          </a:p>
          <a:p>
            <a:pPr lvl="2"/>
            <a:r>
              <a:rPr lang="fr-BE" smtClean="0"/>
              <a:t>la cote moyenne des échecs</a:t>
            </a:r>
          </a:p>
          <a:p>
            <a:pPr lvl="2"/>
            <a:r>
              <a:rPr lang="fr-BE" smtClean="0"/>
              <a:t>la cote moyenne des succès</a:t>
            </a:r>
          </a:p>
          <a:p>
            <a:pPr lvl="1"/>
            <a:endParaRPr lang="fr-BE" smtClean="0"/>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title"/>
          </p:nvPr>
        </p:nvSpPr>
        <p:spPr/>
        <p:txBody>
          <a:bodyPr/>
          <a:lstStyle/>
          <a:p>
            <a:r>
              <a:rPr lang="en-US" smtClean="0"/>
              <a:t>Utilisation des tableaux de taille dynamique</a:t>
            </a:r>
          </a:p>
        </p:txBody>
      </p:sp>
      <p:sp>
        <p:nvSpPr>
          <p:cNvPr id="193539" name="Content Placeholder 2"/>
          <p:cNvSpPr>
            <a:spLocks noGrp="1"/>
          </p:cNvSpPr>
          <p:nvPr>
            <p:ph idx="1"/>
          </p:nvPr>
        </p:nvSpPr>
        <p:spPr/>
        <p:txBody>
          <a:bodyPr/>
          <a:lstStyle/>
          <a:p>
            <a:r>
              <a:rPr lang="en-US" smtClean="0"/>
              <a:t>Les arrays ont pour défaut d’avoir une taille fixée à priori. Java fourni des collections plus souples et simples d’utilisation. La gestion de la taille est automatisé et allège la tâche du programmeur.</a:t>
            </a:r>
          </a:p>
          <a:p>
            <a:r>
              <a:rPr lang="en-US" smtClean="0"/>
              <a:t>Pour déclarer une variable de type tableau d’entiers :</a:t>
            </a:r>
          </a:p>
          <a:p>
            <a:r>
              <a:rPr lang="en-US" smtClean="0"/>
              <a:t>ArrayList&lt;Integer&gt; monTableau = nes ArrayList&lt;Integer&gt;();</a:t>
            </a:r>
          </a:p>
          <a:p>
            <a:r>
              <a:rPr lang="en-US" smtClean="0"/>
              <a:t>On peut remplacer Integer par n’importe quelle “class”</a:t>
            </a:r>
          </a:p>
          <a:p>
            <a:r>
              <a:rPr lang="en-US" smtClean="0"/>
              <a:t>Pour ajouter une donnée au tableau :</a:t>
            </a:r>
          </a:p>
          <a:p>
            <a:pPr lvl="1"/>
            <a:r>
              <a:rPr lang="en-US" smtClean="0"/>
              <a:t>monTableau.add(3);</a:t>
            </a:r>
          </a:p>
          <a:p>
            <a:r>
              <a:rPr lang="en-US" smtClean="0"/>
              <a:t>Pour récupérer un élément en position k :</a:t>
            </a:r>
          </a:p>
          <a:p>
            <a:pPr lvl="1"/>
            <a:r>
              <a:rPr lang="en-US" smtClean="0"/>
              <a:t>Int elem = monTableau.get(k);</a:t>
            </a:r>
          </a:p>
          <a:p>
            <a:pPr>
              <a:buFont typeface="Symbol" pitchFamily="18" charset="2"/>
              <a:buNone/>
            </a:pPr>
            <a:endParaRPr lang="en-US" smtClean="0"/>
          </a:p>
        </p:txBody>
      </p:sp>
      <p:sp>
        <p:nvSpPr>
          <p:cNvPr id="193540" name="Footer Placeholder 3"/>
          <p:cNvSpPr>
            <a:spLocks noGrp="1"/>
          </p:cNvSpPr>
          <p:nvPr>
            <p:ph type="ftr" sz="quarter" idx="10"/>
          </p:nvPr>
        </p:nvSpPr>
        <p:spPr>
          <a:noFill/>
        </p:spPr>
        <p:txBody>
          <a:bodyPr/>
          <a:lstStyle/>
          <a:p>
            <a:r>
              <a:rPr lang="fr-FR" smtClean="0"/>
              <a:t>Cours Java 2013 Bersini</a:t>
            </a:r>
            <a:endParaRPr lang="fr-FR" u="sng"/>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a:spLocks noGrp="1"/>
          </p:cNvSpPr>
          <p:nvPr>
            <p:ph type="title"/>
          </p:nvPr>
        </p:nvSpPr>
        <p:spPr/>
        <p:txBody>
          <a:bodyPr/>
          <a:lstStyle/>
          <a:p>
            <a:r>
              <a:rPr lang="en-US" smtClean="0"/>
              <a:t>Utilisation des tableaux de taille dynamique</a:t>
            </a:r>
          </a:p>
        </p:txBody>
      </p:sp>
      <p:sp>
        <p:nvSpPr>
          <p:cNvPr id="194563" name="Content Placeholder 2"/>
          <p:cNvSpPr>
            <a:spLocks noGrp="1"/>
          </p:cNvSpPr>
          <p:nvPr>
            <p:ph idx="1"/>
          </p:nvPr>
        </p:nvSpPr>
        <p:spPr/>
        <p:txBody>
          <a:bodyPr/>
          <a:lstStyle/>
          <a:p>
            <a:r>
              <a:rPr lang="en-US" smtClean="0"/>
              <a:t>Parcours d’un tableau</a:t>
            </a:r>
          </a:p>
          <a:p>
            <a:r>
              <a:rPr lang="en-US" smtClean="0"/>
              <a:t>Approche classique :	</a:t>
            </a:r>
          </a:p>
          <a:p>
            <a:pPr lvl="1">
              <a:buFont typeface="Wingdings" pitchFamily="2" charset="2"/>
              <a:buNone/>
            </a:pPr>
            <a:r>
              <a:rPr lang="en-US" smtClean="0"/>
              <a:t>for(int i=0; i&lt;monTableau.size(); i++)</a:t>
            </a:r>
          </a:p>
          <a:p>
            <a:pPr lvl="1">
              <a:buFont typeface="Wingdings" pitchFamily="2" charset="2"/>
              <a:buNone/>
            </a:pPr>
            <a:r>
              <a:rPr lang="en-US" smtClean="0"/>
              <a:t>{</a:t>
            </a:r>
          </a:p>
          <a:p>
            <a:pPr lvl="1">
              <a:buFont typeface="Wingdings" pitchFamily="2" charset="2"/>
              <a:buNone/>
            </a:pPr>
            <a:r>
              <a:rPr lang="en-US" smtClean="0"/>
              <a:t>	int elemti = monTableau.get(i); </a:t>
            </a:r>
          </a:p>
          <a:p>
            <a:pPr lvl="1">
              <a:buFont typeface="Wingdings" pitchFamily="2" charset="2"/>
              <a:buNone/>
            </a:pPr>
            <a:r>
              <a:rPr lang="en-US" smtClean="0"/>
              <a:t>	System.out.println(elemti);</a:t>
            </a:r>
          </a:p>
          <a:p>
            <a:pPr lvl="1">
              <a:buFont typeface="Wingdings" pitchFamily="2" charset="2"/>
              <a:buNone/>
            </a:pPr>
            <a:r>
              <a:rPr lang="en-US" smtClean="0"/>
              <a:t>}</a:t>
            </a:r>
          </a:p>
          <a:p>
            <a:pPr lvl="1">
              <a:buFont typeface="Wingdings" pitchFamily="2" charset="2"/>
              <a:buNone/>
            </a:pPr>
            <a:endParaRPr lang="en-US" smtClean="0"/>
          </a:p>
          <a:p>
            <a:r>
              <a:rPr lang="en-US" smtClean="0"/>
              <a:t>Approche “for each”</a:t>
            </a:r>
          </a:p>
          <a:p>
            <a:pPr lvl="1">
              <a:buFont typeface="Wingdings" pitchFamily="2" charset="2"/>
              <a:buNone/>
            </a:pPr>
            <a:r>
              <a:rPr lang="en-US" smtClean="0"/>
              <a:t>for(int elemti : monTableau)</a:t>
            </a:r>
          </a:p>
          <a:p>
            <a:pPr lvl="1">
              <a:buFont typeface="Wingdings" pitchFamily="2" charset="2"/>
              <a:buNone/>
            </a:pPr>
            <a:r>
              <a:rPr lang="en-US" smtClean="0"/>
              <a:t>{</a:t>
            </a:r>
          </a:p>
          <a:p>
            <a:pPr lvl="1">
              <a:buFont typeface="Wingdings" pitchFamily="2" charset="2"/>
              <a:buNone/>
            </a:pPr>
            <a:r>
              <a:rPr lang="en-US" smtClean="0"/>
              <a:t>	System.out.println(elemti);</a:t>
            </a:r>
          </a:p>
          <a:p>
            <a:pPr lvl="1">
              <a:buFont typeface="Wingdings" pitchFamily="2" charset="2"/>
              <a:buNone/>
            </a:pPr>
            <a:r>
              <a:rPr lang="en-US" smtClean="0"/>
              <a:t>} </a:t>
            </a:r>
          </a:p>
        </p:txBody>
      </p:sp>
      <p:sp>
        <p:nvSpPr>
          <p:cNvPr id="194564" name="Footer Placeholder 3"/>
          <p:cNvSpPr>
            <a:spLocks noGrp="1"/>
          </p:cNvSpPr>
          <p:nvPr>
            <p:ph type="ftr" sz="quarter" idx="10"/>
          </p:nvPr>
        </p:nvSpPr>
        <p:spPr>
          <a:noFill/>
        </p:spPr>
        <p:txBody>
          <a:bodyPr/>
          <a:lstStyle/>
          <a:p>
            <a:r>
              <a:rPr lang="fr-FR" smtClean="0"/>
              <a:t>Cours Java 2013 Bersini</a:t>
            </a:r>
            <a:endParaRPr lang="fr-FR" u="sng"/>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Footer Placeholder 3"/>
          <p:cNvSpPr>
            <a:spLocks noGrp="1"/>
          </p:cNvSpPr>
          <p:nvPr>
            <p:ph type="ftr" sz="quarter" idx="10"/>
          </p:nvPr>
        </p:nvSpPr>
        <p:spPr>
          <a:noFill/>
        </p:spPr>
        <p:txBody>
          <a:bodyPr/>
          <a:lstStyle/>
          <a:p>
            <a:r>
              <a:rPr lang="fr-FR" smtClean="0"/>
              <a:t>Cours Java 2013 Bersini</a:t>
            </a:r>
            <a:endParaRPr lang="fr-FR" u="sng"/>
          </a:p>
        </p:txBody>
      </p:sp>
      <p:sp>
        <p:nvSpPr>
          <p:cNvPr id="195587" name="Rectangle 2"/>
          <p:cNvSpPr>
            <a:spLocks noGrp="1" noChangeArrowheads="1"/>
          </p:cNvSpPr>
          <p:nvPr>
            <p:ph type="title"/>
          </p:nvPr>
        </p:nvSpPr>
        <p:spPr/>
        <p:txBody>
          <a:bodyPr/>
          <a:lstStyle/>
          <a:p>
            <a:r>
              <a:rPr lang="fr-FR" smtClean="0"/>
              <a:t>Les packages et les importations</a:t>
            </a:r>
          </a:p>
        </p:txBody>
      </p:sp>
      <p:sp>
        <p:nvSpPr>
          <p:cNvPr id="195588" name="Rectangle 3"/>
          <p:cNvSpPr>
            <a:spLocks noGrp="1" noChangeArrowheads="1"/>
          </p:cNvSpPr>
          <p:nvPr>
            <p:ph type="body" idx="1"/>
          </p:nvPr>
        </p:nvSpPr>
        <p:spPr>
          <a:xfrm>
            <a:off x="152400" y="981075"/>
            <a:ext cx="8839200" cy="4176713"/>
          </a:xfrm>
        </p:spPr>
        <p:txBody>
          <a:bodyPr/>
          <a:lstStyle/>
          <a:p>
            <a:r>
              <a:rPr lang="fr-FR" sz="1800" smtClean="0"/>
              <a:t>Les packages offrent une organisation structurée des classes</a:t>
            </a:r>
          </a:p>
          <a:p>
            <a:r>
              <a:rPr lang="fr-FR" sz="1800" smtClean="0"/>
              <a:t>La répartition des packages correspond à l’organisation physique</a:t>
            </a:r>
          </a:p>
          <a:p>
            <a:r>
              <a:rPr lang="fr-FR" sz="1800" smtClean="0"/>
              <a:t>Les packages conditionnent les importations de classes</a:t>
            </a:r>
          </a:p>
          <a:p>
            <a:r>
              <a:rPr lang="fr-FR" sz="1800" smtClean="0"/>
              <a:t>La variable CLASSPATH indique le chemin d’accès aux packages</a:t>
            </a:r>
          </a:p>
          <a:p>
            <a:r>
              <a:rPr lang="fr-FR" sz="1800" smtClean="0"/>
              <a:t>Les packages permettent la coexistence de classes de même nom</a:t>
            </a:r>
          </a:p>
          <a:p>
            <a:r>
              <a:rPr lang="fr-FR" sz="1800" smtClean="0"/>
              <a:t>Les mots-clé associés sont « package » et « import »</a:t>
            </a:r>
          </a:p>
          <a:p>
            <a:r>
              <a:rPr lang="fr-FR" sz="1800" smtClean="0"/>
              <a:t>Exemple:</a:t>
            </a:r>
          </a:p>
          <a:p>
            <a:pPr lvl="1"/>
            <a:r>
              <a:rPr lang="fr-FR" sz="1600" smtClean="0"/>
              <a:t>package technofutur3.bank</a:t>
            </a:r>
          </a:p>
          <a:p>
            <a:pPr lvl="2"/>
            <a:r>
              <a:rPr lang="fr-FR" sz="1400" smtClean="0"/>
              <a:t>class NormalAccount</a:t>
            </a:r>
          </a:p>
          <a:p>
            <a:pPr lvl="2"/>
            <a:r>
              <a:rPr lang="fr-FR" sz="1400" smtClean="0"/>
              <a:t>class SparingAccount</a:t>
            </a:r>
          </a:p>
          <a:p>
            <a:pPr lvl="1"/>
            <a:r>
              <a:rPr lang="fr-FR" sz="1600" smtClean="0"/>
              <a:t>package technofutur3.mediatheque</a:t>
            </a:r>
          </a:p>
          <a:p>
            <a:pPr lvl="2"/>
            <a:r>
              <a:rPr lang="fr-FR" sz="1400" smtClean="0"/>
              <a:t>import technofutur3.bank.NormalAccount</a:t>
            </a:r>
          </a:p>
        </p:txBody>
      </p:sp>
      <p:sp>
        <p:nvSpPr>
          <p:cNvPr id="195589" name="Oval 4"/>
          <p:cNvSpPr>
            <a:spLocks noChangeArrowheads="1"/>
          </p:cNvSpPr>
          <p:nvPr/>
        </p:nvSpPr>
        <p:spPr bwMode="auto">
          <a:xfrm>
            <a:off x="3708400" y="3284538"/>
            <a:ext cx="5181600" cy="1368425"/>
          </a:xfrm>
          <a:prstGeom prst="ellipse">
            <a:avLst/>
          </a:prstGeom>
          <a:solidFill>
            <a:srgbClr val="E6F4FF"/>
          </a:solidFill>
          <a:ln w="9525">
            <a:solidFill>
              <a:schemeClr val="tx1"/>
            </a:solidFill>
            <a:round/>
            <a:headEnd/>
            <a:tailEnd/>
          </a:ln>
        </p:spPr>
        <p:txBody>
          <a:bodyPr wrap="none" anchor="ctr"/>
          <a:lstStyle/>
          <a:p>
            <a:endParaRPr lang="fr-FR"/>
          </a:p>
        </p:txBody>
      </p:sp>
      <p:sp>
        <p:nvSpPr>
          <p:cNvPr id="195590" name="Rectangle 5"/>
          <p:cNvSpPr>
            <a:spLocks noChangeArrowheads="1"/>
          </p:cNvSpPr>
          <p:nvPr/>
        </p:nvSpPr>
        <p:spPr bwMode="auto">
          <a:xfrm>
            <a:off x="6527800" y="4005263"/>
            <a:ext cx="1931988" cy="304800"/>
          </a:xfrm>
          <a:prstGeom prst="rect">
            <a:avLst/>
          </a:prstGeom>
          <a:solidFill>
            <a:schemeClr val="accent1"/>
          </a:solidFill>
          <a:ln w="9525">
            <a:solidFill>
              <a:schemeClr val="tx1"/>
            </a:solidFill>
            <a:miter lim="800000"/>
            <a:headEnd/>
            <a:tailEnd/>
          </a:ln>
        </p:spPr>
        <p:txBody>
          <a:bodyPr wrap="none" anchor="ctr"/>
          <a:lstStyle/>
          <a:p>
            <a:pPr eaLnBrk="1" hangingPunct="1"/>
            <a:r>
              <a:rPr lang="fr-BE" sz="1400" b="1">
                <a:solidFill>
                  <a:schemeClr val="bg1"/>
                </a:solidFill>
              </a:rPr>
              <a:t>class NormalAccount</a:t>
            </a:r>
            <a:endParaRPr lang="en-US" sz="1400" b="1">
              <a:solidFill>
                <a:schemeClr val="bg1"/>
              </a:solidFill>
            </a:endParaRPr>
          </a:p>
        </p:txBody>
      </p:sp>
      <p:sp>
        <p:nvSpPr>
          <p:cNvPr id="195591" name="Rectangle 6"/>
          <p:cNvSpPr>
            <a:spLocks noChangeArrowheads="1"/>
          </p:cNvSpPr>
          <p:nvPr/>
        </p:nvSpPr>
        <p:spPr bwMode="auto">
          <a:xfrm>
            <a:off x="4211638" y="4005263"/>
            <a:ext cx="1935162" cy="304800"/>
          </a:xfrm>
          <a:prstGeom prst="rect">
            <a:avLst/>
          </a:prstGeom>
          <a:solidFill>
            <a:schemeClr val="accent1"/>
          </a:solidFill>
          <a:ln w="9525">
            <a:solidFill>
              <a:schemeClr val="tx1"/>
            </a:solidFill>
            <a:miter lim="800000"/>
            <a:headEnd/>
            <a:tailEnd/>
          </a:ln>
        </p:spPr>
        <p:txBody>
          <a:bodyPr wrap="none" anchor="ctr"/>
          <a:lstStyle/>
          <a:p>
            <a:pPr eaLnBrk="1" hangingPunct="1"/>
            <a:r>
              <a:rPr lang="fr-BE" sz="1400" b="1">
                <a:solidFill>
                  <a:schemeClr val="bg1"/>
                </a:solidFill>
              </a:rPr>
              <a:t>class SparingAccount</a:t>
            </a:r>
            <a:endParaRPr lang="en-US" sz="1400" b="1">
              <a:solidFill>
                <a:schemeClr val="bg1"/>
              </a:solidFill>
            </a:endParaRPr>
          </a:p>
        </p:txBody>
      </p:sp>
      <p:sp>
        <p:nvSpPr>
          <p:cNvPr id="195592" name="Rectangle 7"/>
          <p:cNvSpPr>
            <a:spLocks noChangeArrowheads="1"/>
          </p:cNvSpPr>
          <p:nvPr/>
        </p:nvSpPr>
        <p:spPr bwMode="auto">
          <a:xfrm>
            <a:off x="5384800" y="3436938"/>
            <a:ext cx="1981200" cy="304800"/>
          </a:xfrm>
          <a:prstGeom prst="rect">
            <a:avLst/>
          </a:prstGeom>
          <a:solidFill>
            <a:schemeClr val="accent1"/>
          </a:solidFill>
          <a:ln w="9525">
            <a:solidFill>
              <a:schemeClr val="tx1"/>
            </a:solidFill>
            <a:miter lim="800000"/>
            <a:headEnd/>
            <a:tailEnd/>
          </a:ln>
        </p:spPr>
        <p:txBody>
          <a:bodyPr wrap="none" anchor="ctr"/>
          <a:lstStyle/>
          <a:p>
            <a:pPr eaLnBrk="1" hangingPunct="1"/>
            <a:r>
              <a:rPr lang="fr-BE" sz="1400" b="1">
                <a:solidFill>
                  <a:schemeClr val="bg1"/>
                </a:solidFill>
              </a:rPr>
              <a:t>class BankAccount</a:t>
            </a:r>
            <a:endParaRPr lang="en-US" sz="1400" b="1">
              <a:solidFill>
                <a:schemeClr val="bg1"/>
              </a:solidFill>
            </a:endParaRPr>
          </a:p>
        </p:txBody>
      </p:sp>
      <p:cxnSp>
        <p:nvCxnSpPr>
          <p:cNvPr id="195593" name="AutoShape 8"/>
          <p:cNvCxnSpPr>
            <a:cxnSpLocks noChangeShapeType="1"/>
            <a:stCxn id="195592" idx="2"/>
            <a:endCxn id="195591" idx="0"/>
          </p:cNvCxnSpPr>
          <p:nvPr/>
        </p:nvCxnSpPr>
        <p:spPr bwMode="auto">
          <a:xfrm rot="5400000">
            <a:off x="5645944" y="3275807"/>
            <a:ext cx="263525" cy="1195387"/>
          </a:xfrm>
          <a:prstGeom prst="bentConnector3">
            <a:avLst>
              <a:gd name="adj1" fmla="val 50000"/>
            </a:avLst>
          </a:prstGeom>
          <a:noFill/>
          <a:ln w="9525">
            <a:solidFill>
              <a:schemeClr val="tx1"/>
            </a:solidFill>
            <a:miter lim="800000"/>
            <a:headEnd/>
            <a:tailEnd type="triangle" w="med" len="med"/>
          </a:ln>
        </p:spPr>
      </p:cxnSp>
      <p:cxnSp>
        <p:nvCxnSpPr>
          <p:cNvPr id="195594" name="AutoShape 9"/>
          <p:cNvCxnSpPr>
            <a:cxnSpLocks noChangeShapeType="1"/>
            <a:stCxn id="195592" idx="2"/>
            <a:endCxn id="195590" idx="0"/>
          </p:cNvCxnSpPr>
          <p:nvPr/>
        </p:nvCxnSpPr>
        <p:spPr bwMode="auto">
          <a:xfrm rot="16200000" flipH="1">
            <a:off x="6803231" y="3313907"/>
            <a:ext cx="263525" cy="1119188"/>
          </a:xfrm>
          <a:prstGeom prst="bentConnector3">
            <a:avLst>
              <a:gd name="adj1" fmla="val 50000"/>
            </a:avLst>
          </a:prstGeom>
          <a:noFill/>
          <a:ln w="9525">
            <a:solidFill>
              <a:schemeClr val="tx1"/>
            </a:solidFill>
            <a:miter lim="800000"/>
            <a:headEnd/>
            <a:tailEnd type="triangle" w="med" len="med"/>
          </a:ln>
        </p:spPr>
      </p:cxnSp>
      <p:sp>
        <p:nvSpPr>
          <p:cNvPr id="195595" name="Text Box 10"/>
          <p:cNvSpPr txBox="1">
            <a:spLocks noChangeArrowheads="1"/>
          </p:cNvSpPr>
          <p:nvPr/>
        </p:nvSpPr>
        <p:spPr bwMode="auto">
          <a:xfrm>
            <a:off x="7524750" y="3041650"/>
            <a:ext cx="1525588" cy="336550"/>
          </a:xfrm>
          <a:prstGeom prst="rect">
            <a:avLst/>
          </a:prstGeom>
          <a:noFill/>
          <a:ln w="9525">
            <a:noFill/>
            <a:miter lim="800000"/>
            <a:headEnd/>
            <a:tailEnd/>
          </a:ln>
        </p:spPr>
        <p:txBody>
          <a:bodyPr wrap="none">
            <a:spAutoFit/>
          </a:bodyPr>
          <a:lstStyle/>
          <a:p>
            <a:pPr algn="l" eaLnBrk="1" hangingPunct="1"/>
            <a:r>
              <a:rPr lang="fr-BE" b="1">
                <a:solidFill>
                  <a:srgbClr val="990033"/>
                </a:solidFill>
              </a:rPr>
              <a:t>package bank</a:t>
            </a:r>
            <a:endParaRPr lang="en-US" b="1"/>
          </a:p>
        </p:txBody>
      </p:sp>
      <p:sp>
        <p:nvSpPr>
          <p:cNvPr id="195596" name="Oval 11"/>
          <p:cNvSpPr>
            <a:spLocks noChangeArrowheads="1"/>
          </p:cNvSpPr>
          <p:nvPr/>
        </p:nvSpPr>
        <p:spPr bwMode="auto">
          <a:xfrm>
            <a:off x="4932363" y="5229225"/>
            <a:ext cx="2808287" cy="896938"/>
          </a:xfrm>
          <a:prstGeom prst="ellipse">
            <a:avLst/>
          </a:prstGeom>
          <a:solidFill>
            <a:srgbClr val="E6F4FF"/>
          </a:solidFill>
          <a:ln w="9525">
            <a:solidFill>
              <a:schemeClr val="tx1"/>
            </a:solidFill>
            <a:round/>
            <a:headEnd/>
            <a:tailEnd/>
          </a:ln>
        </p:spPr>
        <p:txBody>
          <a:bodyPr wrap="none" anchor="ctr"/>
          <a:lstStyle/>
          <a:p>
            <a:endParaRPr lang="fr-FR"/>
          </a:p>
        </p:txBody>
      </p:sp>
      <p:sp>
        <p:nvSpPr>
          <p:cNvPr id="195597" name="Rectangle 12"/>
          <p:cNvSpPr>
            <a:spLocks noChangeArrowheads="1"/>
          </p:cNvSpPr>
          <p:nvPr/>
        </p:nvSpPr>
        <p:spPr bwMode="auto">
          <a:xfrm>
            <a:off x="5327650" y="5518150"/>
            <a:ext cx="1981200" cy="304800"/>
          </a:xfrm>
          <a:prstGeom prst="rect">
            <a:avLst/>
          </a:prstGeom>
          <a:solidFill>
            <a:schemeClr val="accent1"/>
          </a:solidFill>
          <a:ln w="9525">
            <a:solidFill>
              <a:schemeClr val="tx1"/>
            </a:solidFill>
            <a:miter lim="800000"/>
            <a:headEnd/>
            <a:tailEnd/>
          </a:ln>
        </p:spPr>
        <p:txBody>
          <a:bodyPr wrap="none" anchor="ctr"/>
          <a:lstStyle/>
          <a:p>
            <a:pPr eaLnBrk="1" hangingPunct="1"/>
            <a:r>
              <a:rPr lang="fr-BE" sz="1400" b="1">
                <a:solidFill>
                  <a:schemeClr val="bg1"/>
                </a:solidFill>
              </a:rPr>
              <a:t>class NormalAccount</a:t>
            </a:r>
            <a:endParaRPr lang="en-US" sz="1400" b="1">
              <a:solidFill>
                <a:schemeClr val="bg1"/>
              </a:solidFill>
            </a:endParaRPr>
          </a:p>
        </p:txBody>
      </p:sp>
      <p:sp>
        <p:nvSpPr>
          <p:cNvPr id="195598" name="Text Box 13"/>
          <p:cNvSpPr txBox="1">
            <a:spLocks noChangeArrowheads="1"/>
          </p:cNvSpPr>
          <p:nvPr/>
        </p:nvSpPr>
        <p:spPr bwMode="auto">
          <a:xfrm>
            <a:off x="6588125" y="4941888"/>
            <a:ext cx="2305050" cy="336550"/>
          </a:xfrm>
          <a:prstGeom prst="rect">
            <a:avLst/>
          </a:prstGeom>
          <a:noFill/>
          <a:ln w="9525">
            <a:noFill/>
            <a:miter lim="800000"/>
            <a:headEnd/>
            <a:tailEnd/>
          </a:ln>
        </p:spPr>
        <p:txBody>
          <a:bodyPr wrap="none">
            <a:spAutoFit/>
          </a:bodyPr>
          <a:lstStyle/>
          <a:p>
            <a:pPr algn="l" eaLnBrk="1" hangingPunct="1"/>
            <a:r>
              <a:rPr lang="fr-BE" b="1">
                <a:solidFill>
                  <a:srgbClr val="990033"/>
                </a:solidFill>
              </a:rPr>
              <a:t>package mediatheque</a:t>
            </a: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ctrTitle"/>
          </p:nvPr>
        </p:nvSpPr>
        <p:spPr>
          <a:solidFill>
            <a:schemeClr val="bg1">
              <a:alpha val="50195"/>
            </a:schemeClr>
          </a:solidFill>
        </p:spPr>
        <p:txBody>
          <a:bodyPr/>
          <a:lstStyle/>
          <a:p>
            <a:r>
              <a:rPr lang="fr-BE" smtClean="0">
                <a:latin typeface="Arial" pitchFamily="34" charset="0"/>
              </a:rPr>
              <a:t>Introduction à Java</a:t>
            </a:r>
            <a:endParaRPr lang="en-US" smtClean="0">
              <a:latin typeface="Arial" pitchFamily="34" charset="0"/>
            </a:endParaRPr>
          </a:p>
        </p:txBody>
      </p:sp>
      <p:sp>
        <p:nvSpPr>
          <p:cNvPr id="34819" name="Rectangle 5"/>
          <p:cNvSpPr>
            <a:spLocks noGrp="1" noChangeArrowheads="1"/>
          </p:cNvSpPr>
          <p:nvPr>
            <p:ph type="subTitle" idx="1"/>
          </p:nvPr>
        </p:nvSpPr>
        <p:spPr>
          <a:ln w="9525"/>
        </p:spPr>
        <p:txBody>
          <a:bodyPr/>
          <a:lstStyle/>
          <a:p>
            <a:r>
              <a:rPr lang="fr-BE" smtClean="0"/>
              <a:t>I. Introduction et historique</a:t>
            </a:r>
            <a:endParaRPr lang="en-GB" smtClean="0"/>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4"/>
          <p:cNvSpPr>
            <a:spLocks noGrp="1" noChangeArrowheads="1"/>
          </p:cNvSpPr>
          <p:nvPr>
            <p:ph type="ctrTitle"/>
          </p:nvPr>
        </p:nvSpPr>
        <p:spPr>
          <a:solidFill>
            <a:schemeClr val="bg1">
              <a:alpha val="50195"/>
            </a:schemeClr>
          </a:solidFill>
        </p:spPr>
        <p:txBody>
          <a:bodyPr/>
          <a:lstStyle/>
          <a:p>
            <a:r>
              <a:rPr lang="fr-FR" smtClean="0">
                <a:latin typeface="Arial" pitchFamily="34" charset="0"/>
              </a:rPr>
              <a:t>Introduction à Java</a:t>
            </a:r>
          </a:p>
        </p:txBody>
      </p:sp>
      <p:sp>
        <p:nvSpPr>
          <p:cNvPr id="197635" name="Rectangle 5"/>
          <p:cNvSpPr>
            <a:spLocks noGrp="1" noChangeArrowheads="1"/>
          </p:cNvSpPr>
          <p:nvPr>
            <p:ph type="subTitle" idx="1"/>
          </p:nvPr>
        </p:nvSpPr>
        <p:spPr>
          <a:ln w="9525"/>
        </p:spPr>
        <p:txBody>
          <a:bodyPr/>
          <a:lstStyle/>
          <a:p>
            <a:r>
              <a:rPr lang="fr-FR" smtClean="0"/>
              <a:t>IV. Programmation orientée objet en Java</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2" name="Footer Placeholder 3"/>
          <p:cNvSpPr>
            <a:spLocks noGrp="1"/>
          </p:cNvSpPr>
          <p:nvPr>
            <p:ph type="ftr" sz="quarter" idx="10"/>
          </p:nvPr>
        </p:nvSpPr>
        <p:spPr>
          <a:noFill/>
        </p:spPr>
        <p:txBody>
          <a:bodyPr/>
          <a:lstStyle/>
          <a:p>
            <a:r>
              <a:rPr lang="fr-FR" smtClean="0"/>
              <a:t>Cours Java 2013 Bersini</a:t>
            </a:r>
            <a:endParaRPr lang="fr-FR" u="sng"/>
          </a:p>
        </p:txBody>
      </p:sp>
      <p:sp>
        <p:nvSpPr>
          <p:cNvPr id="199683" name="Rectangle 2"/>
          <p:cNvSpPr>
            <a:spLocks noGrp="1" noChangeArrowheads="1"/>
          </p:cNvSpPr>
          <p:nvPr>
            <p:ph type="title"/>
          </p:nvPr>
        </p:nvSpPr>
        <p:spPr/>
        <p:txBody>
          <a:bodyPr/>
          <a:lstStyle/>
          <a:p>
            <a:r>
              <a:rPr lang="fr-FR" sz="3600" smtClean="0"/>
              <a:t>Les concepts de l’OO</a:t>
            </a:r>
            <a:br>
              <a:rPr lang="fr-FR" sz="3600" smtClean="0"/>
            </a:br>
            <a:endParaRPr lang="fr-FR" sz="3600" smtClean="0"/>
          </a:p>
        </p:txBody>
      </p:sp>
      <p:sp>
        <p:nvSpPr>
          <p:cNvPr id="199684" name="Rectangle 3"/>
          <p:cNvSpPr>
            <a:spLocks noGrp="1" noChangeArrowheads="1"/>
          </p:cNvSpPr>
          <p:nvPr>
            <p:ph type="body" idx="1"/>
          </p:nvPr>
        </p:nvSpPr>
        <p:spPr>
          <a:xfrm>
            <a:off x="152400" y="947738"/>
            <a:ext cx="8839200" cy="5535612"/>
          </a:xfrm>
        </p:spPr>
        <p:txBody>
          <a:bodyPr/>
          <a:lstStyle/>
          <a:p>
            <a:r>
              <a:rPr lang="fr-FR" sz="1800" smtClean="0"/>
              <a:t>Introduction à l’orienté objet (OO)</a:t>
            </a:r>
          </a:p>
          <a:p>
            <a:pPr lvl="1"/>
            <a:r>
              <a:rPr lang="fr-FR" sz="1600" smtClean="0"/>
              <a:t>Pourquoi l’OO?</a:t>
            </a:r>
          </a:p>
          <a:p>
            <a:pPr lvl="1"/>
            <a:r>
              <a:rPr lang="fr-FR" sz="1600" smtClean="0"/>
              <a:t>Qu’est-ce que l’OO?</a:t>
            </a:r>
          </a:p>
          <a:p>
            <a:pPr lvl="1"/>
            <a:r>
              <a:rPr lang="fr-FR" sz="1600" smtClean="0"/>
              <a:t>Qu’est-ce qu’un « objet »?</a:t>
            </a:r>
            <a:endParaRPr lang="fr-FR" sz="1600" smtClean="0">
              <a:sym typeface="Wingdings" pitchFamily="2" charset="2"/>
            </a:endParaRPr>
          </a:p>
          <a:p>
            <a:r>
              <a:rPr lang="fr-FR" sz="1800" smtClean="0">
                <a:sym typeface="Wingdings" pitchFamily="2" charset="2"/>
              </a:rPr>
              <a:t>Les principes de l’orienté objet</a:t>
            </a:r>
          </a:p>
          <a:p>
            <a:pPr lvl="1"/>
            <a:r>
              <a:rPr lang="fr-FR" sz="1600" smtClean="0">
                <a:sym typeface="Wingdings" pitchFamily="2" charset="2"/>
              </a:rPr>
              <a:t>L’encapsulation</a:t>
            </a:r>
          </a:p>
          <a:p>
            <a:pPr lvl="2"/>
            <a:r>
              <a:rPr lang="fr-FR" sz="1400" smtClean="0">
                <a:sym typeface="Wingdings" pitchFamily="2" charset="2"/>
              </a:rPr>
              <a:t>Pourquoi l’objet est-il une boîte </a:t>
            </a:r>
            <a:r>
              <a:rPr lang="fr-FR" sz="1400" b="1" u="sng" smtClean="0">
                <a:sym typeface="Wingdings" pitchFamily="2" charset="2"/>
              </a:rPr>
              <a:t>noire?</a:t>
            </a:r>
          </a:p>
          <a:p>
            <a:pPr lvl="1"/>
            <a:r>
              <a:rPr lang="fr-FR" sz="1600" smtClean="0">
                <a:sym typeface="Wingdings" pitchFamily="2" charset="2"/>
              </a:rPr>
              <a:t>La classe</a:t>
            </a:r>
          </a:p>
          <a:p>
            <a:pPr lvl="2"/>
            <a:r>
              <a:rPr lang="fr-FR" sz="1400" smtClean="0">
                <a:sym typeface="Wingdings" pitchFamily="2" charset="2"/>
              </a:rPr>
              <a:t>Comment définir un objet?</a:t>
            </a:r>
          </a:p>
          <a:p>
            <a:pPr lvl="2"/>
            <a:r>
              <a:rPr lang="fr-FR" sz="1400" smtClean="0">
                <a:sym typeface="Wingdings" pitchFamily="2" charset="2"/>
              </a:rPr>
              <a:t>Comment définir les états?  Déclaration des variables membres</a:t>
            </a:r>
          </a:p>
          <a:p>
            <a:pPr lvl="2"/>
            <a:r>
              <a:rPr lang="fr-FR" sz="1400" smtClean="0">
                <a:sym typeface="Wingdings" pitchFamily="2" charset="2"/>
              </a:rPr>
              <a:t>Comment initialiser les états?  Le constructeur </a:t>
            </a:r>
          </a:p>
          <a:p>
            <a:pPr lvl="2"/>
            <a:r>
              <a:rPr lang="fr-FR" sz="1400" smtClean="0">
                <a:sym typeface="Wingdings" pitchFamily="2" charset="2"/>
              </a:rPr>
              <a:t>Comment définir les comportements?  Déclaration des méthodes</a:t>
            </a:r>
          </a:p>
          <a:p>
            <a:pPr lvl="1"/>
            <a:r>
              <a:rPr lang="fr-FR" sz="1600" smtClean="0">
                <a:sym typeface="Wingdings" pitchFamily="2" charset="2"/>
              </a:rPr>
              <a:t>Interaction entre objets</a:t>
            </a:r>
          </a:p>
          <a:p>
            <a:pPr lvl="2"/>
            <a:r>
              <a:rPr lang="fr-FR" sz="1400" smtClean="0">
                <a:sym typeface="Wingdings" pitchFamily="2" charset="2"/>
              </a:rPr>
              <a:t>Envoi de messages</a:t>
            </a:r>
          </a:p>
          <a:p>
            <a:pPr lvl="2"/>
            <a:r>
              <a:rPr lang="fr-FR" sz="1400" smtClean="0">
                <a:sym typeface="Wingdings" pitchFamily="2" charset="2"/>
              </a:rPr>
              <a:t>Permettre aux objets de s’envoyer des messages  Association</a:t>
            </a:r>
          </a:p>
          <a:p>
            <a:pPr lvl="2"/>
            <a:r>
              <a:rPr lang="fr-FR" sz="1400" smtClean="0">
                <a:sym typeface="Wingdings" pitchFamily="2" charset="2"/>
              </a:rPr>
              <a:t>Création d’objets  Appeler le constructeur</a:t>
            </a:r>
          </a:p>
          <a:p>
            <a:pPr lvl="1"/>
            <a:r>
              <a:rPr lang="fr-FR" sz="1600" smtClean="0">
                <a:sym typeface="Wingdings" pitchFamily="2" charset="2"/>
              </a:rPr>
              <a:t>Héritage</a:t>
            </a:r>
          </a:p>
          <a:p>
            <a:pPr lvl="1"/>
            <a:r>
              <a:rPr lang="fr-FR" sz="1600" smtClean="0">
                <a:sym typeface="Wingdings" pitchFamily="2" charset="2"/>
              </a:rPr>
              <a:t>Modéliser les classes avec des diagrammes UML</a:t>
            </a: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730" name="Footer Placeholder 3"/>
          <p:cNvSpPr>
            <a:spLocks noGrp="1"/>
          </p:cNvSpPr>
          <p:nvPr>
            <p:ph type="ftr" sz="quarter" idx="10"/>
          </p:nvPr>
        </p:nvSpPr>
        <p:spPr>
          <a:noFill/>
        </p:spPr>
        <p:txBody>
          <a:bodyPr/>
          <a:lstStyle/>
          <a:p>
            <a:r>
              <a:rPr lang="fr-FR" smtClean="0"/>
              <a:t>Cours Java 2013 Bersini</a:t>
            </a:r>
            <a:endParaRPr lang="fr-FR" u="sng"/>
          </a:p>
        </p:txBody>
      </p:sp>
      <p:sp>
        <p:nvSpPr>
          <p:cNvPr id="201731" name="Rectangle 2"/>
          <p:cNvSpPr>
            <a:spLocks noGrp="1" noChangeArrowheads="1"/>
          </p:cNvSpPr>
          <p:nvPr>
            <p:ph type="title"/>
          </p:nvPr>
        </p:nvSpPr>
        <p:spPr/>
        <p:txBody>
          <a:bodyPr/>
          <a:lstStyle/>
          <a:p>
            <a:r>
              <a:rPr lang="fr-FR" sz="3600" smtClean="0"/>
              <a:t>Les concepts de l’OO</a:t>
            </a:r>
            <a:br>
              <a:rPr lang="fr-FR" sz="3600" smtClean="0"/>
            </a:br>
            <a:r>
              <a:rPr lang="fr-FR" sz="2800" smtClean="0"/>
              <a:t>Pourquoi l’OO?</a:t>
            </a:r>
          </a:p>
        </p:txBody>
      </p:sp>
      <p:sp>
        <p:nvSpPr>
          <p:cNvPr id="201732" name="Rectangle 3"/>
          <p:cNvSpPr>
            <a:spLocks noGrp="1" noChangeArrowheads="1"/>
          </p:cNvSpPr>
          <p:nvPr>
            <p:ph type="body" idx="1"/>
          </p:nvPr>
        </p:nvSpPr>
        <p:spPr>
          <a:xfrm>
            <a:off x="152400" y="1098550"/>
            <a:ext cx="8839200" cy="5464175"/>
          </a:xfrm>
        </p:spPr>
        <p:txBody>
          <a:bodyPr/>
          <a:lstStyle/>
          <a:p>
            <a:r>
              <a:rPr lang="fr-FR" smtClean="0">
                <a:sym typeface="Wingdings" pitchFamily="2" charset="2"/>
              </a:rPr>
              <a:t>Des décennies durant, on a programmé en informatique en se concentrant prioritairement sur ce qui « devait se passer » dans le programme.</a:t>
            </a:r>
          </a:p>
          <a:p>
            <a:r>
              <a:rPr lang="fr-FR" smtClean="0">
                <a:sym typeface="Wingdings" pitchFamily="2" charset="2"/>
              </a:rPr>
              <a:t>On a ainsi structuré les programmes en ensembles de « traitements », définis sous forme des fonctions ou procédures, que l’on pouvait appeler à tout moment et qui pouvaient manipuler toutes les données du programme.</a:t>
            </a:r>
          </a:p>
          <a:p>
            <a:r>
              <a:rPr lang="fr-FR" smtClean="0">
                <a:sym typeface="Wingdings" pitchFamily="2" charset="2"/>
              </a:rPr>
              <a:t>Mais les problèmes que doivent résoudre les programmes informatiques sont devenus de plus en plus complexes et ce découpage en fonctions ou traitements est devenu sous-optimal.</a:t>
            </a:r>
          </a:p>
          <a:p>
            <a:r>
              <a:rPr lang="fr-FR" smtClean="0">
                <a:sym typeface="Wingdings" pitchFamily="2" charset="2"/>
              </a:rPr>
              <a:t>De fait, il présente 3 inconvénients majeurs:</a:t>
            </a:r>
          </a:p>
          <a:p>
            <a:pPr lvl="1"/>
            <a:r>
              <a:rPr lang="fr-FR" smtClean="0">
                <a:sym typeface="Wingdings" pitchFamily="2" charset="2"/>
              </a:rPr>
              <a:t>Il rend difficile la réutilisation d’un bout de programme hors de son contexte</a:t>
            </a:r>
          </a:p>
          <a:p>
            <a:pPr lvl="1"/>
            <a:r>
              <a:rPr lang="fr-FR" smtClean="0">
                <a:sym typeface="Wingdings" pitchFamily="2" charset="2"/>
              </a:rPr>
              <a:t>Il force l’information (autrement dit les données, càd la matière première de l’informatique) à se plier aux traitements (on les structure en fonction des traitements à réaliser) alors qu’elles devraient être le point de départ</a:t>
            </a:r>
          </a:p>
          <a:p>
            <a:pPr lvl="1"/>
            <a:r>
              <a:rPr lang="fr-FR" smtClean="0">
                <a:sym typeface="Wingdings" pitchFamily="2" charset="2"/>
              </a:rPr>
              <a:t>Il est inadapté à la façon dont l’homme décrit les problèmes</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Footer Placeholder 3"/>
          <p:cNvSpPr>
            <a:spLocks noGrp="1"/>
          </p:cNvSpPr>
          <p:nvPr>
            <p:ph type="ftr" sz="quarter" idx="10"/>
          </p:nvPr>
        </p:nvSpPr>
        <p:spPr>
          <a:noFill/>
        </p:spPr>
        <p:txBody>
          <a:bodyPr/>
          <a:lstStyle/>
          <a:p>
            <a:r>
              <a:rPr lang="fr-FR" smtClean="0"/>
              <a:t>Cours Java 2013 Bersini</a:t>
            </a:r>
            <a:endParaRPr lang="fr-FR" u="sng"/>
          </a:p>
        </p:txBody>
      </p:sp>
      <p:sp>
        <p:nvSpPr>
          <p:cNvPr id="203780" name="Rectangle 2"/>
          <p:cNvSpPr>
            <a:spLocks noGrp="1" noChangeArrowheads="1"/>
          </p:cNvSpPr>
          <p:nvPr>
            <p:ph type="title"/>
          </p:nvPr>
        </p:nvSpPr>
        <p:spPr/>
        <p:txBody>
          <a:bodyPr/>
          <a:lstStyle/>
          <a:p>
            <a:r>
              <a:rPr lang="fr-FR" smtClean="0"/>
              <a:t>Les concepts de l’OO</a:t>
            </a:r>
            <a:br>
              <a:rPr lang="fr-FR" smtClean="0"/>
            </a:br>
            <a:r>
              <a:rPr lang="fr-FR" sz="2800" smtClean="0"/>
              <a:t>Un petit écosystème</a:t>
            </a:r>
          </a:p>
        </p:txBody>
      </p:sp>
      <p:sp>
        <p:nvSpPr>
          <p:cNvPr id="203781" name="Rectangle 3"/>
          <p:cNvSpPr>
            <a:spLocks noGrp="1" noChangeArrowheads="1"/>
          </p:cNvSpPr>
          <p:nvPr>
            <p:ph type="body" idx="1"/>
          </p:nvPr>
        </p:nvSpPr>
        <p:spPr>
          <a:xfrm>
            <a:off x="152400" y="990600"/>
            <a:ext cx="8839200" cy="5257800"/>
          </a:xfrm>
        </p:spPr>
        <p:txBody>
          <a:bodyPr/>
          <a:lstStyle/>
          <a:p>
            <a:r>
              <a:rPr lang="fr-FR" sz="2400" smtClean="0"/>
              <a:t>But du jeu?</a:t>
            </a:r>
          </a:p>
          <a:p>
            <a:pPr lvl="1">
              <a:buFont typeface="Wingdings" pitchFamily="2" charset="2"/>
              <a:buNone/>
            </a:pPr>
            <a:r>
              <a:rPr lang="fr-FR" sz="2000" smtClean="0">
                <a:sym typeface="Wingdings" pitchFamily="2" charset="2"/>
              </a:rPr>
              <a:t> </a:t>
            </a:r>
            <a:r>
              <a:rPr lang="fr-FR" sz="2000" smtClean="0"/>
              <a:t>Simuler la vie dans une petite jungle composée de prédateurs, de proies, de plantes et de points d’eau</a:t>
            </a:r>
          </a:p>
        </p:txBody>
      </p:sp>
      <p:graphicFrame>
        <p:nvGraphicFramePr>
          <p:cNvPr id="203778" name="Object 2"/>
          <p:cNvGraphicFramePr>
            <a:graphicFrameLocks noChangeAspect="1"/>
          </p:cNvGraphicFramePr>
          <p:nvPr/>
        </p:nvGraphicFramePr>
        <p:xfrm>
          <a:off x="838200" y="2209800"/>
          <a:ext cx="7467600" cy="4071938"/>
        </p:xfrm>
        <a:graphic>
          <a:graphicData uri="http://schemas.openxmlformats.org/presentationml/2006/ole">
            <mc:AlternateContent xmlns:mc="http://schemas.openxmlformats.org/markup-compatibility/2006">
              <mc:Choice xmlns:v="urn:schemas-microsoft-com:vml" Requires="v">
                <p:oleObj spid="_x0000_s203780" name="Image bitmap" r:id="rId4" imgW="5990476" imgH="3266667" progId="Paint.Picture">
                  <p:embed/>
                </p:oleObj>
              </mc:Choice>
              <mc:Fallback>
                <p:oleObj name="Image bitmap" r:id="rId4" imgW="5990476" imgH="3266667" progId="Paint.Picture">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209800"/>
                        <a:ext cx="7467600" cy="4071938"/>
                      </a:xfrm>
                      <a:prstGeom prst="rect">
                        <a:avLst/>
                      </a:prstGeom>
                      <a:noFill/>
                      <a:ln>
                        <a:noFill/>
                      </a:ln>
                      <a:effectLst/>
                      <a:extLst>
                        <a:ext uri="{909E8E84-426E-40DD-AFC4-6F175D3DCCD1}">
                          <a14:hiddenFill xmlns:a14="http://schemas.microsoft.com/office/drawing/2010/main">
                            <a:solidFill>
                              <a:srgbClr val="E6F4FF"/>
                            </a:solidFill>
                          </a14:hiddenFill>
                        </a:ext>
                        <a:ext uri="{91240B29-F687-4F45-9708-019B960494DF}">
                          <a14:hiddenLine xmlns:a14="http://schemas.microsoft.com/office/drawing/2010/main" w="190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Footer Placeholder 3"/>
          <p:cNvSpPr>
            <a:spLocks noGrp="1"/>
          </p:cNvSpPr>
          <p:nvPr>
            <p:ph type="ftr" sz="quarter" idx="10"/>
          </p:nvPr>
        </p:nvSpPr>
        <p:spPr>
          <a:noFill/>
        </p:spPr>
        <p:txBody>
          <a:bodyPr/>
          <a:lstStyle/>
          <a:p>
            <a:r>
              <a:rPr lang="fr-FR" smtClean="0"/>
              <a:t>Cours Java 2013 Bersini</a:t>
            </a:r>
            <a:endParaRPr lang="fr-FR" u="sng"/>
          </a:p>
        </p:txBody>
      </p:sp>
      <p:sp>
        <p:nvSpPr>
          <p:cNvPr id="205827" name="Rectangle 2"/>
          <p:cNvSpPr>
            <a:spLocks noGrp="1" noChangeArrowheads="1"/>
          </p:cNvSpPr>
          <p:nvPr>
            <p:ph type="title"/>
          </p:nvPr>
        </p:nvSpPr>
        <p:spPr/>
        <p:txBody>
          <a:bodyPr/>
          <a:lstStyle/>
          <a:p>
            <a:r>
              <a:rPr lang="fr-FR" smtClean="0"/>
              <a:t>Les concepts de l’OO</a:t>
            </a:r>
            <a:br>
              <a:rPr lang="fr-FR" smtClean="0"/>
            </a:br>
            <a:r>
              <a:rPr lang="fr-FR" sz="2800" smtClean="0"/>
              <a:t>Un petit écosystème</a:t>
            </a:r>
          </a:p>
        </p:txBody>
      </p:sp>
      <p:sp>
        <p:nvSpPr>
          <p:cNvPr id="205828" name="Rectangle 3"/>
          <p:cNvSpPr>
            <a:spLocks noGrp="1" noChangeArrowheads="1"/>
          </p:cNvSpPr>
          <p:nvPr>
            <p:ph type="body" idx="1"/>
          </p:nvPr>
        </p:nvSpPr>
        <p:spPr>
          <a:xfrm>
            <a:off x="152400" y="1066800"/>
            <a:ext cx="8839200" cy="5410200"/>
          </a:xfrm>
        </p:spPr>
        <p:txBody>
          <a:bodyPr/>
          <a:lstStyle/>
          <a:p>
            <a:r>
              <a:rPr lang="fr-FR" sz="2400" smtClean="0"/>
              <a:t>Règles du jeu?</a:t>
            </a:r>
          </a:p>
          <a:p>
            <a:pPr lvl="1"/>
            <a:r>
              <a:rPr lang="fr-FR" sz="2000" smtClean="0"/>
              <a:t>Les proies se déplacent soit vers l’eau, soit vers une plante, soit pour fuir un prédateur en fonction du premier de ces objets qu’elles repèrent</a:t>
            </a:r>
          </a:p>
          <a:p>
            <a:pPr lvl="1"/>
            <a:r>
              <a:rPr lang="fr-FR" sz="2000" smtClean="0"/>
              <a:t>Les prédateurs se déplacent soit vers l’eau, soit vers une proie en fonction du premier de ces objets qu’ils rencontrent</a:t>
            </a:r>
          </a:p>
          <a:p>
            <a:pPr lvl="1"/>
            <a:r>
              <a:rPr lang="fr-FR" sz="2000" smtClean="0"/>
              <a:t>Les plantes poussent lentement au cours du temps, tandis que l’eau s’évapore peu à peu</a:t>
            </a:r>
          </a:p>
          <a:p>
            <a:pPr lvl="1"/>
            <a:r>
              <a:rPr lang="fr-FR" sz="2000" smtClean="0"/>
              <a:t>Les animaux épuisent leurs ressources énergétiques peu à peu, au fur et à mesure de leurs déplacements</a:t>
            </a:r>
          </a:p>
          <a:p>
            <a:pPr lvl="1"/>
            <a:r>
              <a:rPr lang="fr-FR" sz="2000" smtClean="0"/>
              <a:t>Lorsque les animaux rencontrent de l’eau, ils s’abreuvent et récupèrent de l’énergie tandis que le niveau de l’eau diminue en conséquence</a:t>
            </a:r>
          </a:p>
          <a:p>
            <a:pPr lvl="1"/>
            <a:r>
              <a:rPr lang="fr-FR" sz="2000" smtClean="0"/>
              <a:t>Lorsqu’un prédateur rencontre une proie, il la dévore et récupère de l’énergie</a:t>
            </a:r>
          </a:p>
          <a:p>
            <a:pPr lvl="1"/>
            <a:r>
              <a:rPr lang="fr-FR" sz="2000" smtClean="0"/>
              <a:t>Lorsqu’une proie rencontre une plante, il la dévore et récupère de l’énergie</a:t>
            </a:r>
            <a:endParaRPr lang="fr-FR" sz="2400" smtClean="0"/>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Footer Placeholder 3"/>
          <p:cNvSpPr>
            <a:spLocks noGrp="1"/>
          </p:cNvSpPr>
          <p:nvPr>
            <p:ph type="ftr" sz="quarter" idx="10"/>
          </p:nvPr>
        </p:nvSpPr>
        <p:spPr>
          <a:noFill/>
        </p:spPr>
        <p:txBody>
          <a:bodyPr/>
          <a:lstStyle/>
          <a:p>
            <a:r>
              <a:rPr lang="fr-FR" smtClean="0"/>
              <a:t>Cours Java 2013 Bersini</a:t>
            </a:r>
            <a:endParaRPr lang="fr-FR" u="sng"/>
          </a:p>
        </p:txBody>
      </p:sp>
      <p:sp>
        <p:nvSpPr>
          <p:cNvPr id="207875" name="Rectangle 2"/>
          <p:cNvSpPr>
            <a:spLocks noGrp="1" noChangeArrowheads="1"/>
          </p:cNvSpPr>
          <p:nvPr>
            <p:ph type="title"/>
          </p:nvPr>
        </p:nvSpPr>
        <p:spPr/>
        <p:txBody>
          <a:bodyPr/>
          <a:lstStyle/>
          <a:p>
            <a:r>
              <a:rPr lang="fr-FR" smtClean="0"/>
              <a:t>Les concepts de l’OO</a:t>
            </a:r>
            <a:br>
              <a:rPr lang="fr-FR" smtClean="0"/>
            </a:br>
            <a:r>
              <a:rPr lang="fr-FR" sz="2800" smtClean="0"/>
              <a:t>Un petit écosystème</a:t>
            </a:r>
          </a:p>
        </p:txBody>
      </p:sp>
      <p:sp>
        <p:nvSpPr>
          <p:cNvPr id="207876" name="Rectangle 3"/>
          <p:cNvSpPr>
            <a:spLocks noGrp="1" noChangeArrowheads="1"/>
          </p:cNvSpPr>
          <p:nvPr>
            <p:ph type="body" idx="1"/>
          </p:nvPr>
        </p:nvSpPr>
        <p:spPr>
          <a:xfrm>
            <a:off x="152400" y="1066800"/>
            <a:ext cx="8991600" cy="5181600"/>
          </a:xfrm>
        </p:spPr>
        <p:txBody>
          <a:bodyPr/>
          <a:lstStyle/>
          <a:p>
            <a:pPr marL="381000" indent="-381000">
              <a:lnSpc>
                <a:spcPct val="90000"/>
              </a:lnSpc>
            </a:pPr>
            <a:r>
              <a:rPr lang="fr-FR" sz="2400" smtClean="0"/>
              <a:t>Comment procéder?</a:t>
            </a:r>
          </a:p>
          <a:p>
            <a:pPr marL="728663" lvl="1" indent="-342900">
              <a:lnSpc>
                <a:spcPct val="90000"/>
              </a:lnSpc>
              <a:buFont typeface="Wingdings" pitchFamily="2" charset="2"/>
              <a:buChar char="è"/>
            </a:pPr>
            <a:r>
              <a:rPr lang="fr-FR" sz="2200" smtClean="0"/>
              <a:t>En découpant le problèmes en quelques grand traitements:</a:t>
            </a:r>
          </a:p>
          <a:p>
            <a:pPr marL="728663" lvl="1" indent="-342900">
              <a:lnSpc>
                <a:spcPct val="90000"/>
              </a:lnSpc>
              <a:buFont typeface="Symbol" pitchFamily="18" charset="2"/>
              <a:buAutoNum type="arabicPeriod"/>
            </a:pPr>
            <a:r>
              <a:rPr lang="fr-FR" sz="2200" smtClean="0"/>
              <a:t>La proie et le prédateur doivent se déplacer</a:t>
            </a:r>
          </a:p>
          <a:p>
            <a:pPr marL="1173163" lvl="2" indent="-304800">
              <a:lnSpc>
                <a:spcPct val="90000"/>
              </a:lnSpc>
              <a:buFont typeface="Wingdings" pitchFamily="2" charset="2"/>
              <a:buChar char="è"/>
            </a:pPr>
            <a:r>
              <a:rPr lang="fr-FR" sz="2000" smtClean="0">
                <a:sym typeface="Wingdings" pitchFamily="2" charset="2"/>
              </a:rPr>
              <a:t>On pense/code le déplacement de la proie et du prédateur ensemble</a:t>
            </a:r>
          </a:p>
          <a:p>
            <a:pPr marL="1173163" lvl="2" indent="-304800">
              <a:lnSpc>
                <a:spcPct val="90000"/>
              </a:lnSpc>
              <a:buFont typeface="Symbol" pitchFamily="18" charset="2"/>
              <a:buNone/>
            </a:pPr>
            <a:r>
              <a:rPr lang="fr-FR" sz="2000" smtClean="0">
                <a:sym typeface="Wingdings" pitchFamily="2" charset="2"/>
              </a:rPr>
              <a:t> </a:t>
            </a:r>
            <a:r>
              <a:rPr lang="fr-FR" sz="2000" smtClean="0"/>
              <a:t>Chacun des animaux doit pour cela repérer une cible</a:t>
            </a:r>
          </a:p>
          <a:p>
            <a:pPr marL="1173163" lvl="2" indent="-304800">
              <a:lnSpc>
                <a:spcPct val="90000"/>
              </a:lnSpc>
              <a:buFont typeface="Wingdings" pitchFamily="2" charset="2"/>
              <a:buChar char="è"/>
            </a:pPr>
            <a:r>
              <a:rPr lang="fr-FR" sz="2000" smtClean="0">
                <a:sym typeface="Wingdings" pitchFamily="2" charset="2"/>
              </a:rPr>
              <a:t>On conçoit une fonctionnalité de repérage commune à tous les acteurs</a:t>
            </a:r>
          </a:p>
          <a:p>
            <a:pPr marL="1706563" lvl="3" indent="-419100">
              <a:lnSpc>
                <a:spcPct val="90000"/>
              </a:lnSpc>
              <a:buFont typeface="Wingdings" pitchFamily="2" charset="2"/>
              <a:buChar char="è"/>
            </a:pPr>
            <a:r>
              <a:rPr lang="fr-FR" sz="1800" smtClean="0">
                <a:sym typeface="Wingdings" pitchFamily="2" charset="2"/>
              </a:rPr>
              <a:t>Les animaux cherchent l’eau</a:t>
            </a:r>
          </a:p>
          <a:p>
            <a:pPr marL="1706563" lvl="3" indent="-419100">
              <a:lnSpc>
                <a:spcPct val="90000"/>
              </a:lnSpc>
              <a:buFont typeface="Wingdings" pitchFamily="2" charset="2"/>
              <a:buChar char="è"/>
            </a:pPr>
            <a:r>
              <a:rPr lang="fr-FR" sz="1800" smtClean="0">
                <a:sym typeface="Wingdings" pitchFamily="2" charset="2"/>
              </a:rPr>
              <a:t>Le prédateur cherche la proie</a:t>
            </a:r>
          </a:p>
          <a:p>
            <a:pPr marL="1706563" lvl="3" indent="-419100">
              <a:lnSpc>
                <a:spcPct val="90000"/>
              </a:lnSpc>
              <a:buFont typeface="Wingdings" pitchFamily="2" charset="2"/>
              <a:buChar char="è"/>
            </a:pPr>
            <a:r>
              <a:rPr lang="fr-FR" sz="1800" smtClean="0">
                <a:sym typeface="Wingdings" pitchFamily="2" charset="2"/>
              </a:rPr>
              <a:t>La proie cherche la plante et à éviter le prédateur</a:t>
            </a:r>
          </a:p>
          <a:p>
            <a:pPr marL="728663" lvl="1" indent="-342900">
              <a:lnSpc>
                <a:spcPct val="90000"/>
              </a:lnSpc>
              <a:buFont typeface="Symbol" pitchFamily="18" charset="2"/>
              <a:buAutoNum type="arabicPeriod"/>
            </a:pPr>
            <a:r>
              <a:rPr lang="fr-FR" sz="2200" smtClean="0"/>
              <a:t>Les animaux se ressourcent</a:t>
            </a:r>
          </a:p>
          <a:p>
            <a:pPr marL="1173163" lvl="2" indent="-304800">
              <a:lnSpc>
                <a:spcPct val="90000"/>
              </a:lnSpc>
              <a:buFont typeface="Wingdings" pitchFamily="2" charset="2"/>
              <a:buChar char="è"/>
            </a:pPr>
            <a:r>
              <a:rPr lang="fr-FR" sz="2000" smtClean="0">
                <a:sym typeface="Wingdings" pitchFamily="2" charset="2"/>
              </a:rPr>
              <a:t>On conçoit une fonctionnalité qui concerne tous les acteurs</a:t>
            </a:r>
          </a:p>
          <a:p>
            <a:pPr marL="728663" lvl="1" indent="-342900">
              <a:lnSpc>
                <a:spcPct val="90000"/>
              </a:lnSpc>
              <a:buFont typeface="Symbol" pitchFamily="18" charset="2"/>
              <a:buAutoNum type="arabicPeriod"/>
            </a:pPr>
            <a:r>
              <a:rPr lang="fr-FR" sz="2200" smtClean="0"/>
              <a:t>Les ressources de la plante et de l’eau évoluent</a:t>
            </a:r>
          </a:p>
          <a:p>
            <a:pPr marL="1173163" lvl="2" indent="-304800">
              <a:lnSpc>
                <a:spcPct val="90000"/>
              </a:lnSpc>
              <a:buFont typeface="Wingdings" pitchFamily="2" charset="2"/>
              <a:buChar char="è"/>
            </a:pPr>
            <a:r>
              <a:rPr lang="fr-FR" sz="2000" smtClean="0">
                <a:sym typeface="Wingdings" pitchFamily="2" charset="2"/>
              </a:rPr>
              <a:t>On pense / code une fonction d’évolution des ressources</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Footer Placeholder 2"/>
          <p:cNvSpPr>
            <a:spLocks noGrp="1"/>
          </p:cNvSpPr>
          <p:nvPr>
            <p:ph type="ftr" sz="quarter" idx="10"/>
          </p:nvPr>
        </p:nvSpPr>
        <p:spPr>
          <a:noFill/>
        </p:spPr>
        <p:txBody>
          <a:bodyPr/>
          <a:lstStyle/>
          <a:p>
            <a:r>
              <a:rPr lang="fr-FR" smtClean="0"/>
              <a:t>Cours Java 2013 Bersini</a:t>
            </a:r>
            <a:endParaRPr lang="fr-FR" u="sng"/>
          </a:p>
        </p:txBody>
      </p:sp>
      <p:sp>
        <p:nvSpPr>
          <p:cNvPr id="209924" name="Rectangle 2"/>
          <p:cNvSpPr>
            <a:spLocks noGrp="1" noChangeArrowheads="1"/>
          </p:cNvSpPr>
          <p:nvPr>
            <p:ph type="title"/>
          </p:nvPr>
        </p:nvSpPr>
        <p:spPr/>
        <p:txBody>
          <a:bodyPr/>
          <a:lstStyle/>
          <a:p>
            <a:r>
              <a:rPr lang="fr-FR" smtClean="0"/>
              <a:t>Les concepts de l’OO</a:t>
            </a:r>
            <a:br>
              <a:rPr lang="fr-FR" smtClean="0"/>
            </a:br>
            <a:r>
              <a:rPr lang="fr-FR" sz="2800" smtClean="0"/>
              <a:t>Un petit écosystème</a:t>
            </a:r>
          </a:p>
        </p:txBody>
      </p:sp>
      <p:graphicFrame>
        <p:nvGraphicFramePr>
          <p:cNvPr id="209922" name="Object 2"/>
          <p:cNvGraphicFramePr>
            <a:graphicFrameLocks noChangeAspect="1"/>
          </p:cNvGraphicFramePr>
          <p:nvPr/>
        </p:nvGraphicFramePr>
        <p:xfrm>
          <a:off x="990600" y="1306513"/>
          <a:ext cx="7177088" cy="4865687"/>
        </p:xfrm>
        <a:graphic>
          <a:graphicData uri="http://schemas.openxmlformats.org/presentationml/2006/ole">
            <mc:AlternateContent xmlns:mc="http://schemas.openxmlformats.org/markup-compatibility/2006">
              <mc:Choice xmlns:v="urn:schemas-microsoft-com:vml" Requires="v">
                <p:oleObj spid="_x0000_s209924" name="Image bitmap" r:id="rId4" imgW="6125430" imgH="4153480" progId="Paint.Picture">
                  <p:embed/>
                </p:oleObj>
              </mc:Choice>
              <mc:Fallback>
                <p:oleObj name="Image bitmap" r:id="rId4" imgW="6125430" imgH="4153480" progId="Paint.Picture">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306513"/>
                        <a:ext cx="7177088" cy="4865687"/>
                      </a:xfrm>
                      <a:prstGeom prst="rect">
                        <a:avLst/>
                      </a:prstGeom>
                      <a:noFill/>
                      <a:ln>
                        <a:noFill/>
                      </a:ln>
                      <a:effectLst/>
                      <a:extLst>
                        <a:ext uri="{909E8E84-426E-40DD-AFC4-6F175D3DCCD1}">
                          <a14:hiddenFill xmlns:a14="http://schemas.microsoft.com/office/drawing/2010/main">
                            <a:solidFill>
                              <a:srgbClr val="E6F4FF"/>
                            </a:solidFill>
                          </a14:hiddenFill>
                        </a:ext>
                        <a:ext uri="{91240B29-F687-4F45-9708-019B960494DF}">
                          <a14:hiddenLine xmlns:a14="http://schemas.microsoft.com/office/drawing/2010/main" w="190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9925" name="Text Box 4"/>
          <p:cNvSpPr txBox="1">
            <a:spLocks noChangeArrowheads="1"/>
          </p:cNvSpPr>
          <p:nvPr/>
        </p:nvSpPr>
        <p:spPr bwMode="auto">
          <a:xfrm>
            <a:off x="1600200" y="1001713"/>
            <a:ext cx="2133600" cy="396875"/>
          </a:xfrm>
          <a:prstGeom prst="rect">
            <a:avLst/>
          </a:prstGeom>
          <a:noFill/>
          <a:ln w="19050">
            <a:noFill/>
            <a:miter lim="800000"/>
            <a:headEnd/>
            <a:tailEnd/>
          </a:ln>
        </p:spPr>
        <p:txBody>
          <a:bodyPr>
            <a:spAutoFit/>
          </a:bodyPr>
          <a:lstStyle/>
          <a:p>
            <a:pPr>
              <a:spcBef>
                <a:spcPct val="50000"/>
              </a:spcBef>
            </a:pPr>
            <a:r>
              <a:rPr lang="fr-FR" sz="2000" b="1"/>
              <a:t>Données</a:t>
            </a:r>
          </a:p>
        </p:txBody>
      </p:sp>
      <p:sp>
        <p:nvSpPr>
          <p:cNvPr id="209926" name="Text Box 5"/>
          <p:cNvSpPr txBox="1">
            <a:spLocks noChangeArrowheads="1"/>
          </p:cNvSpPr>
          <p:nvPr/>
        </p:nvSpPr>
        <p:spPr bwMode="auto">
          <a:xfrm>
            <a:off x="5486400" y="1001713"/>
            <a:ext cx="2133600" cy="396875"/>
          </a:xfrm>
          <a:prstGeom prst="rect">
            <a:avLst/>
          </a:prstGeom>
          <a:noFill/>
          <a:ln w="19050">
            <a:noFill/>
            <a:miter lim="800000"/>
            <a:headEnd/>
            <a:tailEnd/>
          </a:ln>
        </p:spPr>
        <p:txBody>
          <a:bodyPr>
            <a:spAutoFit/>
          </a:bodyPr>
          <a:lstStyle/>
          <a:p>
            <a:pPr>
              <a:spcBef>
                <a:spcPct val="50000"/>
              </a:spcBef>
            </a:pPr>
            <a:r>
              <a:rPr lang="fr-FR" sz="2000" b="1"/>
              <a:t>Traitements</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Footer Placeholder 3"/>
          <p:cNvSpPr>
            <a:spLocks noGrp="1"/>
          </p:cNvSpPr>
          <p:nvPr>
            <p:ph type="ftr" sz="quarter" idx="10"/>
          </p:nvPr>
        </p:nvSpPr>
        <p:spPr>
          <a:noFill/>
        </p:spPr>
        <p:txBody>
          <a:bodyPr/>
          <a:lstStyle/>
          <a:p>
            <a:r>
              <a:rPr lang="fr-FR" smtClean="0"/>
              <a:t>Cours Java 2013 Bersini</a:t>
            </a:r>
            <a:endParaRPr lang="fr-FR" u="sng"/>
          </a:p>
        </p:txBody>
      </p:sp>
      <p:sp>
        <p:nvSpPr>
          <p:cNvPr id="211971" name="Rectangle 2"/>
          <p:cNvSpPr>
            <a:spLocks noGrp="1" noChangeArrowheads="1"/>
          </p:cNvSpPr>
          <p:nvPr>
            <p:ph type="title"/>
          </p:nvPr>
        </p:nvSpPr>
        <p:spPr/>
        <p:txBody>
          <a:bodyPr/>
          <a:lstStyle/>
          <a:p>
            <a:r>
              <a:rPr lang="fr-FR" smtClean="0"/>
              <a:t>Les concepts de l’OO</a:t>
            </a:r>
            <a:br>
              <a:rPr lang="fr-FR" smtClean="0"/>
            </a:br>
            <a:r>
              <a:rPr lang="fr-FR" sz="2800" smtClean="0"/>
              <a:t>Un petit écosystème</a:t>
            </a:r>
          </a:p>
        </p:txBody>
      </p:sp>
      <p:sp>
        <p:nvSpPr>
          <p:cNvPr id="211972" name="Rectangle 3"/>
          <p:cNvSpPr>
            <a:spLocks noGrp="1" noChangeArrowheads="1"/>
          </p:cNvSpPr>
          <p:nvPr>
            <p:ph type="body" idx="1"/>
          </p:nvPr>
        </p:nvSpPr>
        <p:spPr>
          <a:xfrm>
            <a:off x="152400" y="1066800"/>
            <a:ext cx="8839200" cy="5410200"/>
          </a:xfrm>
        </p:spPr>
        <p:txBody>
          <a:bodyPr/>
          <a:lstStyle/>
          <a:p>
            <a:r>
              <a:rPr lang="fr-FR" smtClean="0"/>
              <a:t>Enseignements?</a:t>
            </a:r>
          </a:p>
          <a:p>
            <a:pPr lvl="1"/>
            <a:r>
              <a:rPr lang="fr-FR" sz="2000" smtClean="0"/>
              <a:t>Les données constituent des ensembles globaux traités globalement</a:t>
            </a:r>
          </a:p>
          <a:p>
            <a:pPr lvl="1"/>
            <a:r>
              <a:rPr lang="fr-FR" sz="2000" smtClean="0"/>
              <a:t>Les traitements sont regroupés dans quelques grandes fonctions qui peuvent être imbriquées et faire appel les unes aux autres</a:t>
            </a:r>
          </a:p>
          <a:p>
            <a:pPr lvl="1"/>
            <a:r>
              <a:rPr lang="fr-FR" sz="2000" smtClean="0"/>
              <a:t>Les données sont donc partagées collectivement et les fonctions sont interpénétrées</a:t>
            </a:r>
          </a:p>
          <a:p>
            <a:pPr lvl="1"/>
            <a:r>
              <a:rPr lang="fr-FR" sz="2000" smtClean="0">
                <a:solidFill>
                  <a:srgbClr val="FF0000"/>
                </a:solidFill>
              </a:rPr>
              <a:t>On a donc pensé aux traitements et à leur enchaînement AVANT de penser aux données</a:t>
            </a:r>
          </a:p>
          <a:p>
            <a:pPr lvl="1">
              <a:buFont typeface="Wingdings" pitchFamily="2" charset="2"/>
              <a:buNone/>
            </a:pPr>
            <a:r>
              <a:rPr lang="fr-FR" sz="2000" smtClean="0">
                <a:solidFill>
                  <a:srgbClr val="FF0000"/>
                </a:solidFill>
                <a:sym typeface="Wingdings" pitchFamily="2" charset="2"/>
              </a:rPr>
              <a:t>				 Approche « TOP-DOWN »</a:t>
            </a:r>
          </a:p>
          <a:p>
            <a:pPr lvl="1"/>
            <a:r>
              <a:rPr lang="fr-FR" sz="2000" smtClean="0">
                <a:solidFill>
                  <a:schemeClr val="tx1"/>
                </a:solidFill>
              </a:rPr>
              <a:t>Modus operandi de plus en plus complexe à mesure que la complexité et interdépendances des traitements s’intensifient</a:t>
            </a:r>
          </a:p>
          <a:p>
            <a:pPr lvl="1"/>
            <a:r>
              <a:rPr lang="fr-FR" sz="2000" smtClean="0">
                <a:solidFill>
                  <a:schemeClr val="tx1"/>
                </a:solidFill>
              </a:rPr>
              <a:t>Difficulté de réutiliser les fonctions dans un autre contexte</a:t>
            </a:r>
          </a:p>
          <a:p>
            <a:pPr lvl="1"/>
            <a:r>
              <a:rPr lang="fr-FR" sz="2000" smtClean="0">
                <a:solidFill>
                  <a:schemeClr val="tx1"/>
                </a:solidFill>
              </a:rPr>
              <a:t>Difficulté de maintenance: toutes les activités impliquant tous les objets</a:t>
            </a:r>
            <a:br>
              <a:rPr lang="fr-FR" sz="2000" smtClean="0">
                <a:solidFill>
                  <a:schemeClr val="tx1"/>
                </a:solidFill>
              </a:rPr>
            </a:br>
            <a:r>
              <a:rPr lang="fr-FR" sz="2000" smtClean="0">
                <a:solidFill>
                  <a:schemeClr val="tx1"/>
                </a:solidFill>
                <a:sym typeface="Wingdings" pitchFamily="2" charset="2"/>
              </a:rPr>
              <a:t> Si on modifie une entité, il faut vérifier l’entièreté du code</a:t>
            </a:r>
            <a:endParaRPr lang="fr-FR" sz="2000" smtClean="0">
              <a:solidFill>
                <a:schemeClr val="tx1"/>
              </a:solidFill>
            </a:endParaRPr>
          </a:p>
        </p:txBody>
      </p:sp>
      <p:grpSp>
        <p:nvGrpSpPr>
          <p:cNvPr id="211973" name="Group 4"/>
          <p:cNvGrpSpPr>
            <a:grpSpLocks/>
          </p:cNvGrpSpPr>
          <p:nvPr/>
        </p:nvGrpSpPr>
        <p:grpSpPr bwMode="auto">
          <a:xfrm>
            <a:off x="76200" y="5029200"/>
            <a:ext cx="457200" cy="457200"/>
            <a:chOff x="96" y="3504"/>
            <a:chExt cx="288" cy="288"/>
          </a:xfrm>
        </p:grpSpPr>
        <p:sp>
          <p:nvSpPr>
            <p:cNvPr id="211974" name="Oval 5"/>
            <p:cNvSpPr>
              <a:spLocks noChangeArrowheads="1"/>
            </p:cNvSpPr>
            <p:nvPr/>
          </p:nvSpPr>
          <p:spPr bwMode="auto">
            <a:xfrm>
              <a:off x="96" y="3504"/>
              <a:ext cx="288" cy="288"/>
            </a:xfrm>
            <a:prstGeom prst="ellipse">
              <a:avLst/>
            </a:prstGeom>
            <a:solidFill>
              <a:schemeClr val="accent2"/>
            </a:solidFill>
            <a:ln w="19050">
              <a:solidFill>
                <a:schemeClr val="bg2"/>
              </a:solidFill>
              <a:round/>
              <a:headEnd/>
              <a:tailEnd/>
            </a:ln>
          </p:spPr>
          <p:txBody>
            <a:bodyPr wrap="none" anchor="ctr"/>
            <a:lstStyle/>
            <a:p>
              <a:endParaRPr lang="fr-FR"/>
            </a:p>
          </p:txBody>
        </p:sp>
        <p:grpSp>
          <p:nvGrpSpPr>
            <p:cNvPr id="211975" name="Group 6"/>
            <p:cNvGrpSpPr>
              <a:grpSpLocks/>
            </p:cNvGrpSpPr>
            <p:nvPr/>
          </p:nvGrpSpPr>
          <p:grpSpPr bwMode="auto">
            <a:xfrm>
              <a:off x="168" y="3600"/>
              <a:ext cx="144" cy="48"/>
              <a:chOff x="192" y="3024"/>
              <a:chExt cx="144" cy="48"/>
            </a:xfrm>
          </p:grpSpPr>
          <p:sp>
            <p:nvSpPr>
              <p:cNvPr id="211977" name="Oval 7"/>
              <p:cNvSpPr>
                <a:spLocks noChangeArrowheads="1"/>
              </p:cNvSpPr>
              <p:nvPr/>
            </p:nvSpPr>
            <p:spPr bwMode="auto">
              <a:xfrm>
                <a:off x="192" y="3024"/>
                <a:ext cx="48" cy="48"/>
              </a:xfrm>
              <a:prstGeom prst="ellipse">
                <a:avLst/>
              </a:prstGeom>
              <a:solidFill>
                <a:schemeClr val="accent2"/>
              </a:solidFill>
              <a:ln w="19050">
                <a:solidFill>
                  <a:schemeClr val="bg2"/>
                </a:solidFill>
                <a:round/>
                <a:headEnd/>
                <a:tailEnd/>
              </a:ln>
            </p:spPr>
            <p:txBody>
              <a:bodyPr wrap="none" anchor="ctr"/>
              <a:lstStyle/>
              <a:p>
                <a:endParaRPr lang="fr-FR"/>
              </a:p>
            </p:txBody>
          </p:sp>
          <p:sp>
            <p:nvSpPr>
              <p:cNvPr id="211978" name="Oval 8"/>
              <p:cNvSpPr>
                <a:spLocks noChangeArrowheads="1"/>
              </p:cNvSpPr>
              <p:nvPr/>
            </p:nvSpPr>
            <p:spPr bwMode="auto">
              <a:xfrm>
                <a:off x="288" y="3024"/>
                <a:ext cx="48" cy="48"/>
              </a:xfrm>
              <a:prstGeom prst="ellipse">
                <a:avLst/>
              </a:prstGeom>
              <a:solidFill>
                <a:schemeClr val="accent2"/>
              </a:solidFill>
              <a:ln w="19050">
                <a:solidFill>
                  <a:schemeClr val="bg2"/>
                </a:solidFill>
                <a:round/>
                <a:headEnd/>
                <a:tailEnd/>
              </a:ln>
            </p:spPr>
            <p:txBody>
              <a:bodyPr wrap="none" anchor="ctr"/>
              <a:lstStyle/>
              <a:p>
                <a:endParaRPr lang="fr-FR"/>
              </a:p>
            </p:txBody>
          </p:sp>
        </p:grpSp>
        <p:sp>
          <p:nvSpPr>
            <p:cNvPr id="211976" name="Freeform 9"/>
            <p:cNvSpPr>
              <a:spLocks/>
            </p:cNvSpPr>
            <p:nvPr/>
          </p:nvSpPr>
          <p:spPr bwMode="auto">
            <a:xfrm>
              <a:off x="168" y="3696"/>
              <a:ext cx="144" cy="48"/>
            </a:xfrm>
            <a:custGeom>
              <a:avLst/>
              <a:gdLst>
                <a:gd name="T0" fmla="*/ 0 w 528"/>
                <a:gd name="T1" fmla="*/ 41 h 56"/>
                <a:gd name="T2" fmla="*/ 65 w 528"/>
                <a:gd name="T3" fmla="*/ 0 h 56"/>
                <a:gd name="T4" fmla="*/ 131 w 528"/>
                <a:gd name="T5" fmla="*/ 41 h 56"/>
                <a:gd name="T6" fmla="*/ 144 w 528"/>
                <a:gd name="T7" fmla="*/ 41 h 56"/>
                <a:gd name="T8" fmla="*/ 0 60000 65536"/>
                <a:gd name="T9" fmla="*/ 0 60000 65536"/>
                <a:gd name="T10" fmla="*/ 0 60000 65536"/>
                <a:gd name="T11" fmla="*/ 0 60000 65536"/>
                <a:gd name="T12" fmla="*/ 0 w 528"/>
                <a:gd name="T13" fmla="*/ 0 h 56"/>
                <a:gd name="T14" fmla="*/ 528 w 528"/>
                <a:gd name="T15" fmla="*/ 56 h 56"/>
              </a:gdLst>
              <a:ahLst/>
              <a:cxnLst>
                <a:cxn ang="T8">
                  <a:pos x="T0" y="T1"/>
                </a:cxn>
                <a:cxn ang="T9">
                  <a:pos x="T2" y="T3"/>
                </a:cxn>
                <a:cxn ang="T10">
                  <a:pos x="T4" y="T5"/>
                </a:cxn>
                <a:cxn ang="T11">
                  <a:pos x="T6" y="T7"/>
                </a:cxn>
              </a:cxnLst>
              <a:rect l="T12" t="T13" r="T14" b="T15"/>
              <a:pathLst>
                <a:path w="528" h="56">
                  <a:moveTo>
                    <a:pt x="0" y="48"/>
                  </a:moveTo>
                  <a:cubicBezTo>
                    <a:pt x="80" y="24"/>
                    <a:pt x="160" y="0"/>
                    <a:pt x="240" y="0"/>
                  </a:cubicBezTo>
                  <a:cubicBezTo>
                    <a:pt x="320" y="0"/>
                    <a:pt x="432" y="40"/>
                    <a:pt x="480" y="48"/>
                  </a:cubicBezTo>
                  <a:cubicBezTo>
                    <a:pt x="528" y="56"/>
                    <a:pt x="528" y="52"/>
                    <a:pt x="528" y="48"/>
                  </a:cubicBezTo>
                </a:path>
              </a:pathLst>
            </a:custGeom>
            <a:solidFill>
              <a:schemeClr val="accent2"/>
            </a:solidFill>
            <a:ln w="19050">
              <a:solidFill>
                <a:schemeClr val="bg2"/>
              </a:solidFill>
              <a:round/>
              <a:headEnd/>
              <a:tailEnd/>
            </a:ln>
          </p:spPr>
          <p:txBody>
            <a:bodyPr wrap="none" anchor="ctr"/>
            <a:lstStyle/>
            <a:p>
              <a:endParaRPr lang="fr-FR"/>
            </a:p>
          </p:txBody>
        </p:sp>
      </p:gr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Footer Placeholder 3"/>
          <p:cNvSpPr>
            <a:spLocks noGrp="1"/>
          </p:cNvSpPr>
          <p:nvPr>
            <p:ph type="ftr" sz="quarter" idx="10"/>
          </p:nvPr>
        </p:nvSpPr>
        <p:spPr>
          <a:noFill/>
        </p:spPr>
        <p:txBody>
          <a:bodyPr/>
          <a:lstStyle/>
          <a:p>
            <a:r>
              <a:rPr lang="fr-FR" smtClean="0"/>
              <a:t>Cours Java 2013 Bersini</a:t>
            </a:r>
            <a:endParaRPr lang="fr-FR" u="sng"/>
          </a:p>
        </p:txBody>
      </p:sp>
      <p:sp>
        <p:nvSpPr>
          <p:cNvPr id="214019" name="Rectangle 2"/>
          <p:cNvSpPr>
            <a:spLocks noGrp="1" noChangeArrowheads="1"/>
          </p:cNvSpPr>
          <p:nvPr>
            <p:ph type="title"/>
          </p:nvPr>
        </p:nvSpPr>
        <p:spPr/>
        <p:txBody>
          <a:bodyPr/>
          <a:lstStyle/>
          <a:p>
            <a:r>
              <a:rPr lang="fr-FR" smtClean="0"/>
              <a:t>Les concepts de l’OO</a:t>
            </a:r>
            <a:br>
              <a:rPr lang="fr-FR" smtClean="0"/>
            </a:br>
            <a:r>
              <a:rPr lang="fr-FR" sz="2800" smtClean="0"/>
              <a:t>Flashback au temps de l’assembleur</a:t>
            </a:r>
          </a:p>
        </p:txBody>
      </p:sp>
      <p:sp>
        <p:nvSpPr>
          <p:cNvPr id="214020" name="Rectangle 3"/>
          <p:cNvSpPr>
            <a:spLocks noGrp="1" noChangeArrowheads="1"/>
          </p:cNvSpPr>
          <p:nvPr>
            <p:ph type="body" idx="1"/>
          </p:nvPr>
        </p:nvSpPr>
        <p:spPr>
          <a:xfrm>
            <a:off x="152400" y="1066800"/>
            <a:ext cx="8839200" cy="5486400"/>
          </a:xfrm>
        </p:spPr>
        <p:txBody>
          <a:bodyPr/>
          <a:lstStyle/>
          <a:p>
            <a:pPr>
              <a:lnSpc>
                <a:spcPct val="90000"/>
              </a:lnSpc>
            </a:pPr>
            <a:r>
              <a:rPr lang="fr-FR" sz="2400" smtClean="0"/>
              <a:t>Aux origines de l’informatique</a:t>
            </a:r>
          </a:p>
          <a:p>
            <a:pPr lvl="1">
              <a:lnSpc>
                <a:spcPct val="90000"/>
              </a:lnSpc>
              <a:buFont typeface="Wingdings" pitchFamily="2" charset="2"/>
              <a:buChar char="è"/>
            </a:pPr>
            <a:r>
              <a:rPr lang="fr-FR" sz="2000" smtClean="0">
                <a:sym typeface="Wingdings" pitchFamily="2" charset="2"/>
              </a:rPr>
              <a:t>Programmation des ordinateurs dictée par le fonctionnement des processeurs</a:t>
            </a:r>
          </a:p>
          <a:p>
            <a:pPr lvl="1">
              <a:lnSpc>
                <a:spcPct val="90000"/>
              </a:lnSpc>
              <a:buFont typeface="Wingdings" pitchFamily="2" charset="2"/>
              <a:buChar char="è"/>
            </a:pPr>
            <a:r>
              <a:rPr lang="fr-FR" sz="2000" smtClean="0"/>
              <a:t>Programme = Succession d’instructions</a:t>
            </a:r>
          </a:p>
          <a:p>
            <a:pPr lvl="1">
              <a:lnSpc>
                <a:spcPct val="90000"/>
              </a:lnSpc>
              <a:buFont typeface="Wingdings" pitchFamily="2" charset="2"/>
              <a:buChar char="è"/>
            </a:pPr>
            <a:r>
              <a:rPr lang="fr-FR" sz="2000" smtClean="0"/>
              <a:t>Organisation du programme et nature des instructions doit être le plus proche possible de la façon dont le processeur les exécute</a:t>
            </a:r>
          </a:p>
          <a:p>
            <a:pPr lvl="2">
              <a:lnSpc>
                <a:spcPct val="90000"/>
              </a:lnSpc>
              <a:buFont typeface="Wingdings" pitchFamily="2" charset="2"/>
              <a:buChar char="è"/>
            </a:pPr>
            <a:r>
              <a:rPr lang="fr-FR" sz="1800" smtClean="0"/>
              <a:t>Modification des données mémorisées</a:t>
            </a:r>
          </a:p>
          <a:p>
            <a:pPr lvl="2">
              <a:lnSpc>
                <a:spcPct val="90000"/>
              </a:lnSpc>
              <a:buFont typeface="Wingdings" pitchFamily="2" charset="2"/>
              <a:buChar char="è"/>
            </a:pPr>
            <a:r>
              <a:rPr lang="fr-FR" sz="1800" smtClean="0"/>
              <a:t>Déplacement des données d’un emplacement à un autre</a:t>
            </a:r>
          </a:p>
          <a:p>
            <a:pPr lvl="2">
              <a:lnSpc>
                <a:spcPct val="90000"/>
              </a:lnSpc>
              <a:buFont typeface="Wingdings" pitchFamily="2" charset="2"/>
              <a:buChar char="è"/>
            </a:pPr>
            <a:r>
              <a:rPr lang="fr-FR" sz="1800" smtClean="0"/>
              <a:t>Opérations arithmétiques et de logique élémentaire</a:t>
            </a:r>
          </a:p>
          <a:p>
            <a:pPr lvl="1">
              <a:lnSpc>
                <a:spcPct val="90000"/>
              </a:lnSpc>
              <a:buFont typeface="Wingdings" pitchFamily="2" charset="2"/>
              <a:buChar char="è"/>
            </a:pPr>
            <a:r>
              <a:rPr lang="fr-FR" sz="2000" smtClean="0"/>
              <a:t>Programmation en langage « machine »</a:t>
            </a:r>
          </a:p>
          <a:p>
            <a:pPr lvl="1">
              <a:lnSpc>
                <a:spcPct val="90000"/>
              </a:lnSpc>
              <a:buFont typeface="Wingdings" pitchFamily="2" charset="2"/>
              <a:buChar char="è"/>
            </a:pPr>
            <a:r>
              <a:rPr lang="fr-FR" sz="2000" smtClean="0"/>
              <a:t>Exemple: « c = a + b » se programme</a:t>
            </a:r>
          </a:p>
          <a:p>
            <a:pPr lvl="2">
              <a:lnSpc>
                <a:spcPct val="90000"/>
              </a:lnSpc>
              <a:buFont typeface="Wingdings" pitchFamily="2" charset="2"/>
              <a:buChar char="è"/>
            </a:pPr>
            <a:r>
              <a:rPr lang="fr-FR" sz="1800" smtClean="0"/>
              <a:t>LOAD a, REG1</a:t>
            </a:r>
          </a:p>
          <a:p>
            <a:pPr lvl="2">
              <a:lnSpc>
                <a:spcPct val="90000"/>
              </a:lnSpc>
              <a:buFont typeface="Wingdings" pitchFamily="2" charset="2"/>
              <a:buChar char="è"/>
            </a:pPr>
            <a:r>
              <a:rPr lang="fr-FR" sz="1800" smtClean="0"/>
              <a:t>LOAD b, REG2</a:t>
            </a:r>
          </a:p>
          <a:p>
            <a:pPr lvl="2">
              <a:lnSpc>
                <a:spcPct val="90000"/>
              </a:lnSpc>
              <a:buFont typeface="Wingdings" pitchFamily="2" charset="2"/>
              <a:buChar char="è"/>
            </a:pPr>
            <a:r>
              <a:rPr lang="fr-FR" sz="1800" smtClean="0"/>
              <a:t>ADD REG3, REG1, REG2</a:t>
            </a:r>
          </a:p>
          <a:p>
            <a:pPr lvl="2">
              <a:lnSpc>
                <a:spcPct val="90000"/>
              </a:lnSpc>
              <a:buFont typeface="Wingdings" pitchFamily="2" charset="2"/>
              <a:buChar char="è"/>
            </a:pPr>
            <a:r>
              <a:rPr lang="fr-FR" sz="1800" smtClean="0"/>
              <a:t>MOVE c, REG3</a:t>
            </a: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Footer Placeholder 3"/>
          <p:cNvSpPr>
            <a:spLocks noGrp="1"/>
          </p:cNvSpPr>
          <p:nvPr>
            <p:ph type="ftr" sz="quarter" idx="10"/>
          </p:nvPr>
        </p:nvSpPr>
        <p:spPr>
          <a:noFill/>
        </p:spPr>
        <p:txBody>
          <a:bodyPr/>
          <a:lstStyle/>
          <a:p>
            <a:r>
              <a:rPr lang="fr-FR" smtClean="0"/>
              <a:t>Cours Java 2013 Bersini</a:t>
            </a:r>
            <a:endParaRPr lang="fr-FR" u="sng"/>
          </a:p>
        </p:txBody>
      </p:sp>
      <p:sp>
        <p:nvSpPr>
          <p:cNvPr id="216067" name="Rectangle 2"/>
          <p:cNvSpPr>
            <a:spLocks noGrp="1" noChangeArrowheads="1"/>
          </p:cNvSpPr>
          <p:nvPr>
            <p:ph type="title"/>
          </p:nvPr>
        </p:nvSpPr>
        <p:spPr/>
        <p:txBody>
          <a:bodyPr/>
          <a:lstStyle/>
          <a:p>
            <a:r>
              <a:rPr lang="fr-FR" smtClean="0"/>
              <a:t>Les concepts de l’OO</a:t>
            </a:r>
            <a:br>
              <a:rPr lang="fr-FR" smtClean="0"/>
            </a:br>
            <a:r>
              <a:rPr lang="fr-FR" sz="2800" smtClean="0"/>
              <a:t>Flashback au temps de l’assembleur</a:t>
            </a:r>
          </a:p>
        </p:txBody>
      </p:sp>
      <p:sp>
        <p:nvSpPr>
          <p:cNvPr id="216068" name="Rectangle 3"/>
          <p:cNvSpPr>
            <a:spLocks noGrp="1" noChangeArrowheads="1"/>
          </p:cNvSpPr>
          <p:nvPr>
            <p:ph type="body" idx="1"/>
          </p:nvPr>
        </p:nvSpPr>
        <p:spPr>
          <a:xfrm>
            <a:off x="152400" y="1066800"/>
            <a:ext cx="8839200" cy="5486400"/>
          </a:xfrm>
        </p:spPr>
        <p:txBody>
          <a:bodyPr/>
          <a:lstStyle/>
          <a:p>
            <a:pPr>
              <a:lnSpc>
                <a:spcPct val="90000"/>
              </a:lnSpc>
            </a:pPr>
            <a:r>
              <a:rPr lang="fr-FR" sz="2400" smtClean="0"/>
              <a:t>Langages de programmation procéduraux</a:t>
            </a:r>
          </a:p>
          <a:p>
            <a:pPr lvl="1">
              <a:lnSpc>
                <a:spcPct val="90000"/>
              </a:lnSpc>
            </a:pPr>
            <a:r>
              <a:rPr lang="fr-FR" sz="2000" smtClean="0"/>
              <a:t>Mise au point d’algorithmes plus complexes</a:t>
            </a:r>
          </a:p>
          <a:p>
            <a:pPr lvl="1">
              <a:lnSpc>
                <a:spcPct val="90000"/>
              </a:lnSpc>
            </a:pPr>
            <a:r>
              <a:rPr lang="fr-FR" sz="2000" smtClean="0"/>
              <a:t>Nécessité de simplifier la programmation</a:t>
            </a:r>
            <a:br>
              <a:rPr lang="fr-FR" sz="2000" smtClean="0"/>
            </a:br>
            <a:r>
              <a:rPr lang="fr-FR" sz="2000" smtClean="0">
                <a:sym typeface="Wingdings" pitchFamily="2" charset="2"/>
              </a:rPr>
              <a:t> Distance par rapport au fonctionnement des processeurs</a:t>
            </a:r>
          </a:p>
          <a:p>
            <a:pPr lvl="1">
              <a:lnSpc>
                <a:spcPct val="90000"/>
              </a:lnSpc>
            </a:pPr>
            <a:r>
              <a:rPr lang="fr-FR" sz="2000" smtClean="0">
                <a:sym typeface="Wingdings" pitchFamily="2" charset="2"/>
              </a:rPr>
              <a:t>Apparition de langages procéduraux</a:t>
            </a:r>
            <a:br>
              <a:rPr lang="fr-FR" sz="2000" smtClean="0">
                <a:sym typeface="Wingdings" pitchFamily="2" charset="2"/>
              </a:rPr>
            </a:br>
            <a:r>
              <a:rPr lang="fr-FR" sz="2000" smtClean="0">
                <a:sym typeface="Wingdings" pitchFamily="2" charset="2"/>
              </a:rPr>
              <a:t> Cobol, Basic, Pascal, C, etc.</a:t>
            </a:r>
          </a:p>
          <a:p>
            <a:pPr lvl="1">
              <a:lnSpc>
                <a:spcPct val="90000"/>
              </a:lnSpc>
            </a:pPr>
            <a:r>
              <a:rPr lang="fr-FR" sz="2000" smtClean="0"/>
              <a:t>S’intercalent entre langage ou raisonnement naturel et instructions élémentaires</a:t>
            </a:r>
          </a:p>
          <a:p>
            <a:pPr lvl="1">
              <a:lnSpc>
                <a:spcPct val="90000"/>
              </a:lnSpc>
            </a:pPr>
            <a:r>
              <a:rPr lang="fr-FR" sz="2000" smtClean="0">
                <a:sym typeface="Wingdings" pitchFamily="2" charset="2"/>
              </a:rPr>
              <a:t>Permettant d’écrire les programmes en langage plus verbal</a:t>
            </a:r>
            <a:br>
              <a:rPr lang="fr-FR" sz="2000" smtClean="0">
                <a:sym typeface="Wingdings" pitchFamily="2" charset="2"/>
              </a:rPr>
            </a:br>
            <a:r>
              <a:rPr lang="fr-FR" sz="2000" smtClean="0">
                <a:sym typeface="Wingdings" pitchFamily="2" charset="2"/>
              </a:rPr>
              <a:t> Ex: </a:t>
            </a:r>
            <a:r>
              <a:rPr lang="fr-FR" sz="2000" smtClean="0">
                <a:latin typeface="Courier New" pitchFamily="49" charset="0"/>
                <a:sym typeface="Wingdings" pitchFamily="2" charset="2"/>
              </a:rPr>
              <a:t>IF a&gt;b THEN a = a + 5 GOTO 25…</a:t>
            </a:r>
            <a:endParaRPr lang="fr-FR" sz="2000" smtClean="0"/>
          </a:p>
          <a:p>
            <a:pPr lvl="1">
              <a:lnSpc>
                <a:spcPct val="90000"/>
              </a:lnSpc>
            </a:pPr>
            <a:r>
              <a:rPr lang="fr-FR" sz="2000" smtClean="0"/>
              <a:t>Nécessité donc d’une traduction des programmes en instructions élémentaires </a:t>
            </a:r>
            <a:r>
              <a:rPr lang="fr-FR" sz="2000" smtClean="0">
                <a:sym typeface="Wingdings" pitchFamily="2" charset="2"/>
              </a:rPr>
              <a:t> Compilation</a:t>
            </a:r>
          </a:p>
          <a:p>
            <a:pPr lvl="1">
              <a:lnSpc>
                <a:spcPct val="90000"/>
              </a:lnSpc>
            </a:pPr>
            <a:r>
              <a:rPr lang="fr-FR" sz="2000" smtClean="0"/>
              <a:t>Raisonnement reste néanmoins conditionné par la conception des traitements et leur succession</a:t>
            </a:r>
            <a:br>
              <a:rPr lang="fr-FR" sz="2000" smtClean="0"/>
            </a:br>
            <a:r>
              <a:rPr lang="fr-FR" sz="2000" smtClean="0">
                <a:sym typeface="Wingdings" pitchFamily="2" charset="2"/>
              </a:rPr>
              <a:t> Eloigné de la manière humaine de poser et résoudre les problèmes</a:t>
            </a:r>
            <a:br>
              <a:rPr lang="fr-FR" sz="2000" smtClean="0">
                <a:sym typeface="Wingdings" pitchFamily="2" charset="2"/>
              </a:rPr>
            </a:br>
            <a:r>
              <a:rPr lang="fr-FR" sz="2000" smtClean="0">
                <a:sym typeface="Wingdings" pitchFamily="2" charset="2"/>
              </a:rPr>
              <a:t> Mal adapté à des problèmes de plus en plus complexes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GEY_ppt_template_white">
  <a:themeElements>
    <a:clrScheme name="CGEY_ppt_template_white 4">
      <a:dk1>
        <a:srgbClr val="004182"/>
      </a:dk1>
      <a:lt1>
        <a:srgbClr val="FFFFFF"/>
      </a:lt1>
      <a:dk2>
        <a:srgbClr val="004182"/>
      </a:dk2>
      <a:lt2>
        <a:srgbClr val="000000"/>
      </a:lt2>
      <a:accent1>
        <a:srgbClr val="009BCC"/>
      </a:accent1>
      <a:accent2>
        <a:srgbClr val="FFBE19"/>
      </a:accent2>
      <a:accent3>
        <a:srgbClr val="FFFFFF"/>
      </a:accent3>
      <a:accent4>
        <a:srgbClr val="00366E"/>
      </a:accent4>
      <a:accent5>
        <a:srgbClr val="AACBE2"/>
      </a:accent5>
      <a:accent6>
        <a:srgbClr val="E7AC16"/>
      </a:accent6>
      <a:hlink>
        <a:srgbClr val="009BCC"/>
      </a:hlink>
      <a:folHlink>
        <a:srgbClr val="E17DC8"/>
      </a:folHlink>
    </a:clrScheme>
    <a:fontScheme name="CGEY_ppt_template_whit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6F4FF"/>
        </a:solidFill>
        <a:ln w="19050"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rgbClr val="E6F4FF"/>
        </a:solidFill>
        <a:ln w="19050"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pitchFamily="-112" charset="0"/>
          </a:defRPr>
        </a:defPPr>
      </a:lstStyle>
    </a:lnDef>
  </a:objectDefaults>
  <a:extraClrSchemeLst>
    <a:extraClrScheme>
      <a:clrScheme name="CGEY_ppt_template_white 1">
        <a:dk1>
          <a:srgbClr val="004182"/>
        </a:dk1>
        <a:lt1>
          <a:srgbClr val="FFFFFF"/>
        </a:lt1>
        <a:dk2>
          <a:srgbClr val="004182"/>
        </a:dk2>
        <a:lt2>
          <a:srgbClr val="000000"/>
        </a:lt2>
        <a:accent1>
          <a:srgbClr val="009BCC"/>
        </a:accent1>
        <a:accent2>
          <a:srgbClr val="FFBE19"/>
        </a:accent2>
        <a:accent3>
          <a:srgbClr val="FFFFFF"/>
        </a:accent3>
        <a:accent4>
          <a:srgbClr val="00366E"/>
        </a:accent4>
        <a:accent5>
          <a:srgbClr val="AACBE2"/>
        </a:accent5>
        <a:accent6>
          <a:srgbClr val="E7AC16"/>
        </a:accent6>
        <a:hlink>
          <a:srgbClr val="33CC33"/>
        </a:hlink>
        <a:folHlink>
          <a:srgbClr val="E17DC8"/>
        </a:folHlink>
      </a:clrScheme>
      <a:clrMap bg1="lt1" tx1="dk1" bg2="lt2" tx2="dk2" accent1="accent1" accent2="accent2" accent3="accent3" accent4="accent4" accent5="accent5" accent6="accent6" hlink="hlink" folHlink="folHlink"/>
    </a:extraClrScheme>
    <a:extraClrScheme>
      <a:clrScheme name="CGEY_ppt_template_white 2">
        <a:dk1>
          <a:srgbClr val="004182"/>
        </a:dk1>
        <a:lt1>
          <a:srgbClr val="FFFFFF"/>
        </a:lt1>
        <a:dk2>
          <a:srgbClr val="004182"/>
        </a:dk2>
        <a:lt2>
          <a:srgbClr val="000000"/>
        </a:lt2>
        <a:accent1>
          <a:srgbClr val="009BCC"/>
        </a:accent1>
        <a:accent2>
          <a:srgbClr val="FFBE19"/>
        </a:accent2>
        <a:accent3>
          <a:srgbClr val="FFFFFF"/>
        </a:accent3>
        <a:accent4>
          <a:srgbClr val="00366E"/>
        </a:accent4>
        <a:accent5>
          <a:srgbClr val="AACBE2"/>
        </a:accent5>
        <a:accent6>
          <a:srgbClr val="E7AC16"/>
        </a:accent6>
        <a:hlink>
          <a:srgbClr val="0000FF"/>
        </a:hlink>
        <a:folHlink>
          <a:srgbClr val="E17DC8"/>
        </a:folHlink>
      </a:clrScheme>
      <a:clrMap bg1="lt1" tx1="dk1" bg2="lt2" tx2="dk2" accent1="accent1" accent2="accent2" accent3="accent3" accent4="accent4" accent5="accent5" accent6="accent6" hlink="hlink" folHlink="folHlink"/>
    </a:extraClrScheme>
    <a:extraClrScheme>
      <a:clrScheme name="CGEY_ppt_template_white 3">
        <a:dk1>
          <a:srgbClr val="004182"/>
        </a:dk1>
        <a:lt1>
          <a:srgbClr val="FFFFFF"/>
        </a:lt1>
        <a:dk2>
          <a:srgbClr val="004182"/>
        </a:dk2>
        <a:lt2>
          <a:srgbClr val="000000"/>
        </a:lt2>
        <a:accent1>
          <a:srgbClr val="009BCC"/>
        </a:accent1>
        <a:accent2>
          <a:srgbClr val="FFBE19"/>
        </a:accent2>
        <a:accent3>
          <a:srgbClr val="FFFFFF"/>
        </a:accent3>
        <a:accent4>
          <a:srgbClr val="00366E"/>
        </a:accent4>
        <a:accent5>
          <a:srgbClr val="AACBE2"/>
        </a:accent5>
        <a:accent6>
          <a:srgbClr val="E7AC16"/>
        </a:accent6>
        <a:hlink>
          <a:srgbClr val="E6F4FF"/>
        </a:hlink>
        <a:folHlink>
          <a:srgbClr val="E17DC8"/>
        </a:folHlink>
      </a:clrScheme>
      <a:clrMap bg1="lt1" tx1="dk1" bg2="lt2" tx2="dk2" accent1="accent1" accent2="accent2" accent3="accent3" accent4="accent4" accent5="accent5" accent6="accent6" hlink="hlink" folHlink="folHlink"/>
    </a:extraClrScheme>
    <a:extraClrScheme>
      <a:clrScheme name="CGEY_ppt_template_white 4">
        <a:dk1>
          <a:srgbClr val="004182"/>
        </a:dk1>
        <a:lt1>
          <a:srgbClr val="FFFFFF"/>
        </a:lt1>
        <a:dk2>
          <a:srgbClr val="004182"/>
        </a:dk2>
        <a:lt2>
          <a:srgbClr val="000000"/>
        </a:lt2>
        <a:accent1>
          <a:srgbClr val="009BCC"/>
        </a:accent1>
        <a:accent2>
          <a:srgbClr val="FFBE19"/>
        </a:accent2>
        <a:accent3>
          <a:srgbClr val="FFFFFF"/>
        </a:accent3>
        <a:accent4>
          <a:srgbClr val="00366E"/>
        </a:accent4>
        <a:accent5>
          <a:srgbClr val="AACBE2"/>
        </a:accent5>
        <a:accent6>
          <a:srgbClr val="E7AC16"/>
        </a:accent6>
        <a:hlink>
          <a:srgbClr val="009BCC"/>
        </a:hlink>
        <a:folHlink>
          <a:srgbClr val="E17DC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Computer</Template>
  <TotalTime>16852</TotalTime>
  <Words>17679</Words>
  <Application>Microsoft Office PowerPoint</Application>
  <PresentationFormat>Affichage à l'écran (4:3)</PresentationFormat>
  <Paragraphs>4455</Paragraphs>
  <Slides>329</Slides>
  <Notes>292</Notes>
  <HiddenSlides>2</HiddenSlides>
  <MMClips>0</MMClips>
  <ScaleCrop>false</ScaleCrop>
  <HeadingPairs>
    <vt:vector size="6" baseType="variant">
      <vt:variant>
        <vt:lpstr>Thème</vt:lpstr>
      </vt:variant>
      <vt:variant>
        <vt:i4>1</vt:i4>
      </vt:variant>
      <vt:variant>
        <vt:lpstr>Serveurs OLE incorporés</vt:lpstr>
      </vt:variant>
      <vt:variant>
        <vt:i4>6</vt:i4>
      </vt:variant>
      <vt:variant>
        <vt:lpstr>Titres des diapositives</vt:lpstr>
      </vt:variant>
      <vt:variant>
        <vt:i4>329</vt:i4>
      </vt:variant>
    </vt:vector>
  </HeadingPairs>
  <TitlesOfParts>
    <vt:vector size="336" baseType="lpstr">
      <vt:lpstr>CGEY_ppt_template_white</vt:lpstr>
      <vt:lpstr>Bitmap Image</vt:lpstr>
      <vt:lpstr>Microsoft Organization Chart</vt:lpstr>
      <vt:lpstr>Image bitmap</vt:lpstr>
      <vt:lpstr>Visio.Drawing.6</vt:lpstr>
      <vt:lpstr>CorelDRAW 6.0</vt:lpstr>
      <vt:lpstr>Slide</vt:lpstr>
      <vt:lpstr>Introduction à Java </vt:lpstr>
      <vt:lpstr>Objectifs du cours (1/2)</vt:lpstr>
      <vt:lpstr>Objectifs du cours  (2/2)</vt:lpstr>
      <vt:lpstr>Plan du cours (1/4)</vt:lpstr>
      <vt:lpstr>Plan du cours (2/4)</vt:lpstr>
      <vt:lpstr>Plan du cours (3/4)</vt:lpstr>
      <vt:lpstr>Quelques sujets non couverts</vt:lpstr>
      <vt:lpstr>Références Web</vt:lpstr>
      <vt:lpstr>Introduction à Java</vt:lpstr>
      <vt:lpstr>Survol du chapitre</vt:lpstr>
      <vt:lpstr>Qu’est-ce que Java ?</vt:lpstr>
      <vt:lpstr>Java comme langage de programmation</vt:lpstr>
      <vt:lpstr>Java comme langage de programmation Simple et orienté objet</vt:lpstr>
      <vt:lpstr>Java comme langage de programmation Robuste et sécurisé</vt:lpstr>
      <vt:lpstr>Java comme langage de programmation Neutre architecturalement</vt:lpstr>
      <vt:lpstr>Java comme langage de programmation Ouvert et distribué</vt:lpstr>
      <vt:lpstr>Java comme langage de programmation Performant</vt:lpstr>
      <vt:lpstr>Java comme Plateforme</vt:lpstr>
      <vt:lpstr>Java comme Plateforme Java Application Programming Interface (API)</vt:lpstr>
      <vt:lpstr>Java comme Plateforme Java Virtual Machine (1/2)</vt:lpstr>
      <vt:lpstr>Java comme Plateforme Java Virtual Machine (2/2)</vt:lpstr>
      <vt:lpstr>Java comme Plateforme Java Runtime Environment</vt:lpstr>
      <vt:lpstr>Déploiement d’un programme (1/2) Paradigme classique de la compilation</vt:lpstr>
      <vt:lpstr>Déploiement d’un programme (2/2) Changement de la vision traditionnelle de la compilation</vt:lpstr>
      <vt:lpstr>Les versions de Java</vt:lpstr>
      <vt:lpstr>Bref Historique</vt:lpstr>
      <vt:lpstr>Introduction à Java</vt:lpstr>
      <vt:lpstr>Comment développer une application?</vt:lpstr>
      <vt:lpstr>Une première application Application versus Applet</vt:lpstr>
      <vt:lpstr>Une première application Application HelloWorld</vt:lpstr>
      <vt:lpstr>Une première application Applet HelloWorldApplet (1/2)</vt:lpstr>
      <vt:lpstr>Une première application Applet HelloWorldApplet (2/2)</vt:lpstr>
      <vt:lpstr>Les utilitaires de Java </vt:lpstr>
      <vt:lpstr>Les utilitaires de Java Javac et Java</vt:lpstr>
      <vt:lpstr>Les utilitaires de Java Javadoc – Générateur de documents</vt:lpstr>
      <vt:lpstr>Les utilitaires de Java Jar – Utilitaire d’archivage</vt:lpstr>
      <vt:lpstr>L’environnement Eclipse</vt:lpstr>
      <vt:lpstr>Créer un projet Eclipse – Etape 1</vt:lpstr>
      <vt:lpstr>Créer un projet Eclipse – Etape 2</vt:lpstr>
      <vt:lpstr>Créer un projet Eclipse – Etape 3</vt:lpstr>
      <vt:lpstr>Une première application en Java</vt:lpstr>
      <vt:lpstr>Une première application en Java</vt:lpstr>
      <vt:lpstr>Une première application en Java</vt:lpstr>
      <vt:lpstr>Une première application en Java</vt:lpstr>
      <vt:lpstr>Une première application en Java Créer une configuration de lancement Eclipse</vt:lpstr>
      <vt:lpstr>Une première application en Java Créer une configuration de lancement Eclipse</vt:lpstr>
      <vt:lpstr>Une première application en Java Créer une configuration de lancement Eclipse</vt:lpstr>
      <vt:lpstr>Une première application en Java Le résultat de votre application</vt:lpstr>
      <vt:lpstr>Introduction à Java</vt:lpstr>
      <vt:lpstr>Survol du chapitre</vt:lpstr>
      <vt:lpstr>Syntaxe Java</vt:lpstr>
      <vt:lpstr>Vocabulaire Java Mots-clé: Le « vocabulaire » de Java</vt:lpstr>
      <vt:lpstr>Vocabulaire Java Identificateurs</vt:lpstr>
      <vt:lpstr>Vocabulaire Java Les variables</vt:lpstr>
      <vt:lpstr>Vocabulaire Java Types de variables en Java: Types primitifs (1/4)</vt:lpstr>
      <vt:lpstr>Vocabulaire Java Types de variables en Java: Types primitifs (2/4)</vt:lpstr>
      <vt:lpstr>Vocabulaire Java Types de variables en Java: Types primitifs (3/4)</vt:lpstr>
      <vt:lpstr>Vocabulaire Java Types de variables en Java: Types primitifs (4/4)</vt:lpstr>
      <vt:lpstr>Vocabulaire Java Les chaînes de caractères</vt:lpstr>
      <vt:lpstr>Grammaire Java Arithmétique et opérateurs: opérateurs arithmétiques</vt:lpstr>
      <vt:lpstr>Grammaire Java Arithmétique et opérateurs – Opérateurs de comparaison et logiques</vt:lpstr>
      <vt:lpstr>Grammaire Java  Arithmétique et opérateurs – Opérateurs d’assignation</vt:lpstr>
      <vt:lpstr>Grammaire Java  Instructions et blocs d’instruction</vt:lpstr>
      <vt:lpstr>Grammaire Java  Instructions et blocs d’instruction</vt:lpstr>
      <vt:lpstr>Grammaire Java  Structures de contrôle</vt:lpstr>
      <vt:lpstr>Grammaire Java  Structures de contrôle</vt:lpstr>
      <vt:lpstr>Grammaire Java  Structures de contrôle</vt:lpstr>
      <vt:lpstr>Grammaire Java  Structures de contrôle</vt:lpstr>
      <vt:lpstr>Grammaire Java  Structures de contrôle</vt:lpstr>
      <vt:lpstr>Grammaire Java  Structures de contrôle</vt:lpstr>
      <vt:lpstr>Instructions et structures de contrôle Structures de contrôle</vt:lpstr>
      <vt:lpstr>Grammaire Java  Structures de contrôle</vt:lpstr>
      <vt:lpstr>Grammaire Java  Portée des variables</vt:lpstr>
      <vt:lpstr>Grammaire Java  Structure d’un programme</vt:lpstr>
      <vt:lpstr>Conventions Règles de notation pour les identificateurs</vt:lpstr>
      <vt:lpstr>Conventions Commentaires dans le code source</vt:lpstr>
      <vt:lpstr>Trucs et astuces de base Méthodes essentielles</vt:lpstr>
      <vt:lpstr>Trucs et astuces de base Méthodes essentielles</vt:lpstr>
      <vt:lpstr>Trucs et astuces de base Méthodes essentielles</vt:lpstr>
      <vt:lpstr>Exercices</vt:lpstr>
      <vt:lpstr>Exercices Bonus</vt:lpstr>
      <vt:lpstr>Exercices</vt:lpstr>
      <vt:lpstr>Trucs et astuces de base Les tableaux (“Array”) (1/3)</vt:lpstr>
      <vt:lpstr>Trucs et astuces de base Les tableaux (“Array”) (2/3)</vt:lpstr>
      <vt:lpstr>Trucs et astuces de base Les tableaux (“Array”) (3/3)</vt:lpstr>
      <vt:lpstr>Exercices</vt:lpstr>
      <vt:lpstr>Utilisation des tableaux de taille dynamique</vt:lpstr>
      <vt:lpstr>Utilisation des tableaux de taille dynamique</vt:lpstr>
      <vt:lpstr>Les packages et les importations</vt:lpstr>
      <vt:lpstr>Introduction à Java</vt:lpstr>
      <vt:lpstr>Les concepts de l’OO </vt:lpstr>
      <vt:lpstr>Les concepts de l’OO Pourquoi l’OO?</vt:lpstr>
      <vt:lpstr>Les concepts de l’OO Un petit écosystème</vt:lpstr>
      <vt:lpstr>Les concepts de l’OO Un petit écosystème</vt:lpstr>
      <vt:lpstr>Les concepts de l’OO Un petit écosystème</vt:lpstr>
      <vt:lpstr>Les concepts de l’OO Un petit écosystème</vt:lpstr>
      <vt:lpstr>Les concepts de l’OO Un petit écosystème</vt:lpstr>
      <vt:lpstr>Les concepts de l’OO Flashback au temps de l’assembleur</vt:lpstr>
      <vt:lpstr>Les concepts de l’OO Flashback au temps de l’assembleur</vt:lpstr>
      <vt:lpstr>Les concepts de l’OO Pourquoi l’OO?</vt:lpstr>
      <vt:lpstr>Les concepts de l’OO Qu’est-ce que l’OO?</vt:lpstr>
      <vt:lpstr>Les concepts de l’OO Qu’est-ce que l’OO?</vt:lpstr>
      <vt:lpstr>Les concepts de l’OO Qu’est-ce que l’OO?</vt:lpstr>
      <vt:lpstr>Les concepts de l’OO Qu’est-ce qu’un objet?</vt:lpstr>
      <vt:lpstr>Les concepts de l’OO Qu’est-ce qu’un objet?</vt:lpstr>
      <vt:lpstr>Les concepts de l’OO Qu’est-ce qu’un objet?</vt:lpstr>
      <vt:lpstr>Exercices</vt:lpstr>
      <vt:lpstr>L’encapsulation</vt:lpstr>
      <vt:lpstr>La classe Un objet sans classe n’a pas de classe</vt:lpstr>
      <vt:lpstr>La classe Un objet sans classe n’a pas de classe</vt:lpstr>
      <vt:lpstr>La classe Un objet sans classe n’a pas de classe</vt:lpstr>
      <vt:lpstr>La classe Déclaration des attributs</vt:lpstr>
      <vt:lpstr>La classe Déclaration des attributs</vt:lpstr>
      <vt:lpstr>La classe Déclaration des attributs</vt:lpstr>
      <vt:lpstr>La classe Déclaration des attributs</vt:lpstr>
      <vt:lpstr>Bien utiliser les accesseurs et comprendre l’encapsulation</vt:lpstr>
      <vt:lpstr>Exercices</vt:lpstr>
      <vt:lpstr>Exercices</vt:lpstr>
      <vt:lpstr>Exercices</vt:lpstr>
      <vt:lpstr>La classe Déclaration des attributs</vt:lpstr>
      <vt:lpstr>La classe Déclaration des attributs</vt:lpstr>
      <vt:lpstr>La classe Le constructeur</vt:lpstr>
      <vt:lpstr>La classe Le constructeur</vt:lpstr>
      <vt:lpstr>Exercices</vt:lpstr>
      <vt:lpstr>Interaction entre objets Création d’objets</vt:lpstr>
      <vt:lpstr>Interaction entre objets Création d’objets</vt:lpstr>
      <vt:lpstr>Interaction entre objets Création d’objets</vt:lpstr>
      <vt:lpstr>Exercices</vt:lpstr>
      <vt:lpstr>La classe Déclaration des méthodes</vt:lpstr>
      <vt:lpstr>La classe Déclaration des méthodes</vt:lpstr>
      <vt:lpstr>La classe Déclaration des méthodes</vt:lpstr>
      <vt:lpstr>La classe Déclaration des méthodes</vt:lpstr>
      <vt:lpstr>Exercices</vt:lpstr>
      <vt:lpstr>Interaction entre objets Qu’est-ce qu’un envoi de message?</vt:lpstr>
      <vt:lpstr>Interaction entre objets Qu’est-ce qu’un envoi de message?</vt:lpstr>
      <vt:lpstr>Interaction entre objets Association</vt:lpstr>
      <vt:lpstr>Interaction entre objets Association</vt:lpstr>
      <vt:lpstr>Interaction entre objets Association</vt:lpstr>
      <vt:lpstr>Interaction entre objets Association</vt:lpstr>
      <vt:lpstr>Interaction entre objets Association</vt:lpstr>
      <vt:lpstr>Modéliser les classes avec des diagrammes UML Diagramme de classes</vt:lpstr>
      <vt:lpstr>Modéliser les classes avec des diagrammes UML Diagramme de classes</vt:lpstr>
      <vt:lpstr>Modéliser les classes avec des diagrammes UML Représenter les relations entre classes</vt:lpstr>
      <vt:lpstr>Exercices</vt:lpstr>
      <vt:lpstr>Interaction entre objets Association</vt:lpstr>
      <vt:lpstr>Interaction entre objets Variables de référence</vt:lpstr>
      <vt:lpstr>Interaction entre objets Variables de référence</vt:lpstr>
      <vt:lpstr>Exercices</vt:lpstr>
      <vt:lpstr>Interaction entre objets Variables de référence</vt:lpstr>
      <vt:lpstr>Interaction entre objets Qu’est-ce qu’un envoi de message?</vt:lpstr>
      <vt:lpstr>Exercices</vt:lpstr>
      <vt:lpstr>Exercices</vt:lpstr>
      <vt:lpstr>Héritage En quoi consiste l’héritage?</vt:lpstr>
      <vt:lpstr>Héritage En quoi consiste l’héritage?</vt:lpstr>
      <vt:lpstr>Héritage Comment mettre en œuvre l’héritage?</vt:lpstr>
      <vt:lpstr>Héritage Comment mettre en œuvre l’héritage?</vt:lpstr>
      <vt:lpstr>Héritage Comment mettre en œuvre l’héritage?</vt:lpstr>
      <vt:lpstr>Héritage Comment mettre en œuvre l’héritage?</vt:lpstr>
      <vt:lpstr>Exercices</vt:lpstr>
      <vt:lpstr>Héritage Comment mettre en œuvre l’héritage?</vt:lpstr>
      <vt:lpstr>Héritage Comment mettre en œuvre l’héritage?</vt:lpstr>
      <vt:lpstr>Héritage Comment mettre en œuvre l’héritage?</vt:lpstr>
      <vt:lpstr>Héritage Comment mettre en œuvre l’héritage?</vt:lpstr>
      <vt:lpstr>Exercices</vt:lpstr>
      <vt:lpstr>Exercices Bonus</vt:lpstr>
      <vt:lpstr>Conversion de types (1/2) Définition</vt:lpstr>
      <vt:lpstr>Conversion de types (2/2) Application</vt:lpstr>
      <vt:lpstr>Exercice</vt:lpstr>
      <vt:lpstr>Héritage Redéfinition de méthodes</vt:lpstr>
      <vt:lpstr>Héritage Le polymorphisme</vt:lpstr>
      <vt:lpstr>Héritage Le polymorphisme</vt:lpstr>
      <vt:lpstr>Exercices</vt:lpstr>
      <vt:lpstr>Exercices Super Bonus</vt:lpstr>
      <vt:lpstr>Les interfaces (1/3) Définition</vt:lpstr>
      <vt:lpstr>Les interfaces (2/3) Raisons d’être</vt:lpstr>
      <vt:lpstr>Les interfaces (3/3) Exemple</vt:lpstr>
      <vt:lpstr>Modéliser les classes avec des diagrammes UML</vt:lpstr>
      <vt:lpstr>Modéliser les classes avec des diagrammes UML Qu’est-ce qu’UML?</vt:lpstr>
      <vt:lpstr>Modéliser les classes avec des diagrammes UML Représenter les relations entre classes</vt:lpstr>
      <vt:lpstr>Les concepts de l’OO Les avantages de l’OO</vt:lpstr>
      <vt:lpstr>Les concepts de l’OO Les avantages de l’OO</vt:lpstr>
      <vt:lpstr>Les concepts de l’OO En résumé</vt:lpstr>
      <vt:lpstr>EXERCICES Un jeu de rôles orienté objet</vt:lpstr>
      <vt:lpstr>EXERCICES Un jeu de rôles orienté objet</vt:lpstr>
      <vt:lpstr>EXERCICES Réservations de spectacles</vt:lpstr>
      <vt:lpstr>EXERCICES Réservations de spectacles</vt:lpstr>
      <vt:lpstr>Introduction à Java</vt:lpstr>
      <vt:lpstr>Survol du chapitre</vt:lpstr>
      <vt:lpstr>Introduction Organisation générale des API Java</vt:lpstr>
      <vt:lpstr>Packages JAVA</vt:lpstr>
      <vt:lpstr>Packages JAVAX</vt:lpstr>
      <vt:lpstr>Packages ORG</vt:lpstr>
      <vt:lpstr>Introduction à Java</vt:lpstr>
      <vt:lpstr>Survol du chapitre</vt:lpstr>
      <vt:lpstr>Introduction Qu’est-ce qu’un collection?</vt:lpstr>
      <vt:lpstr>Introduction Java Collections Framework</vt:lpstr>
      <vt:lpstr>Interfaces Structure</vt:lpstr>
      <vt:lpstr>Interfaces Collection (1/2)</vt:lpstr>
      <vt:lpstr>Interfaces Collection (2/2)</vt:lpstr>
      <vt:lpstr>Interfaces Map</vt:lpstr>
      <vt:lpstr>Interfaces Iterator</vt:lpstr>
      <vt:lpstr>Interfaces Comparaison (1/4)</vt:lpstr>
      <vt:lpstr>Interfaces Comparaison (2/4)</vt:lpstr>
      <vt:lpstr>Interfaces Comparaison (3/4)</vt:lpstr>
      <vt:lpstr>Interfaces Comparaison (4/4)</vt:lpstr>
      <vt:lpstr>Implémentations Structure</vt:lpstr>
      <vt:lpstr>Implémentations Sets (1/3)</vt:lpstr>
      <vt:lpstr>Implémentations Sets (2/3)</vt:lpstr>
      <vt:lpstr>Implémentations Sets (3/3)</vt:lpstr>
      <vt:lpstr>Implémentations Lists (1/2)</vt:lpstr>
      <vt:lpstr>Implémentations Lists (2/2)</vt:lpstr>
      <vt:lpstr>Algorithmes Tri</vt:lpstr>
      <vt:lpstr>Algorithmes Autres</vt:lpstr>
      <vt:lpstr>Collections Cas pratique: les ArrayList (typées)</vt:lpstr>
      <vt:lpstr>Exercice</vt:lpstr>
      <vt:lpstr>Introduction à Java</vt:lpstr>
      <vt:lpstr>Survol du chapitre</vt:lpstr>
      <vt:lpstr>Introduction La gestion des exceptions en Java</vt:lpstr>
      <vt:lpstr>Hiérarchie des exceptions</vt:lpstr>
      <vt:lpstr>Traitement des exceptions Principes</vt:lpstr>
      <vt:lpstr>Traitement des exceptions Interception par bloc try – catch – finally (1/2)</vt:lpstr>
      <vt:lpstr>Traitement des exceptions Interception par bloc try – catch – finally (2/2)</vt:lpstr>
      <vt:lpstr>Traitement des exceptions Lancement avec les mots-clés throws et throw (1/4)</vt:lpstr>
      <vt:lpstr>Traitement des exceptions Lancement avec les mots-clés throws et throw (2/4)</vt:lpstr>
      <vt:lpstr>Traitement des exceptions Lancement avec les mots-clés throws et throw (3/4)</vt:lpstr>
      <vt:lpstr>Traitement des exceptions Lancement avec les mots-clés throws et throw (4/4)</vt:lpstr>
      <vt:lpstr>Exercice</vt:lpstr>
      <vt:lpstr>Introduction à Java</vt:lpstr>
      <vt:lpstr>Présentation PowerPoint</vt:lpstr>
      <vt:lpstr>Les Stream</vt:lpstr>
      <vt:lpstr>Présentation PowerPoint</vt:lpstr>
      <vt:lpstr>Présentation PowerPoint</vt:lpstr>
      <vt:lpstr>La sérialisation</vt:lpstr>
      <vt:lpstr>Présentation PowerPoint</vt:lpstr>
      <vt:lpstr>Présentation PowerPoint</vt:lpstr>
      <vt:lpstr>Connexion DB</vt:lpstr>
      <vt:lpstr>Présentation PowerPoint</vt:lpstr>
      <vt:lpstr>Présentation PowerPoint</vt:lpstr>
      <vt:lpstr>Présentation PowerPoint</vt:lpstr>
      <vt:lpstr>Introduction à Java</vt:lpstr>
      <vt:lpstr>Interrogation de bases de données avec SQL</vt:lpstr>
      <vt:lpstr>Interrogation de bases de données avec SQL Qu’est-ce que SQL?</vt:lpstr>
      <vt:lpstr>Interrogation de bases de données avec SQL Qu’est-ce que SQL?</vt:lpstr>
      <vt:lpstr>Interrogation de bases de données avec SQL Types de requêtes SQL</vt:lpstr>
      <vt:lpstr>Interrogation de bases de données avec SQL Structure des requêtes &gt; SELECT</vt:lpstr>
      <vt:lpstr>Interrogation de bases de données avec SQL Structure des requêtes &gt; SELECT</vt:lpstr>
      <vt:lpstr>Interrogation de bases de données avec SQL Structure des requêtes &gt; SELECT</vt:lpstr>
      <vt:lpstr>Interrogation de bases de données avec SQL Structure des requêtes &gt; SELECT</vt:lpstr>
      <vt:lpstr>Interrogation de bases de données avec SQL Structure des requêtes &gt; SELECT</vt:lpstr>
      <vt:lpstr>Interrogation de bases de données avec SQL Structure des requêtes</vt:lpstr>
      <vt:lpstr>Interrogation de bases de données avec SQL Structure des requêtes</vt:lpstr>
      <vt:lpstr>Interrogation de bases de données avec SQL Structure des requêtes</vt:lpstr>
      <vt:lpstr>Interrogation de bases de données avec SQL Structure des requêtes &gt; Opérateurs conditionnels</vt:lpstr>
      <vt:lpstr>Introduction à Java</vt:lpstr>
      <vt:lpstr>Connexion aux bases de données en Java</vt:lpstr>
      <vt:lpstr>Connexion aux bases de données en Java Le défi</vt:lpstr>
      <vt:lpstr>Connexion aux bases de données en Java Le défi</vt:lpstr>
      <vt:lpstr>Connexion aux bases de données en Java Le défi</vt:lpstr>
      <vt:lpstr>Connexion aux bases de données en Java Le défi</vt:lpstr>
      <vt:lpstr>Connexion aux bases de données en Java La solution: JDBC</vt:lpstr>
      <vt:lpstr>PROJET</vt:lpstr>
      <vt:lpstr>Connexion aux bases de données en Java La solution: JDBC</vt:lpstr>
      <vt:lpstr>Connexion aux bases de données en Java La solution: JDBC</vt:lpstr>
      <vt:lpstr>Connexion aux bases de données en Java La solution: JDBC</vt:lpstr>
      <vt:lpstr>Connexion aux bases de données en Java Mise en œuvre de JDBC</vt:lpstr>
      <vt:lpstr>Connexion aux bases de données en Java Mise en œuvre de JDBC</vt:lpstr>
      <vt:lpstr>Connexion aux bases de données en Java Mise en œuvre de JDBC</vt:lpstr>
      <vt:lpstr>Connexion aux bases de données en Java Mise en œuvre de JDBC</vt:lpstr>
      <vt:lpstr>Introduction à Java</vt:lpstr>
      <vt:lpstr>Survol du chapitre</vt:lpstr>
      <vt:lpstr>Introduction Qu’est-ce qu’un Thread?</vt:lpstr>
      <vt:lpstr>Introduction Pourquoi le multithreading?</vt:lpstr>
      <vt:lpstr>Création de Thread Mise en œuvre (1/3)</vt:lpstr>
      <vt:lpstr>Création de Thread Mise en œuvre (2/3)</vt:lpstr>
      <vt:lpstr>Gestion des Thread Méthodes de gestion</vt:lpstr>
      <vt:lpstr>Exercice:</vt:lpstr>
      <vt:lpstr>Introduction à Java</vt:lpstr>
      <vt:lpstr>Interfaces graphiques Java: SWING et AWT</vt:lpstr>
      <vt:lpstr>Interfaces graphiques Java: SWING et AWT Qu’est-ce qu’une interface graphique?</vt:lpstr>
      <vt:lpstr>Interfaces graphiques Java: SWING et AWT Qu’est-ce qu’une interface graphique?</vt:lpstr>
      <vt:lpstr>Interfaces graphiques Java: SWING et AWT Qu’est-ce qu’une interface graphique?</vt:lpstr>
      <vt:lpstr>Interfaces graphiques Java: SWING et AWT Qu’est-ce qu’une interface graphique?</vt:lpstr>
      <vt:lpstr>Interfaces graphiques Java: SWING et AWT Model-View-Control</vt:lpstr>
      <vt:lpstr>Interfaces graphiques Java: SWING et AWT Affichage (SWING)</vt:lpstr>
      <vt:lpstr>Interfaces graphiques Java: SWING et AWT Affichage (SWING)</vt:lpstr>
      <vt:lpstr>Interfaces graphiques Java: SWING et AWT Affichage (SWING)</vt:lpstr>
      <vt:lpstr>Interfaces graphiques Java: SWING et AWT Affichage (SWING)</vt:lpstr>
      <vt:lpstr>Interfaces graphiques Java: SWING et AWT Affichage (SWING)</vt:lpstr>
      <vt:lpstr>Interfaces graphiques Java: SWING et AWT Affichage (SWING)</vt:lpstr>
      <vt:lpstr>Interfaces graphiques Java: SWING et AWT Affichage (SWING)</vt:lpstr>
      <vt:lpstr>Interfaces graphiques Java: SWING et AWT Affichage (SWING)</vt:lpstr>
      <vt:lpstr>Interfaces graphiques Java: SWING et AWT Affichage (SWING)</vt:lpstr>
      <vt:lpstr>Interfaces graphiques Java: SWING et AWT Affichage (SWING)</vt:lpstr>
      <vt:lpstr>Interfaces graphiques Java: SWING et AWT Affichage (SWING)</vt:lpstr>
      <vt:lpstr>Interfaces graphiques Java: SWING et AWT Affichage (SWING)</vt:lpstr>
      <vt:lpstr>Exercice</vt:lpstr>
      <vt:lpstr>PROJET</vt:lpstr>
      <vt:lpstr>Gestion d’événements Mécanismes et structure (1/4)</vt:lpstr>
      <vt:lpstr>Gestion d’événements Mécanismes et structure (2/4)</vt:lpstr>
      <vt:lpstr>Gestion d’événements Mécanismes et structure (3/4)</vt:lpstr>
      <vt:lpstr>Gestion d’événements Mécanismes et structure (4/4)</vt:lpstr>
      <vt:lpstr>Gestion d’événements Mise en œuvre</vt:lpstr>
      <vt:lpstr>Gestion d’événements Mise en œuvre – Evénements de fenêtre</vt:lpstr>
      <vt:lpstr>Gestion d’événements Mise en œuvre – Sélection de menus et boutons</vt:lpstr>
      <vt:lpstr>Gestion d’événements Mise en œuvre – Sélection dans une JTable</vt:lpstr>
      <vt:lpstr>Gestion d’événements Mise en œuvre – Associer la source et l’écouteur</vt:lpstr>
      <vt:lpstr>Gestion d’événements Mise en œuvre – Associer la source et l’écouteur</vt:lpstr>
      <vt:lpstr>PROJET</vt:lpstr>
      <vt:lpstr>Connecter l’interface graphique à l’application OO</vt:lpstr>
      <vt:lpstr>PROJET</vt:lpstr>
      <vt:lpstr>PROJET</vt:lpstr>
      <vt:lpstr>PROJET</vt:lpstr>
      <vt:lpstr>Introduction à Java</vt:lpstr>
      <vt:lpstr>Les concepts de l’OO La modélisation devient la référence</vt:lpstr>
      <vt:lpstr>Les concepts de l’OO La modélisation devient la référence</vt:lpstr>
      <vt:lpstr>Les concepts de l’OO La modélisation devient la référence</vt:lpstr>
      <vt:lpstr>Les concepts de l’OO La modélisation devient la référence</vt:lpstr>
      <vt:lpstr>Les concepts de l’OO La modélisation devient la référence</vt:lpstr>
      <vt:lpstr>Les concepts de l’OO La modélisation devient la référence</vt:lpstr>
      <vt:lpstr>Les concepts de l’OO La modélisation devient la référence</vt:lpstr>
      <vt:lpstr>Les concepts de l’OO La modélisation devient la référence</vt:lpstr>
      <vt:lpstr>Les concepts de l’OO La modélisation devient la référence</vt:lpstr>
      <vt:lpstr>Les concepts de l’OO La modélisation devient la référence</vt:lpstr>
      <vt:lpstr>Les concepts de l’OO La modélisation devient la référence</vt:lpstr>
      <vt:lpstr>Les concepts de l’OO La modélisation devient la référence</vt:lpstr>
      <vt:lpstr>Les concepts de l’OO Les avantages de l’OO</vt:lpstr>
      <vt:lpstr>Les concepts de l’OO Les avantages de l’OO</vt:lpstr>
      <vt:lpstr>Les concepts de l’OO Langages et plateformes</vt:lpstr>
      <vt:lpstr>Les concepts de l’OO En résumé</vt:lpstr>
    </vt:vector>
  </TitlesOfParts>
  <Manager>Nicolas van Zeebroeck</Manager>
  <Company>ULB - IRIDIA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à Java</dc:title>
  <dc:subject>Cours d'introduction au langage Java</dc:subject>
  <dc:creator>Nicolas van Zeebroeck</dc:creator>
  <cp:lastModifiedBy>ULB</cp:lastModifiedBy>
  <cp:revision>443</cp:revision>
  <dcterms:created xsi:type="dcterms:W3CDTF">2010-12-26T15:59:01Z</dcterms:created>
  <dcterms:modified xsi:type="dcterms:W3CDTF">2013-01-06T09:12:04Z</dcterms:modified>
</cp:coreProperties>
</file>